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A7478"/>
    <a:srgbClr val="FEE8E8"/>
    <a:srgbClr val="F6F9F9"/>
    <a:srgbClr val="0F3A3D"/>
    <a:srgbClr val="225D60"/>
    <a:srgbClr val="256569"/>
    <a:srgbClr val="595959"/>
    <a:srgbClr val="59525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—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slide" Target="slides/slide4.xml"/><Relationship Id="rId10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bg>
      <p:bgPr>
        <a:gradFill flip="none" rotWithShape="1">
          <a:gsLst>
            <a:gs pos="1000">
              <a:srgbClr val="0F3A3D"/>
            </a:gs>
            <a:gs pos="50000">
              <a:srgbClr val="256569"/>
            </a:gs>
            <a:gs pos="98000">
              <a:srgbClr val="2A7478"/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530AB-7E7F-42A0-9819-35D12B816B3C}" type="datetimeFigureOut">
              <a:rPr lang="ru-RU" smtClean="0"/>
              <a:t>19.08.2023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12B7-E224-4081-8122-29E446CEC7A3}" type="slidenum">
              <a:rPr lang="ru-RU" smtClean="0"/>
              <a:t>‹#›</a:t>
            </a:fld>
            <a:endParaRPr lang="ru-RU" dirty="0"/>
          </a:p>
        </p:txBody>
      </p:sp>
      <p:pic>
        <p:nvPicPr>
          <p:cNvPr id="8" name="Рисунок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2595" y="0"/>
            <a:ext cx="6539405" cy="685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9" name="Рисунок 8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0000"/>
          <a:stretch/>
        </p:blipFill>
        <p:spPr>
          <a:xfrm>
            <a:off x="1108364" y="376454"/>
            <a:ext cx="3131127" cy="108802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0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 b="1">
                <a:solidFill>
                  <a:schemeClr val="bg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467559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530AB-7E7F-42A0-9819-35D12B816B3C}" type="datetimeFigureOut">
              <a:rPr lang="ru-RU" smtClean="0"/>
              <a:t>19.08.2023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12B7-E224-4081-8122-29E446CEC7A3}" type="slidenum">
              <a:rPr lang="ru-RU" smtClean="0"/>
              <a:t>‹#›</a:t>
            </a:fld>
            <a:endParaRPr lang="ru-RU" dirty="0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9728791" y="381764"/>
            <a:ext cx="2213321" cy="78463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" name="Рисунок 7"/>
          <p:cNvPicPr>
            <a:picLocks noChangeAspect="1"/>
          </p:cNvPicPr>
          <p:nvPr userDrawn="1"/>
        </p:nvPicPr>
        <p:blipFill>
          <a:blip r:embed="rId3" cstate="print">
            <a:duotone>
              <a:prstClr val="black"/>
              <a:schemeClr val="bg2">
                <a:lumMod val="75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4601" y="1847850"/>
            <a:ext cx="4777399" cy="50101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9" name="Пятиугольник 8"/>
          <p:cNvSpPr/>
          <p:nvPr userDrawn="1"/>
        </p:nvSpPr>
        <p:spPr>
          <a:xfrm>
            <a:off x="-1" y="484908"/>
            <a:ext cx="9569303" cy="578347"/>
          </a:xfrm>
          <a:prstGeom prst="homePlate">
            <a:avLst/>
          </a:prstGeom>
          <a:solidFill>
            <a:srgbClr val="256569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10" name="Заголовок 1"/>
          <p:cNvSpPr>
            <a:spLocks noGrp="1"/>
          </p:cNvSpPr>
          <p:nvPr>
            <p:ph type="title"/>
          </p:nvPr>
        </p:nvSpPr>
        <p:spPr>
          <a:xfrm>
            <a:off x="269505" y="565413"/>
            <a:ext cx="10391775" cy="377403"/>
          </a:xfrm>
          <a:prstGeom prst="rect">
            <a:avLst/>
          </a:prstGeom>
        </p:spPr>
        <p:txBody>
          <a:bodyPr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41569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1246903"/>
            <a:ext cx="7734300" cy="493005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530AB-7E7F-42A0-9819-35D12B816B3C}" type="datetimeFigureOut">
              <a:rPr lang="ru-RU" smtClean="0"/>
              <a:t>19.08.2023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12B7-E224-4081-8122-29E446CEC7A3}" type="slidenum">
              <a:rPr lang="ru-RU" smtClean="0"/>
              <a:t>‹#›</a:t>
            </a:fld>
            <a:endParaRPr lang="ru-RU" dirty="0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9728791" y="381764"/>
            <a:ext cx="2213321" cy="78463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" name="Рисунок 7"/>
          <p:cNvPicPr>
            <a:picLocks noChangeAspect="1"/>
          </p:cNvPicPr>
          <p:nvPr userDrawn="1"/>
        </p:nvPicPr>
        <p:blipFill>
          <a:blip r:embed="rId3" cstate="print">
            <a:duotone>
              <a:prstClr val="black"/>
              <a:schemeClr val="bg2">
                <a:lumMod val="75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4601" y="1847850"/>
            <a:ext cx="4777399" cy="50101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9" name="Пятиугольник 8"/>
          <p:cNvSpPr/>
          <p:nvPr userDrawn="1"/>
        </p:nvSpPr>
        <p:spPr>
          <a:xfrm>
            <a:off x="-1" y="484908"/>
            <a:ext cx="9569303" cy="578347"/>
          </a:xfrm>
          <a:prstGeom prst="homePlate">
            <a:avLst/>
          </a:prstGeom>
          <a:solidFill>
            <a:srgbClr val="256569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269505" y="565413"/>
            <a:ext cx="10391775" cy="377403"/>
          </a:xfrm>
          <a:prstGeom prst="rect">
            <a:avLst/>
          </a:prstGeom>
        </p:spPr>
        <p:txBody>
          <a:bodyPr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550246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530AB-7E7F-42A0-9819-35D12B816B3C}" type="datetimeFigureOut">
              <a:rPr lang="ru-RU" smtClean="0"/>
              <a:t>19.08.2023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12B7-E224-4081-8122-29E446CEC7A3}" type="slidenum">
              <a:rPr lang="ru-RU" smtClean="0"/>
              <a:t>‹#›</a:t>
            </a:fld>
            <a:endParaRPr lang="ru-RU" dirty="0"/>
          </a:p>
        </p:txBody>
      </p:sp>
      <p:pic>
        <p:nvPicPr>
          <p:cNvPr id="10" name="Рисунок 9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9728791" y="381764"/>
            <a:ext cx="2213321" cy="78463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1" name="Рисунок 10"/>
          <p:cNvPicPr>
            <a:picLocks noChangeAspect="1"/>
          </p:cNvPicPr>
          <p:nvPr userDrawn="1"/>
        </p:nvPicPr>
        <p:blipFill>
          <a:blip r:embed="rId3" cstate="print">
            <a:duotone>
              <a:prstClr val="black"/>
              <a:schemeClr val="bg2">
                <a:lumMod val="75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4601" y="1847850"/>
            <a:ext cx="4777399" cy="50101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2" name="Пятиугольник 11"/>
          <p:cNvSpPr/>
          <p:nvPr userDrawn="1"/>
        </p:nvSpPr>
        <p:spPr>
          <a:xfrm>
            <a:off x="-1" y="484908"/>
            <a:ext cx="9569303" cy="578347"/>
          </a:xfrm>
          <a:prstGeom prst="homePlate">
            <a:avLst/>
          </a:prstGeom>
          <a:solidFill>
            <a:srgbClr val="256569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13" name="Заголовок 1"/>
          <p:cNvSpPr>
            <a:spLocks noGrp="1"/>
          </p:cNvSpPr>
          <p:nvPr>
            <p:ph type="title"/>
          </p:nvPr>
        </p:nvSpPr>
        <p:spPr>
          <a:xfrm>
            <a:off x="269505" y="565413"/>
            <a:ext cx="10391775" cy="377403"/>
          </a:xfrm>
          <a:prstGeom prst="rect">
            <a:avLst/>
          </a:prstGeom>
        </p:spPr>
        <p:txBody>
          <a:bodyPr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63319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Pr>
        <a:gradFill flip="none" rotWithShape="1">
          <a:gsLst>
            <a:gs pos="1000">
              <a:schemeClr val="bg1">
                <a:lumMod val="95000"/>
              </a:schemeClr>
            </a:gs>
            <a:gs pos="26000">
              <a:schemeClr val="bg1">
                <a:lumMod val="65000"/>
              </a:schemeClr>
            </a:gs>
            <a:gs pos="9000">
              <a:schemeClr val="bg1">
                <a:lumMod val="85000"/>
              </a:schemeClr>
            </a:gs>
            <a:gs pos="94000">
              <a:srgbClr val="256569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530AB-7E7F-42A0-9819-35D12B816B3C}" type="datetimeFigureOut">
              <a:rPr lang="ru-RU" smtClean="0"/>
              <a:t>19.08.2023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12B7-E224-4081-8122-29E446CEC7A3}" type="slidenum">
              <a:rPr lang="ru-RU" smtClean="0"/>
              <a:t>‹#›</a:t>
            </a:fld>
            <a:endParaRPr lang="ru-RU" dirty="0"/>
          </a:p>
        </p:txBody>
      </p:sp>
      <p:pic>
        <p:nvPicPr>
          <p:cNvPr id="11" name="Рисунок 10"/>
          <p:cNvPicPr>
            <a:picLocks noChangeAspect="1"/>
          </p:cNvPicPr>
          <p:nvPr userDrawn="1"/>
        </p:nvPicPr>
        <p:blipFill>
          <a:blip r:embed="rId2" cstate="print">
            <a:duotone>
              <a:prstClr val="black"/>
              <a:schemeClr val="bg2">
                <a:lumMod val="75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4601" y="1847850"/>
            <a:ext cx="4777399" cy="50101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2" name="Пятиугольник 11"/>
          <p:cNvSpPr/>
          <p:nvPr userDrawn="1"/>
        </p:nvSpPr>
        <p:spPr>
          <a:xfrm>
            <a:off x="-1" y="484908"/>
            <a:ext cx="9569303" cy="578347"/>
          </a:xfrm>
          <a:prstGeom prst="homePlate">
            <a:avLst/>
          </a:prstGeom>
          <a:solidFill>
            <a:srgbClr val="256569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pic>
        <p:nvPicPr>
          <p:cNvPr id="14" name="Рисунок 13"/>
          <p:cNvPicPr>
            <a:picLocks noChangeAspect="1"/>
          </p:cNvPicPr>
          <p:nvPr userDrawn="1"/>
        </p:nvPicPr>
        <p:blipFill rotWithShape="1"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9728791" y="381764"/>
            <a:ext cx="2213321" cy="78463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9851" y="572013"/>
            <a:ext cx="10515600" cy="404133"/>
          </a:xfrm>
          <a:prstGeom prst="rect">
            <a:avLst/>
          </a:prstGeom>
        </p:spPr>
        <p:txBody>
          <a:bodyPr anchor="b"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190325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530AB-7E7F-42A0-9819-35D12B816B3C}" type="datetimeFigureOut">
              <a:rPr lang="ru-RU" smtClean="0"/>
              <a:t>19.08.2023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12B7-E224-4081-8122-29E446CEC7A3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8" name="Пятиугольник 7"/>
          <p:cNvSpPr/>
          <p:nvPr userDrawn="1"/>
        </p:nvSpPr>
        <p:spPr>
          <a:xfrm>
            <a:off x="-1" y="484908"/>
            <a:ext cx="9569303" cy="578347"/>
          </a:xfrm>
          <a:prstGeom prst="homePlate">
            <a:avLst/>
          </a:prstGeom>
          <a:solidFill>
            <a:srgbClr val="256569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9728791" y="381764"/>
            <a:ext cx="2213321" cy="78463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" name="Рисунок 9"/>
          <p:cNvPicPr>
            <a:picLocks noChangeAspect="1"/>
          </p:cNvPicPr>
          <p:nvPr userDrawn="1"/>
        </p:nvPicPr>
        <p:blipFill>
          <a:blip r:embed="rId3" cstate="print">
            <a:duotone>
              <a:prstClr val="black"/>
              <a:schemeClr val="bg2">
                <a:lumMod val="75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4601" y="1847850"/>
            <a:ext cx="4777399" cy="50101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269505" y="565413"/>
            <a:ext cx="10391775" cy="377403"/>
          </a:xfrm>
          <a:prstGeom prst="rect">
            <a:avLst/>
          </a:prstGeom>
        </p:spPr>
        <p:txBody>
          <a:bodyPr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278857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530AB-7E7F-42A0-9819-35D12B816B3C}" type="datetimeFigureOut">
              <a:rPr lang="ru-RU" smtClean="0"/>
              <a:t>19.08.2023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12B7-E224-4081-8122-29E446CEC7A3}" type="slidenum">
              <a:rPr lang="ru-RU" smtClean="0"/>
              <a:t>‹#›</a:t>
            </a:fld>
            <a:endParaRPr lang="ru-RU" dirty="0"/>
          </a:p>
        </p:txBody>
      </p:sp>
      <p:pic>
        <p:nvPicPr>
          <p:cNvPr id="10" name="Рисунок 9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9728791" y="381764"/>
            <a:ext cx="2213321" cy="78463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1" name="Рисунок 10"/>
          <p:cNvPicPr>
            <a:picLocks noChangeAspect="1"/>
          </p:cNvPicPr>
          <p:nvPr userDrawn="1"/>
        </p:nvPicPr>
        <p:blipFill>
          <a:blip r:embed="rId3" cstate="print">
            <a:duotone>
              <a:prstClr val="black"/>
              <a:schemeClr val="bg2">
                <a:lumMod val="75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4601" y="1847850"/>
            <a:ext cx="4777399" cy="50101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2" name="Пятиугольник 11"/>
          <p:cNvSpPr/>
          <p:nvPr userDrawn="1"/>
        </p:nvSpPr>
        <p:spPr>
          <a:xfrm>
            <a:off x="-1" y="484908"/>
            <a:ext cx="9569303" cy="578347"/>
          </a:xfrm>
          <a:prstGeom prst="homePlate">
            <a:avLst/>
          </a:prstGeom>
          <a:solidFill>
            <a:srgbClr val="256569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14" name="Заголовок 1"/>
          <p:cNvSpPr>
            <a:spLocks noGrp="1"/>
          </p:cNvSpPr>
          <p:nvPr>
            <p:ph type="title"/>
          </p:nvPr>
        </p:nvSpPr>
        <p:spPr>
          <a:xfrm>
            <a:off x="269505" y="565413"/>
            <a:ext cx="10391775" cy="377403"/>
          </a:xfrm>
          <a:prstGeom prst="rect">
            <a:avLst/>
          </a:prstGeom>
        </p:spPr>
        <p:txBody>
          <a:bodyPr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936716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530AB-7E7F-42A0-9819-35D12B816B3C}" type="datetimeFigureOut">
              <a:rPr lang="ru-RU" smtClean="0"/>
              <a:t>19.08.2023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12B7-E224-4081-8122-29E446CEC7A3}" type="slidenum">
              <a:rPr lang="ru-RU" smtClean="0"/>
              <a:t>‹#›</a:t>
            </a:fld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9728791" y="381764"/>
            <a:ext cx="2213321" cy="78463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3" cstate="print">
            <a:duotone>
              <a:prstClr val="black"/>
              <a:schemeClr val="bg2">
                <a:lumMod val="75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4601" y="1847850"/>
            <a:ext cx="4777399" cy="50101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" name="Пятиугольник 7"/>
          <p:cNvSpPr/>
          <p:nvPr userDrawn="1"/>
        </p:nvSpPr>
        <p:spPr>
          <a:xfrm>
            <a:off x="-1" y="484908"/>
            <a:ext cx="9569303" cy="578347"/>
          </a:xfrm>
          <a:prstGeom prst="homePlate">
            <a:avLst/>
          </a:prstGeom>
          <a:solidFill>
            <a:srgbClr val="256569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9505" y="565413"/>
            <a:ext cx="10391775" cy="377403"/>
          </a:xfrm>
          <a:prstGeom prst="rect">
            <a:avLst/>
          </a:prstGeom>
        </p:spPr>
        <p:txBody>
          <a:bodyPr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050884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530AB-7E7F-42A0-9819-35D12B816B3C}" type="datetimeFigureOut">
              <a:rPr lang="ru-RU" smtClean="0"/>
              <a:t>19.08.2023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12B7-E224-4081-8122-29E446CEC7A3}" type="slidenum">
              <a:rPr lang="ru-RU" smtClean="0"/>
              <a:t>‹#›</a:t>
            </a:fld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9728791" y="381764"/>
            <a:ext cx="2213321" cy="78463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Рисунок 5"/>
          <p:cNvPicPr>
            <a:picLocks noChangeAspect="1"/>
          </p:cNvPicPr>
          <p:nvPr userDrawn="1"/>
        </p:nvPicPr>
        <p:blipFill>
          <a:blip r:embed="rId3" cstate="print">
            <a:duotone>
              <a:prstClr val="black"/>
              <a:schemeClr val="bg2">
                <a:lumMod val="75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4601" y="1847850"/>
            <a:ext cx="4777399" cy="50101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Пятиугольник 6"/>
          <p:cNvSpPr/>
          <p:nvPr userDrawn="1"/>
        </p:nvSpPr>
        <p:spPr>
          <a:xfrm>
            <a:off x="-1" y="484908"/>
            <a:ext cx="9569303" cy="578347"/>
          </a:xfrm>
          <a:prstGeom prst="homePlate">
            <a:avLst/>
          </a:prstGeom>
          <a:solidFill>
            <a:srgbClr val="256569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269505" y="565413"/>
            <a:ext cx="10391775" cy="377403"/>
          </a:xfrm>
          <a:prstGeom prst="rect">
            <a:avLst/>
          </a:prstGeom>
        </p:spPr>
        <p:txBody>
          <a:bodyPr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270513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ятиугольник 13"/>
          <p:cNvSpPr/>
          <p:nvPr userDrawn="1"/>
        </p:nvSpPr>
        <p:spPr>
          <a:xfrm>
            <a:off x="-1" y="484908"/>
            <a:ext cx="9569303" cy="578347"/>
          </a:xfrm>
          <a:prstGeom prst="homePlate">
            <a:avLst/>
          </a:prstGeom>
          <a:solidFill>
            <a:srgbClr val="256569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4339" y="642938"/>
            <a:ext cx="5729286" cy="344486"/>
          </a:xfrm>
          <a:prstGeom prst="rect">
            <a:avLst/>
          </a:prstGeom>
        </p:spPr>
        <p:txBody>
          <a:bodyPr anchor="b"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530AB-7E7F-42A0-9819-35D12B816B3C}" type="datetimeFigureOut">
              <a:rPr lang="ru-RU" smtClean="0"/>
              <a:t>19.08.2023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12B7-E224-4081-8122-29E446CEC7A3}" type="slidenum">
              <a:rPr lang="ru-RU" smtClean="0"/>
              <a:t>‹#›</a:t>
            </a:fld>
            <a:endParaRPr lang="ru-RU" dirty="0"/>
          </a:p>
        </p:txBody>
      </p:sp>
      <p:pic>
        <p:nvPicPr>
          <p:cNvPr id="8" name="Рисунок 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9728791" y="381764"/>
            <a:ext cx="2213321" cy="78463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9" name="Рисунок 8"/>
          <p:cNvPicPr>
            <a:picLocks noChangeAspect="1"/>
          </p:cNvPicPr>
          <p:nvPr userDrawn="1"/>
        </p:nvPicPr>
        <p:blipFill>
          <a:blip r:embed="rId3" cstate="print">
            <a:duotone>
              <a:prstClr val="black"/>
              <a:schemeClr val="bg2">
                <a:lumMod val="75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4601" y="1847850"/>
            <a:ext cx="4777399" cy="50101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8067154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ятиугольник 9"/>
          <p:cNvSpPr/>
          <p:nvPr userDrawn="1"/>
        </p:nvSpPr>
        <p:spPr>
          <a:xfrm>
            <a:off x="-1" y="484908"/>
            <a:ext cx="9569303" cy="578347"/>
          </a:xfrm>
          <a:prstGeom prst="homePlate">
            <a:avLst/>
          </a:prstGeom>
          <a:solidFill>
            <a:srgbClr val="256569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9654" y="509428"/>
            <a:ext cx="8514860" cy="501651"/>
          </a:xfrm>
          <a:prstGeom prst="rect">
            <a:avLst/>
          </a:prstGeom>
        </p:spPr>
        <p:txBody>
          <a:bodyPr anchor="b"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61417" y="1246902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52413" y="2447131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530AB-7E7F-42A0-9819-35D12B816B3C}" type="datetimeFigureOut">
              <a:rPr lang="ru-RU" smtClean="0"/>
              <a:t>19.08.2023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12B7-E224-4081-8122-29E446CEC7A3}" type="slidenum">
              <a:rPr lang="ru-RU" smtClean="0"/>
              <a:t>‹#›</a:t>
            </a:fld>
            <a:endParaRPr lang="ru-RU" dirty="0"/>
          </a:p>
        </p:txBody>
      </p:sp>
      <p:pic>
        <p:nvPicPr>
          <p:cNvPr id="8" name="Рисунок 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9728791" y="381764"/>
            <a:ext cx="2213321" cy="78463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9" name="Рисунок 8"/>
          <p:cNvPicPr>
            <a:picLocks noChangeAspect="1"/>
          </p:cNvPicPr>
          <p:nvPr userDrawn="1"/>
        </p:nvPicPr>
        <p:blipFill>
          <a:blip r:embed="rId3" cstate="print">
            <a:duotone>
              <a:prstClr val="black"/>
              <a:schemeClr val="bg2">
                <a:lumMod val="75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4601" y="1847850"/>
            <a:ext cx="4777399" cy="50101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9439636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">
              <a:schemeClr val="bg1">
                <a:lumMod val="95000"/>
              </a:schemeClr>
            </a:gs>
            <a:gs pos="86000">
              <a:schemeClr val="bg1">
                <a:lumMod val="85000"/>
              </a:schemeClr>
            </a:gs>
            <a:gs pos="29000">
              <a:schemeClr val="bg1">
                <a:lumMod val="95000"/>
              </a:schemeClr>
            </a:gs>
            <a:gs pos="98000">
              <a:srgbClr val="256569"/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2530AB-7E7F-42A0-9819-35D12B816B3C}" type="datetimeFigureOut">
              <a:rPr lang="ru-RU" smtClean="0"/>
              <a:t>19.08.2023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Book Antiqua" panose="02040602050305030304" pitchFamily="18" charset="0"/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4912B7-E224-4081-8122-29E446CEC7A3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088044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Book Antiqua" panose="02040602050305030304" pitchFamily="18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C00000"/>
        </a:buClr>
        <a:buFont typeface="Wingdings" panose="05000000000000000000" pitchFamily="2" charset="2"/>
        <a:buChar char="ü"/>
        <a:defRPr sz="2800" kern="1200">
          <a:solidFill>
            <a:srgbClr val="595959"/>
          </a:solidFill>
          <a:latin typeface="Book Antiqua" panose="02040602050305030304" pitchFamily="18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Wingdings" panose="05000000000000000000" pitchFamily="2" charset="2"/>
        <a:buChar char="ü"/>
        <a:defRPr sz="2400" kern="1200">
          <a:solidFill>
            <a:srgbClr val="595959"/>
          </a:solidFill>
          <a:latin typeface="Book Antiqua" panose="02040602050305030304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Wingdings" panose="05000000000000000000" pitchFamily="2" charset="2"/>
        <a:buChar char="ü"/>
        <a:defRPr sz="2000" kern="1200">
          <a:solidFill>
            <a:srgbClr val="595959"/>
          </a:solidFill>
          <a:latin typeface="Book Antiqua" panose="02040602050305030304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Wingdings" panose="05000000000000000000" pitchFamily="2" charset="2"/>
        <a:buChar char="ü"/>
        <a:defRPr sz="1800" kern="1200">
          <a:solidFill>
            <a:srgbClr val="595959"/>
          </a:solidFill>
          <a:latin typeface="Book Antiqua" panose="02040602050305030304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Wingdings" panose="05000000000000000000" pitchFamily="2" charset="2"/>
        <a:buChar char="ü"/>
        <a:defRPr sz="1800" kern="1200">
          <a:solidFill>
            <a:srgbClr val="595959"/>
          </a:solidFill>
          <a:latin typeface="Book Antiqua" panose="02040602050305030304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4811" y="4468352"/>
            <a:ext cx="869268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>
                <a:solidFill>
                  <a:schemeClr val="bg1"/>
                </a:solidFill>
                <a:latin typeface="Book Antiqua" panose="02040602050305030304" pitchFamily="18" charset="0"/>
              </a:rPr>
              <a:t>кандидат юридических наук, </a:t>
            </a:r>
            <a:br>
              <a:rPr lang="ru-RU" sz="2800" dirty="0">
                <a:solidFill>
                  <a:schemeClr val="bg1"/>
                </a:solidFill>
                <a:latin typeface="Book Antiqua" panose="02040602050305030304" pitchFamily="18" charset="0"/>
              </a:rPr>
            </a:br>
            <a:r>
              <a:rPr lang="ru-RU" sz="2800" dirty="0">
                <a:solidFill>
                  <a:schemeClr val="bg1"/>
                </a:solidFill>
                <a:latin typeface="Book Antiqua" panose="02040602050305030304" pitchFamily="18" charset="0"/>
              </a:rPr>
              <a:t>доцент Департамента ПРЭД</a:t>
            </a:r>
          </a:p>
        </p:txBody>
      </p:sp>
      <p:sp>
        <p:nvSpPr>
          <p:cNvPr id="4" name="Прямоугольник 3"/>
          <p:cNvSpPr/>
          <p:nvPr/>
        </p:nvSpPr>
        <p:spPr>
          <a:xfrm flipV="1">
            <a:off x="384809" y="3811202"/>
            <a:ext cx="7235455" cy="4572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384809" y="1791159"/>
            <a:ext cx="869268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>
                <a:solidFill>
                  <a:schemeClr val="bg1"/>
                </a:solidFill>
                <a:latin typeface="Book Antiqua" panose="02040602050305030304" pitchFamily="18" charset="0"/>
              </a:rPr>
              <a:t>АФАНАСЬЕВ </a:t>
            </a:r>
            <a:br>
              <a:rPr lang="ru-RU" sz="4400" dirty="0">
                <a:solidFill>
                  <a:schemeClr val="bg1"/>
                </a:solidFill>
                <a:latin typeface="Book Antiqua" panose="02040602050305030304" pitchFamily="18" charset="0"/>
              </a:rPr>
            </a:br>
            <a:r>
              <a:rPr lang="ru-RU" sz="4400" dirty="0">
                <a:solidFill>
                  <a:schemeClr val="bg1"/>
                </a:solidFill>
                <a:latin typeface="Book Antiqua" panose="02040602050305030304" pitchFamily="18" charset="0"/>
              </a:rPr>
              <a:t>Михаил Александрович </a:t>
            </a:r>
          </a:p>
        </p:txBody>
      </p:sp>
    </p:spTree>
    <p:extLst>
      <p:ext uri="{BB962C8B-B14F-4D97-AF65-F5344CB8AC3E}">
        <p14:creationId xmlns:p14="http://schemas.microsoft.com/office/powerpoint/2010/main" val="5147229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2"/>
          <p:cNvSpPr>
            <a:spLocks noGrp="1"/>
          </p:cNvSpPr>
          <p:nvPr>
            <p:ph type="title"/>
          </p:nvPr>
        </p:nvSpPr>
        <p:spPr>
          <a:xfrm>
            <a:off x="244567" y="606977"/>
            <a:ext cx="9032437" cy="315736"/>
          </a:xfrm>
        </p:spPr>
        <p:txBody>
          <a:bodyPr/>
          <a:lstStyle/>
          <a:p>
            <a:r>
              <a:rPr lang="ru-RU" dirty="0"/>
              <a:t>Общие сведения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C412FBA-5C3B-9849-B02A-088F2563D977}"/>
              </a:ext>
            </a:extLst>
          </p:cNvPr>
          <p:cNvSpPr txBox="1"/>
          <p:nvPr/>
        </p:nvSpPr>
        <p:spPr>
          <a:xfrm>
            <a:off x="0" y="6488668"/>
            <a:ext cx="5767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solidFill>
                  <a:srgbClr val="256569"/>
                </a:solidFill>
                <a:latin typeface="Book Antiqua" panose="02040602050305030304" pitchFamily="18" charset="0"/>
              </a:rPr>
              <a:t>2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335483" y="1243141"/>
            <a:ext cx="6882246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В 2002 г. окончил Московский государственный социальный университет  (ныне Российский государственный социальный университет) по специальности «Социальная работа» квалификация «Специалист по социальной работе».</a:t>
            </a:r>
          </a:p>
          <a:p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Прошел профессиональную переподготовку по направлениям:</a:t>
            </a:r>
          </a:p>
          <a:p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2019 г. – «Юрист»</a:t>
            </a:r>
          </a:p>
          <a:p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2023 г. - «Преподаватель высшей школы» </a:t>
            </a:r>
          </a:p>
          <a:p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2023 г. – «Специалист по охране труда»</a:t>
            </a:r>
          </a:p>
          <a:p>
            <a:pPr algn="just"/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Ученая степень: кандидат юридических наук. </a:t>
            </a:r>
          </a:p>
          <a:p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в 2003 г. защитил диссертацию на тему:</a:t>
            </a:r>
            <a:br>
              <a:rPr lang="ru-RU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«Правовое регулирование негосударственного пенсионного обеспечения в РФ»</a:t>
            </a:r>
          </a:p>
          <a:p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Ученое звание: доцент в 2019 г. </a:t>
            </a:r>
          </a:p>
        </p:txBody>
      </p:sp>
      <p:sp>
        <p:nvSpPr>
          <p:cNvPr id="8" name="Прямоугольник 7"/>
          <p:cNvSpPr/>
          <p:nvPr/>
        </p:nvSpPr>
        <p:spPr>
          <a:xfrm flipV="1">
            <a:off x="3982274" y="5008097"/>
            <a:ext cx="7235455" cy="45720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4335483" y="5199360"/>
            <a:ext cx="66770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dirty="0">
                <a:solidFill>
                  <a:schemeClr val="accent1">
                    <a:lumMod val="50000"/>
                  </a:schemeClr>
                </a:solidFill>
                <a:latin typeface="Book Antiqua" panose="02040602050305030304" pitchFamily="18" charset="0"/>
              </a:rPr>
              <a:t>Стаж научно-педагогической работы:	22 года</a:t>
            </a:r>
          </a:p>
          <a:p>
            <a:r>
              <a:rPr lang="ru-RU" sz="1600" dirty="0">
                <a:solidFill>
                  <a:schemeClr val="accent1">
                    <a:lumMod val="50000"/>
                  </a:schemeClr>
                </a:solidFill>
                <a:latin typeface="Book Antiqua" panose="02040602050305030304" pitchFamily="18" charset="0"/>
              </a:rPr>
              <a:t>Повышение квалификации (ежегодное): </a:t>
            </a:r>
            <a:br>
              <a:rPr lang="ru-RU" sz="1600" dirty="0">
                <a:solidFill>
                  <a:schemeClr val="accent1">
                    <a:lumMod val="50000"/>
                  </a:schemeClr>
                </a:solidFill>
                <a:latin typeface="Book Antiqua" panose="02040602050305030304" pitchFamily="18" charset="0"/>
              </a:rPr>
            </a:br>
            <a:r>
              <a:rPr lang="ru-RU" sz="1600" dirty="0">
                <a:solidFill>
                  <a:schemeClr val="accent1">
                    <a:lumMod val="50000"/>
                  </a:schemeClr>
                </a:solidFill>
                <a:latin typeface="Book Antiqua" panose="02040602050305030304" pitchFamily="18" charset="0"/>
              </a:rPr>
              <a:t>МГУ, МГИМО, РАНХиГС, ММУ, СГЮА, ГАУНГ.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44640FEC-1275-4F76-AD33-F2C7BE7923B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775" y="1415267"/>
            <a:ext cx="2752725" cy="3638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57330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44567" y="1404698"/>
            <a:ext cx="10939549" cy="5253247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ru-RU" sz="1800" dirty="0">
                <a:solidFill>
                  <a:schemeClr val="tx1"/>
                </a:solidFill>
              </a:rPr>
              <a:t>Участник авторского коллектива популярной линейки учебников </a:t>
            </a:r>
            <a:br>
              <a:rPr lang="ru-RU" sz="1800" dirty="0">
                <a:solidFill>
                  <a:schemeClr val="tx1"/>
                </a:solidFill>
              </a:rPr>
            </a:br>
            <a:r>
              <a:rPr lang="ru-RU" sz="1800" dirty="0">
                <a:solidFill>
                  <a:schemeClr val="tx1"/>
                </a:solidFill>
              </a:rPr>
              <a:t>и учебных пособий по трудовому праву и праву социального обеспечения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ru-RU" sz="1800" dirty="0">
                <a:solidFill>
                  <a:schemeClr val="tx1"/>
                </a:solidFill>
              </a:rPr>
              <a:t>для бакалавров и магистров.</a:t>
            </a:r>
          </a:p>
          <a:p>
            <a:pPr marL="0" indent="0">
              <a:lnSpc>
                <a:spcPct val="120000"/>
              </a:lnSpc>
              <a:buNone/>
            </a:pPr>
            <a:endParaRPr lang="ru-RU" sz="1800" dirty="0">
              <a:solidFill>
                <a:schemeClr val="tx1"/>
              </a:solidFill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ru-RU" sz="2000" b="1" dirty="0">
                <a:solidFill>
                  <a:schemeClr val="tx1"/>
                </a:solidFill>
              </a:rPr>
              <a:t>Автор учебных курсов по дисциплинам:</a:t>
            </a:r>
          </a:p>
          <a:p>
            <a:pPr marL="360000" indent="0">
              <a:lnSpc>
                <a:spcPct val="120000"/>
              </a:lnSpc>
              <a:buClrTx/>
              <a:buFont typeface="Arial" panose="020B0604020202020204" pitchFamily="34" charset="0"/>
              <a:buChar char="•"/>
            </a:pPr>
            <a:r>
              <a:rPr lang="ru-RU" sz="1800" dirty="0">
                <a:solidFill>
                  <a:schemeClr val="tx1"/>
                </a:solidFill>
              </a:rPr>
              <a:t> Трудовое право (40.04.01 Юриспруденция);</a:t>
            </a:r>
          </a:p>
          <a:p>
            <a:pPr marL="360000" indent="0">
              <a:lnSpc>
                <a:spcPct val="120000"/>
              </a:lnSpc>
              <a:buClrTx/>
              <a:buFont typeface="Arial" panose="020B0604020202020204" pitchFamily="34" charset="0"/>
              <a:buChar char="•"/>
            </a:pPr>
            <a:r>
              <a:rPr lang="ru-RU" sz="1800" dirty="0">
                <a:solidFill>
                  <a:schemeClr val="tx1"/>
                </a:solidFill>
              </a:rPr>
              <a:t> Право социального обеспечения (40.04.01 Юриспруденция);</a:t>
            </a:r>
          </a:p>
          <a:p>
            <a:pPr marL="360000" indent="0">
              <a:lnSpc>
                <a:spcPct val="120000"/>
              </a:lnSpc>
              <a:buClrTx/>
              <a:buFont typeface="Arial" panose="020B0604020202020204" pitchFamily="34" charset="0"/>
              <a:buChar char="•"/>
            </a:pP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4" name="Заголовок 2"/>
          <p:cNvSpPr txBox="1">
            <a:spLocks/>
          </p:cNvSpPr>
          <p:nvPr/>
        </p:nvSpPr>
        <p:spPr>
          <a:xfrm>
            <a:off x="244567" y="606977"/>
            <a:ext cx="9032437" cy="31573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800" b="1" kern="1200">
                <a:solidFill>
                  <a:schemeClr val="bg1"/>
                </a:solidFill>
                <a:latin typeface="Book Antiqua" panose="02040602050305030304" pitchFamily="18" charset="0"/>
                <a:ea typeface="+mj-ea"/>
                <a:cs typeface="+mj-cs"/>
              </a:defRPr>
            </a:lvl1pPr>
          </a:lstStyle>
          <a:p>
            <a:r>
              <a:rPr lang="ru-RU" b="0" dirty="0"/>
              <a:t>Учебно-методическая деятельность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C412FBA-5C3B-9849-B02A-088F2563D977}"/>
              </a:ext>
            </a:extLst>
          </p:cNvPr>
          <p:cNvSpPr txBox="1"/>
          <p:nvPr/>
        </p:nvSpPr>
        <p:spPr>
          <a:xfrm>
            <a:off x="0" y="6488668"/>
            <a:ext cx="5767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solidFill>
                  <a:srgbClr val="256569"/>
                </a:solidFill>
                <a:latin typeface="Book Antiqua" panose="02040602050305030304" pitchFamily="18" charset="0"/>
              </a:rPr>
              <a:t>3</a:t>
            </a:r>
          </a:p>
        </p:txBody>
      </p:sp>
      <p:pic>
        <p:nvPicPr>
          <p:cNvPr id="1026" name="Picture 2" descr="Афанасьев, Голубева - Трудовое право. Учебно-методическое пособие обложка книги">
            <a:extLst>
              <a:ext uri="{FF2B5EF4-FFF2-40B4-BE49-F238E27FC236}">
                <a16:creationId xmlns:a16="http://schemas.microsoft.com/office/drawing/2014/main" id="{4ECCA3D9-7EA2-4F4D-B5B1-256060A90B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1702" y="4597559"/>
            <a:ext cx="1351168" cy="19653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2" name="Picture 18">
            <a:extLst>
              <a:ext uri="{FF2B5EF4-FFF2-40B4-BE49-F238E27FC236}">
                <a16:creationId xmlns:a16="http://schemas.microsoft.com/office/drawing/2014/main" id="{914A06C6-1B6C-4E08-BE44-B5D46FC4DE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7797" y="4597559"/>
            <a:ext cx="1351167" cy="19653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4" name="Picture 20">
            <a:extLst>
              <a:ext uri="{FF2B5EF4-FFF2-40B4-BE49-F238E27FC236}">
                <a16:creationId xmlns:a16="http://schemas.microsoft.com/office/drawing/2014/main" id="{860F8CAE-1E53-4372-B012-347317D4B4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3891" y="4597559"/>
            <a:ext cx="1351168" cy="19653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6" name="Picture 22" descr="Афанасьев, Голубева - Право социального обеспечения России. Учебное пособие обложка книги">
            <a:extLst>
              <a:ext uri="{FF2B5EF4-FFF2-40B4-BE49-F238E27FC236}">
                <a16:creationId xmlns:a16="http://schemas.microsoft.com/office/drawing/2014/main" id="{1D882E9C-BD22-4937-83C3-02817AAA70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0966" y="4597558"/>
            <a:ext cx="1341008" cy="19653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507072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05200" y="1377810"/>
            <a:ext cx="1079810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Book Antiqua" panose="02040602050305030304" pitchFamily="18" charset="0"/>
              </a:rPr>
              <a:t>Афанасьев Михаил Александрович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Book Antiqua" panose="02040602050305030304" pitchFamily="18" charset="0"/>
              </a:rPr>
              <a:t>, кандидат юридических наук, доцент департамента правового регулирования экономической деятельности юридического факультета.</a:t>
            </a:r>
          </a:p>
          <a:p>
            <a:pPr algn="just"/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Book Antiqua" panose="02040602050305030304" pitchFamily="18" charset="0"/>
              </a:rPr>
              <a:t>Член Правления НКО «ЦЕНТР РАЗВИТИЯ ЮРИДИЧЕСКИХ КЛИНИК» (Тренер школ и олимпиад).</a:t>
            </a:r>
          </a:p>
          <a:p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Book Antiqua" panose="02040602050305030304" pitchFamily="18" charset="0"/>
              </a:rPr>
              <a:t>Руководитель подразделений дочерних обществ крупных холдингов: ОАО «Аэрофлот», </a:t>
            </a:r>
          </a:p>
          <a:p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Book Antiqua" panose="02040602050305030304" pitchFamily="18" charset="0"/>
              </a:rPr>
              <a:t>ГК «Базовый элемент», ОАО «РЖД», ГК «РОСАТОМ» и УРАЛСИБ, Группы «САФМАР», </a:t>
            </a:r>
          </a:p>
          <a:p>
            <a:pPr algn="l"/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Book Antiqua" panose="02040602050305030304" pitchFamily="18" charset="0"/>
              </a:rPr>
              <a:t>ПАО «Татнефть»).</a:t>
            </a:r>
          </a:p>
          <a:p>
            <a:pPr algn="just"/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Book Antiqua" panose="02040602050305030304" pitchFamily="18" charset="0"/>
              </a:rPr>
              <a:t>Автор более 71 научных и научно-исследовательских работ, в том числе: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72460" y="4094805"/>
            <a:ext cx="95410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>
                <a:solidFill>
                  <a:srgbClr val="256569"/>
                </a:solidFill>
                <a:latin typeface="Book Antiqua" panose="02040602050305030304" pitchFamily="18" charset="0"/>
              </a:rPr>
              <a:t>15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580706" y="4181141"/>
            <a:ext cx="145472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rPr>
              <a:t>статей в российских журналах из перечня ВАК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309378" y="4041635"/>
            <a:ext cx="56938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>
                <a:solidFill>
                  <a:srgbClr val="256569"/>
                </a:solidFill>
                <a:latin typeface="Book Antiqua" panose="02040602050305030304" pitchFamily="18" charset="0"/>
              </a:rPr>
              <a:t>6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017495" y="4218974"/>
            <a:ext cx="145472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rPr>
              <a:t>Индекс </a:t>
            </a:r>
            <a:r>
              <a:rPr lang="ru-RU" sz="1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rPr>
              <a:t>Хирша</a:t>
            </a:r>
            <a:endParaRPr lang="ru-RU" sz="1400" dirty="0">
              <a:solidFill>
                <a:schemeClr val="tx1">
                  <a:lumMod val="65000"/>
                  <a:lumOff val="35000"/>
                </a:schemeClr>
              </a:solidFill>
              <a:latin typeface="Book Antiqua" panose="0204060205030503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967408" y="4498354"/>
            <a:ext cx="95410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>
                <a:solidFill>
                  <a:srgbClr val="256569"/>
                </a:solidFill>
                <a:latin typeface="Book Antiqua" panose="02040602050305030304" pitchFamily="18" charset="0"/>
              </a:rPr>
              <a:t>25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125974" y="4602636"/>
            <a:ext cx="317529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rPr>
              <a:t>статей, входящих в Российский индекс научного цитирования (РИНЦ)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72459" y="5128420"/>
            <a:ext cx="56938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>
                <a:solidFill>
                  <a:srgbClr val="256569"/>
                </a:solidFill>
                <a:latin typeface="Book Antiqua" panose="02040602050305030304" pitchFamily="18" charset="0"/>
              </a:rPr>
              <a:t>4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626567" y="5252866"/>
            <a:ext cx="117710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rPr>
              <a:t>учебников и учебных пособий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338945" y="5110468"/>
            <a:ext cx="56938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>
                <a:solidFill>
                  <a:srgbClr val="256569"/>
                </a:solidFill>
                <a:latin typeface="Book Antiqua" panose="02040602050305030304" pitchFamily="18" charset="0"/>
              </a:rPr>
              <a:t>2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961753" y="5464410"/>
            <a:ext cx="151046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rPr>
              <a:t>монографии</a:t>
            </a: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80825482-2702-430D-A482-DE5B2A212400}"/>
              </a:ext>
            </a:extLst>
          </p:cNvPr>
          <p:cNvSpPr/>
          <p:nvPr/>
        </p:nvSpPr>
        <p:spPr>
          <a:xfrm>
            <a:off x="6646385" y="5356689"/>
            <a:ext cx="172683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ru-RU" sz="1400" dirty="0">
              <a:solidFill>
                <a:prstClr val="black">
                  <a:lumMod val="65000"/>
                  <a:lumOff val="35000"/>
                </a:prstClr>
              </a:solidFill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803465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Финансовый Университет">
      <a:dk1>
        <a:sysClr val="windowText" lastClr="000000"/>
      </a:dk1>
      <a:lt1>
        <a:sysClr val="window" lastClr="FFFFFF"/>
      </a:lt1>
      <a:dk2>
        <a:srgbClr val="373545"/>
      </a:dk2>
      <a:lt2>
        <a:srgbClr val="A5A5A5"/>
      </a:lt2>
      <a:accent1>
        <a:srgbClr val="256569"/>
      </a:accent1>
      <a:accent2>
        <a:srgbClr val="AFAFAF"/>
      </a:accent2>
      <a:accent3>
        <a:srgbClr val="5BBFC5"/>
      </a:accent3>
      <a:accent4>
        <a:srgbClr val="7B7B7B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Шаблон Финансовый Университет" id="{B61C6C59-7E8E-44EC-9D0A-175FD0FD7AA0}" vid="{4B9A828B-7C95-4D9C-8B7B-426AD85F4798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2F6EB6BED3958C4F9B9DFF43A63C53CF" ma:contentTypeVersion="1" ma:contentTypeDescription="Создание документа." ma:contentTypeScope="" ma:versionID="d9ac2a2e6a22ce91ea6527a7e96fe38d">
  <xsd:schema xmlns:xsd="http://www.w3.org/2001/XMLSchema" xmlns:xs="http://www.w3.org/2001/XMLSchema" xmlns:p="http://schemas.microsoft.com/office/2006/metadata/properties" xmlns:ns2="b545a042-29c2-4f0a-932d-d96c064ae9ed" targetNamespace="http://schemas.microsoft.com/office/2006/metadata/properties" ma:root="true" ma:fieldsID="0329678ff4acef0a306ae52ae5bf9457" ns2:_="">
    <xsd:import namespace="b545a042-29c2-4f0a-932d-d96c064ae9ed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545a042-29c2-4f0a-932d-d96c064ae9e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Общий доступ с использованием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30EEE4A-9D90-415D-9C4A-6BDF58470FC4}"/>
</file>

<file path=customXml/itemProps2.xml><?xml version="1.0" encoding="utf-8"?>
<ds:datastoreItem xmlns:ds="http://schemas.openxmlformats.org/officeDocument/2006/customXml" ds:itemID="{90FBB53D-E709-4932-BB9E-09A4381B1DB1}"/>
</file>

<file path=customXml/itemProps3.xml><?xml version="1.0" encoding="utf-8"?>
<ds:datastoreItem xmlns:ds="http://schemas.openxmlformats.org/officeDocument/2006/customXml" ds:itemID="{3799882E-369A-4AE8-8A66-CB1CCBE8512B}"/>
</file>

<file path=docProps/app.xml><?xml version="1.0" encoding="utf-8"?>
<Properties xmlns="http://schemas.openxmlformats.org/officeDocument/2006/extended-properties" xmlns:vt="http://schemas.openxmlformats.org/officeDocument/2006/docPropsVTypes">
  <Template>Shablon_Finuniver (2)</Template>
  <TotalTime>858</TotalTime>
  <Words>290</Words>
  <Application>Microsoft Office PowerPoint</Application>
  <PresentationFormat>Широкоэкранный</PresentationFormat>
  <Paragraphs>38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9" baseType="lpstr">
      <vt:lpstr>Arial</vt:lpstr>
      <vt:lpstr>Book Antiqua</vt:lpstr>
      <vt:lpstr>Calibri</vt:lpstr>
      <vt:lpstr>Wingdings</vt:lpstr>
      <vt:lpstr>Тема Office</vt:lpstr>
      <vt:lpstr>Презентация PowerPoint</vt:lpstr>
      <vt:lpstr>Общие сведения</vt:lpstr>
      <vt:lpstr>Презентация PowerPoint</vt:lpstr>
      <vt:lpstr>Презентация PowerPoint</vt:lpstr>
    </vt:vector>
  </TitlesOfParts>
  <Company>Финансовый университет при правительстве РФ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Якунин Альберт Сергеевич</dc:creator>
  <cp:lastModifiedBy>Mikhail Afanasev</cp:lastModifiedBy>
  <cp:revision>157</cp:revision>
  <dcterms:created xsi:type="dcterms:W3CDTF">2020-11-02T10:19:08Z</dcterms:created>
  <dcterms:modified xsi:type="dcterms:W3CDTF">2023-08-19T17:23:05Z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0x0101002F6EB6BED3958C4F9B9DFF43A63C53CF</vt:lpwstr>
  </property>
</Properties>
</file>