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560" y="1849588"/>
            <a:ext cx="10515600" cy="28527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537" y="731521"/>
            <a:ext cx="4101353" cy="5468471"/>
          </a:xfrm>
          <a:prstGeom prst="ellipse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972596" y="1712260"/>
            <a:ext cx="6113929" cy="1753496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sz="4800" dirty="0" err="1" smtClean="0"/>
              <a:t>Ключникова</a:t>
            </a: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>Ярославна Анатольевна</a:t>
            </a:r>
            <a:endParaRPr lang="ru-RU" sz="4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72593" y="3557356"/>
            <a:ext cx="6113932" cy="16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cap="none" dirty="0" smtClean="0">
                <a:solidFill>
                  <a:schemeClr val="bg1"/>
                </a:solidFill>
                <a:latin typeface="+mn-lt"/>
              </a:rPr>
              <a:t>Доцент департамента правового регулирования экономической деятельности Юридического факультета </a:t>
            </a:r>
            <a:r>
              <a:rPr lang="ru-RU" cap="none" dirty="0" err="1" smtClean="0">
                <a:solidFill>
                  <a:schemeClr val="bg1"/>
                </a:solidFill>
                <a:latin typeface="+mn-lt"/>
              </a:rPr>
              <a:t>Финуниверситета</a:t>
            </a:r>
            <a:endParaRPr lang="ru-RU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48581" y="5161878"/>
            <a:ext cx="6113932" cy="16045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Кандидат юридических наук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Доцент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Адвокат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99247" y="1859616"/>
            <a:ext cx="10660828" cy="4239969"/>
          </a:xfrm>
        </p:spPr>
        <p:txBody>
          <a:bodyPr>
            <a:normAutofit fontScale="85000" lnSpcReduction="20000"/>
          </a:bodyPr>
          <a:lstStyle/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500" dirty="0">
                <a:solidFill>
                  <a:schemeClr val="tx1"/>
                </a:solidFill>
                <a:latin typeface="+mn-lt"/>
              </a:rPr>
              <a:t>Стаж преподавательской деятельности - с 2005 года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Стаж </a:t>
            </a:r>
            <a:r>
              <a:rPr lang="ru-RU" sz="3500" dirty="0">
                <a:solidFill>
                  <a:schemeClr val="tx1"/>
                </a:solidFill>
                <a:latin typeface="+mn-lt"/>
              </a:rPr>
              <a:t>практической деятельности - с 2002 </a:t>
            </a: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года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500" dirty="0">
                <a:solidFill>
                  <a:schemeClr val="tx1"/>
                </a:solidFill>
                <a:latin typeface="+mn-lt"/>
              </a:rPr>
              <a:t>Адвокат Коллегии адвокатов г.  Москвы «Васильев, </a:t>
            </a:r>
            <a:r>
              <a:rPr lang="ru-RU" sz="3500" dirty="0" err="1">
                <a:solidFill>
                  <a:schemeClr val="tx1"/>
                </a:solidFill>
                <a:latin typeface="+mn-lt"/>
              </a:rPr>
              <a:t>Мусатов</a:t>
            </a:r>
            <a:r>
              <a:rPr lang="ru-RU" sz="3500" dirty="0">
                <a:solidFill>
                  <a:schemeClr val="tx1"/>
                </a:solidFill>
                <a:latin typeface="+mn-lt"/>
              </a:rPr>
              <a:t> и партнеры»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sz="3500" dirty="0">
                <a:solidFill>
                  <a:schemeClr val="tx1"/>
                </a:solidFill>
                <a:latin typeface="+mn-lt"/>
              </a:rPr>
              <a:t>профессиональном активе 20-летний опыт работы в области полного правового сопровождения деятельности коммерческих и некоммерческих юридических лиц, а также представительства интересов в арбитражных судах и судах общей юрисдикции всех уровней по различным категориям дел</a:t>
            </a: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Опыт работы в качестве третейского судьи</a:t>
            </a:r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Практическая и профессиональная деятельность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Научная деятельность</a:t>
            </a:r>
            <a:endParaRPr lang="ru-RU" sz="32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775242" y="1613590"/>
            <a:ext cx="10627864" cy="3684588"/>
          </a:xfrm>
        </p:spPr>
        <p:txBody>
          <a:bodyPr>
            <a:normAutofit/>
          </a:bodyPr>
          <a:lstStyle/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+mn-lt"/>
              </a:rPr>
              <a:t>Автор и соавтор более </a:t>
            </a: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80 </a:t>
            </a:r>
            <a:r>
              <a:rPr lang="ru-RU" sz="3000" dirty="0">
                <a:solidFill>
                  <a:schemeClr val="tx1"/>
                </a:solidFill>
                <a:latin typeface="+mn-lt"/>
              </a:rPr>
              <a:t>научных трудов по </a:t>
            </a: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жилищному, гражданскому, предпринимательскому праву</a:t>
            </a:r>
            <a:endParaRPr lang="ru-RU" sz="3000" dirty="0">
              <a:solidFill>
                <a:schemeClr val="tx1"/>
              </a:solidFill>
              <a:latin typeface="+mn-lt"/>
            </a:endParaRP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Общее </a:t>
            </a:r>
            <a:r>
              <a:rPr lang="ru-RU" sz="3000" dirty="0">
                <a:solidFill>
                  <a:schemeClr val="tx1"/>
                </a:solidFill>
                <a:latin typeface="+mn-lt"/>
              </a:rPr>
              <a:t>число цитирований из </a:t>
            </a: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публикаций автора, </a:t>
            </a:r>
            <a:r>
              <a:rPr lang="ru-RU" sz="3000" dirty="0">
                <a:solidFill>
                  <a:schemeClr val="tx1"/>
                </a:solidFill>
                <a:latin typeface="+mn-lt"/>
              </a:rPr>
              <a:t>входящих в РИНЦ – 242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Индекс </a:t>
            </a:r>
            <a:r>
              <a:rPr lang="ru-RU" sz="3000" dirty="0" err="1">
                <a:solidFill>
                  <a:schemeClr val="tx1"/>
                </a:solidFill>
                <a:latin typeface="+mn-lt"/>
              </a:rPr>
              <a:t>Хирша</a:t>
            </a:r>
            <a:r>
              <a:rPr lang="ru-RU" sz="3000" dirty="0">
                <a:solidFill>
                  <a:schemeClr val="tx1"/>
                </a:solidFill>
                <a:latin typeface="+mn-lt"/>
              </a:rPr>
              <a:t> – 8</a:t>
            </a:r>
            <a:endParaRPr lang="ru-RU" sz="3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01" y="4053503"/>
            <a:ext cx="1918448" cy="29985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692" y="4531791"/>
            <a:ext cx="1512412" cy="21577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035" y="3690950"/>
            <a:ext cx="1964264" cy="30178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01" y="3690950"/>
            <a:ext cx="1935353" cy="297927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54" y="4224049"/>
            <a:ext cx="1645279" cy="253273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995" y="3508786"/>
            <a:ext cx="22669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+mn-lt"/>
              </a:rPr>
              <a:t>Сфера научных интересов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839787" y="1773555"/>
            <a:ext cx="10154527" cy="3684588"/>
          </a:xfrm>
        </p:spPr>
        <p:txBody>
          <a:bodyPr>
            <a:normAutofit/>
          </a:bodyPr>
          <a:lstStyle/>
          <a:p>
            <a:pPr marL="452438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3000" dirty="0">
                <a:solidFill>
                  <a:schemeClr val="tx1"/>
                </a:solidFill>
                <a:latin typeface="+mn-lt"/>
              </a:rPr>
              <a:t>Жилищное право</a:t>
            </a:r>
          </a:p>
          <a:p>
            <a:pPr marL="452438" indent="-452438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3000" dirty="0">
                <a:solidFill>
                  <a:schemeClr val="tx1"/>
                </a:solidFill>
                <a:latin typeface="+mn-lt"/>
              </a:rPr>
              <a:t>Принципы жилищного права  </a:t>
            </a:r>
          </a:p>
          <a:p>
            <a:pPr marL="452438" indent="-452438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3000" dirty="0">
                <a:solidFill>
                  <a:schemeClr val="tx1"/>
                </a:solidFill>
                <a:latin typeface="+mn-lt"/>
              </a:rPr>
              <a:t>Правовое регулирование предпринимательской деятельности в сфере жилищно-коммунального хозяйства</a:t>
            </a:r>
          </a:p>
          <a:p>
            <a:pPr marL="452438" indent="-452438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Правовое </a:t>
            </a:r>
            <a:r>
              <a:rPr lang="ru-RU" sz="3000" dirty="0">
                <a:solidFill>
                  <a:schemeClr val="tx1"/>
                </a:solidFill>
                <a:latin typeface="+mn-lt"/>
              </a:rPr>
              <a:t>регулирование рынка недвижимости</a:t>
            </a:r>
          </a:p>
        </p:txBody>
      </p:sp>
    </p:spTree>
    <p:extLst>
      <p:ext uri="{BB962C8B-B14F-4D97-AF65-F5344CB8AC3E}">
        <p14:creationId xmlns:p14="http://schemas.microsoft.com/office/powerpoint/2010/main" val="7631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+mn-lt"/>
              </a:rPr>
              <a:t>Повышение квалификации</a:t>
            </a:r>
            <a:endParaRPr lang="ru-RU" sz="3200" dirty="0">
              <a:latin typeface="+mn-lt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839787" y="1773555"/>
            <a:ext cx="10498773" cy="4046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последние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2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года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повышала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квалификацию на курсах повышения квалификации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по 4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программам: </a:t>
            </a:r>
            <a:endParaRPr lang="ru-RU" sz="2300" dirty="0" smtClean="0">
              <a:solidFill>
                <a:schemeClr val="tx1"/>
              </a:solidFill>
              <a:latin typeface="+mn-lt"/>
            </a:endParaRP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Разработка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электронных курсов в СДО </a:t>
            </a:r>
            <a:r>
              <a:rPr lang="ru-RU" sz="2300" dirty="0" err="1" smtClean="0">
                <a:solidFill>
                  <a:schemeClr val="tx1"/>
                </a:solidFill>
                <a:latin typeface="+mn-lt"/>
              </a:rPr>
              <a:t>Moodle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 (2022) 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Опыт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разработки и применения дистанционных образовательных технологий в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высшем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образовании (</a:t>
            </a:r>
            <a:r>
              <a:rPr lang="ru-RU" sz="2300" dirty="0" err="1">
                <a:solidFill>
                  <a:schemeClr val="tx1"/>
                </a:solidFill>
                <a:latin typeface="+mn-lt"/>
              </a:rPr>
              <a:t>Astra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+mn-lt"/>
              </a:rPr>
              <a:t>Linux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300" dirty="0" err="1">
                <a:solidFill>
                  <a:schemeClr val="tx1"/>
                </a:solidFill>
                <a:latin typeface="+mn-lt"/>
              </a:rPr>
              <a:t>LibreOffice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) (2022)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Деловой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протокол и этикет для государственных и коммерческих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организаций (2023)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ЛЕТНЯЯ </a:t>
            </a:r>
            <a:r>
              <a:rPr lang="ru-RU" sz="2300" dirty="0">
                <a:solidFill>
                  <a:schemeClr val="tx1"/>
                </a:solidFill>
                <a:latin typeface="+mn-lt"/>
              </a:rPr>
              <a:t>ШКОЛА-2023: Прикладные навыки работы на информационном ресурсе org.fa.ru для преподавателя Финансового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университета (2023)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tx1"/>
                </a:solidFill>
                <a:latin typeface="+mn-lt"/>
              </a:rPr>
              <a:t>Дидактика, персонализированная образовательная среда в современной экосистеме </a:t>
            </a:r>
            <a:r>
              <a:rPr lang="ru-RU" sz="2300" dirty="0" smtClean="0">
                <a:solidFill>
                  <a:schemeClr val="tx1"/>
                </a:solidFill>
                <a:latin typeface="+mn-lt"/>
              </a:rPr>
              <a:t>вуза (2023)</a:t>
            </a:r>
          </a:p>
          <a:p>
            <a:pPr marL="0" indent="0">
              <a:buNone/>
            </a:pPr>
            <a:endParaRPr lang="ru-RU" sz="2300" b="1" dirty="0"/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None/>
            </a:pP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42771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938576-9F88-4317-A778-B197282F980A}"/>
</file>

<file path=customXml/itemProps2.xml><?xml version="1.0" encoding="utf-8"?>
<ds:datastoreItem xmlns:ds="http://schemas.openxmlformats.org/officeDocument/2006/customXml" ds:itemID="{E3A32F6E-BF9E-4B51-B10C-1E88E4F27924}"/>
</file>

<file path=customXml/itemProps3.xml><?xml version="1.0" encoding="utf-8"?>
<ds:datastoreItem xmlns:ds="http://schemas.openxmlformats.org/officeDocument/2006/customXml" ds:itemID="{2F28F00C-0A12-44AA-971D-A3635B794E5A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34</TotalTime>
  <Words>225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Wingdings</vt:lpstr>
      <vt:lpstr>Тема Office</vt:lpstr>
      <vt:lpstr>Презентация PowerPoint</vt:lpstr>
      <vt:lpstr>Практическая и профессиональная деятельность</vt:lpstr>
      <vt:lpstr>Научная деятельность</vt:lpstr>
      <vt:lpstr>Сфера научных интересов</vt:lpstr>
      <vt:lpstr>Повышение квалификации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6</cp:revision>
  <dcterms:created xsi:type="dcterms:W3CDTF">2023-08-29T07:32:18Z</dcterms:created>
  <dcterms:modified xsi:type="dcterms:W3CDTF">2023-08-29T08:06:41Z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