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3A3D"/>
    <a:srgbClr val="225D60"/>
    <a:srgbClr val="2A7478"/>
    <a:srgbClr val="256569"/>
    <a:srgbClr val="595959"/>
    <a:srgbClr val="595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96" d="100"/>
          <a:sy n="96" d="100"/>
        </p:scale>
        <p:origin x="60" y="-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gradFill flip="none" rotWithShape="1">
          <a:gsLst>
            <a:gs pos="1000">
              <a:srgbClr val="0F3A3D"/>
            </a:gs>
            <a:gs pos="50000">
              <a:srgbClr val="256569"/>
            </a:gs>
            <a:gs pos="98000">
              <a:srgbClr val="2A7478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595" y="0"/>
            <a:ext cx="653940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1108364" y="376454"/>
            <a:ext cx="3131127" cy="10880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6755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156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246903"/>
            <a:ext cx="7734300" cy="493005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02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331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gradFill flip="none" rotWithShape="1">
          <a:gsLst>
            <a:gs pos="1000">
              <a:schemeClr val="bg1">
                <a:lumMod val="95000"/>
              </a:schemeClr>
            </a:gs>
            <a:gs pos="26000">
              <a:schemeClr val="bg1">
                <a:lumMod val="65000"/>
              </a:schemeClr>
            </a:gs>
            <a:gs pos="9000">
              <a:schemeClr val="bg1">
                <a:lumMod val="85000"/>
              </a:schemeClr>
            </a:gs>
            <a:gs pos="94000">
              <a:srgbClr val="25656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851" y="572013"/>
            <a:ext cx="10515600" cy="404133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03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7885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3671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5088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ятиугольник 6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705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ятиугольник 13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9" y="642938"/>
            <a:ext cx="5729286" cy="344486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0671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ятиугольник 9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654" y="509428"/>
            <a:ext cx="8514860" cy="501651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61417" y="1246902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2413" y="244713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4396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bg1">
                <a:lumMod val="95000"/>
              </a:schemeClr>
            </a:gs>
            <a:gs pos="86000">
              <a:schemeClr val="bg1">
                <a:lumMod val="85000"/>
              </a:schemeClr>
            </a:gs>
            <a:gs pos="29000">
              <a:schemeClr val="bg1">
                <a:lumMod val="95000"/>
              </a:schemeClr>
            </a:gs>
            <a:gs pos="98000">
              <a:srgbClr val="256569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530AB-7E7F-42A0-9819-35D12B816B3C}" type="datetimeFigureOut">
              <a:rPr lang="ru-RU" smtClean="0"/>
              <a:t>24.08.2023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ook Antiqua" panose="02040602050305030304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80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ook Antiqua" panose="020406020503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ü"/>
        <a:defRPr sz="2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4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0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2365829"/>
            <a:ext cx="10515600" cy="3483428"/>
          </a:xfrm>
        </p:spPr>
        <p:txBody>
          <a:bodyPr/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Рождественская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Оксана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Павловна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__________________________</a:t>
            </a:r>
            <a:br>
              <a:rPr lang="ru-RU" sz="4800" dirty="0" smtClean="0"/>
            </a:br>
            <a:r>
              <a:rPr lang="ru-RU" sz="4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преподаватель </a:t>
            </a:r>
            <a:br>
              <a:rPr lang="ru-RU" sz="4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Департамента ПРЕД</a:t>
            </a:r>
            <a:endParaRPr lang="ru-RU" sz="4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72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3955054" y="1237745"/>
            <a:ext cx="7400333" cy="2453722"/>
          </a:xfrm>
        </p:spPr>
        <p:txBody>
          <a:bodyPr>
            <a:noAutofit/>
          </a:bodyPr>
          <a:lstStyle/>
          <a:p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2001 году окончила Московскую академию экономики и права (НОУ МАЭП) по специальности «Юриспруденция» квалификации «Юрист».</a:t>
            </a:r>
          </a:p>
          <a:p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2008, 2012, 2017 </a:t>
            </a:r>
            <a:r>
              <a:rPr lang="ru-RU" sz="18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г.г</a:t>
            </a:r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рамках профессиональной деятельности повышала квалификацию в ФГБОУ ВО «Российский государственный университет правосудия».</a:t>
            </a:r>
          </a:p>
          <a:p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2020 году прошла переподготовку в </a:t>
            </a:r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Федеральном институте </a:t>
            </a:r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переподготовки и повышения </a:t>
            </a:r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 с присвоением квалификации «Учитель истории и обществознания».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сведения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flipV="1">
            <a:off x="3516283" y="4099132"/>
            <a:ext cx="7839104" cy="4571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955054" y="4266507"/>
            <a:ext cx="740033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Стаж работы по специальности: 22 года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Стаж научно-педагогической работы:	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 (ежегодное):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ФГБУО ВО РГУП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Book Antiqua" panose="02040602050305030304" pitchFamily="18" charset="0"/>
            </a:endParaRPr>
          </a:p>
          <a:p>
            <a:endParaRPr lang="ru-RU" sz="1600" dirty="0">
              <a:solidFill>
                <a:schemeClr val="accent1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1448"/>
            <a:ext cx="3801553" cy="5056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6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269505" y="1432076"/>
            <a:ext cx="10391775" cy="2868991"/>
          </a:xfrm>
        </p:spPr>
        <p:txBody>
          <a:bodyPr>
            <a:noAutofit/>
          </a:bodyPr>
          <a:lstStyle/>
          <a:p>
            <a:r>
              <a:rPr lang="ru-RU" sz="2200" b="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учебных курсов: </a:t>
            </a:r>
          </a:p>
          <a:p>
            <a:endParaRPr lang="ru-RU" sz="22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«Юридическое документоведение», </a:t>
            </a:r>
          </a:p>
          <a:p>
            <a:r>
              <a:rPr lang="ru-RU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«Судебное делопроизводство», </a:t>
            </a:r>
          </a:p>
          <a:p>
            <a:r>
              <a:rPr lang="ru-RU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«Организация судебной деятельности»,</a:t>
            </a:r>
          </a:p>
          <a:p>
            <a:r>
              <a:rPr lang="ru-RU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«Гражданский процесс»</a:t>
            </a:r>
            <a:endParaRPr lang="ru-RU" sz="2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24362" y="594441"/>
            <a:ext cx="10391775" cy="377403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 методическая деятельность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73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269505" y="1432076"/>
            <a:ext cx="10391775" cy="3657600"/>
          </a:xfrm>
        </p:spPr>
        <p:txBody>
          <a:bodyPr>
            <a:noAutofit/>
          </a:bodyPr>
          <a:lstStyle/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Рождественская Оксана Павловна</a:t>
            </a:r>
            <a:r>
              <a:rPr lang="ru-RU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судья в почетной отставке, имеет 6 квалификационный класс. Рассматривала административные, гражданские, наследственные, жилищные и др. категории дел.  </a:t>
            </a:r>
          </a:p>
          <a:p>
            <a:pPr algn="just"/>
            <a:r>
              <a:rPr lang="ru-RU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20 лет проработала в судебной системе, в том числе в Судебном департаменте при Верховном Суде Российской Федерации.</a:t>
            </a:r>
          </a:p>
          <a:p>
            <a:pPr algn="just"/>
            <a:r>
              <a:rPr lang="ru-RU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ряда научных статей по вопросам организации судебной деятельности и отправления правосудия по гражданским делам.</a:t>
            </a:r>
          </a:p>
          <a:p>
            <a:pPr algn="just"/>
            <a:r>
              <a:rPr lang="ru-RU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область научных интересов лежит в сфере применения гражданско- процессуального закона, а также гражданского (обязательственного), наследственного, семейного, жилищного и др. отраслей права.</a:t>
            </a:r>
            <a:endParaRPr lang="ru-RU" sz="2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24362" y="594441"/>
            <a:ext cx="10391775" cy="377403"/>
          </a:xfrm>
        </p:spPr>
        <p:txBody>
          <a:bodyPr/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08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Финансовый Университет">
      <a:dk1>
        <a:sysClr val="windowText" lastClr="000000"/>
      </a:dk1>
      <a:lt1>
        <a:sysClr val="window" lastClr="FFFFFF"/>
      </a:lt1>
      <a:dk2>
        <a:srgbClr val="373545"/>
      </a:dk2>
      <a:lt2>
        <a:srgbClr val="A5A5A5"/>
      </a:lt2>
      <a:accent1>
        <a:srgbClr val="256569"/>
      </a:accent1>
      <a:accent2>
        <a:srgbClr val="AFAFAF"/>
      </a:accent2>
      <a:accent3>
        <a:srgbClr val="5BBFC5"/>
      </a:accent3>
      <a:accent4>
        <a:srgbClr val="7B7B7B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Финансовый Университет" id="{B61C6C59-7E8E-44EC-9D0A-175FD0FD7AA0}" vid="{4B9A828B-7C95-4D9C-8B7B-426AD85F479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F6EB6BED3958C4F9B9DFF43A63C53CF" ma:contentTypeVersion="1" ma:contentTypeDescription="Создание документа." ma:contentTypeScope="" ma:versionID="d9ac2a2e6a22ce91ea6527a7e96fe38d">
  <xsd:schema xmlns:xsd="http://www.w3.org/2001/XMLSchema" xmlns:xs="http://www.w3.org/2001/XMLSchema" xmlns:p="http://schemas.microsoft.com/office/2006/metadata/properties" xmlns:ns2="b545a042-29c2-4f0a-932d-d96c064ae9ed" targetNamespace="http://schemas.microsoft.com/office/2006/metadata/properties" ma:root="true" ma:fieldsID="0329678ff4acef0a306ae52ae5bf9457" ns2:_="">
    <xsd:import namespace="b545a042-29c2-4f0a-932d-d96c064ae9e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45a042-29c2-4f0a-932d-d96c064ae9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40E6895-005E-48D6-9C75-428AA43CFF9A}"/>
</file>

<file path=customXml/itemProps2.xml><?xml version="1.0" encoding="utf-8"?>
<ds:datastoreItem xmlns:ds="http://schemas.openxmlformats.org/officeDocument/2006/customXml" ds:itemID="{CB493B91-4054-479C-909B-28F4CE51C664}"/>
</file>

<file path=customXml/itemProps3.xml><?xml version="1.0" encoding="utf-8"?>
<ds:datastoreItem xmlns:ds="http://schemas.openxmlformats.org/officeDocument/2006/customXml" ds:itemID="{5ABFBB83-A511-43F6-A517-3EA16C72247C}"/>
</file>

<file path=docProps/app.xml><?xml version="1.0" encoding="utf-8"?>
<Properties xmlns="http://schemas.openxmlformats.org/officeDocument/2006/extended-properties" xmlns:vt="http://schemas.openxmlformats.org/officeDocument/2006/docPropsVTypes">
  <Template>Shablon_Finuniver (1)</Template>
  <TotalTime>5594</TotalTime>
  <Words>197</Words>
  <Application>Microsoft Office PowerPoint</Application>
  <PresentationFormat>Широкоэкранный</PresentationFormat>
  <Paragraphs>20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Book Antiqua</vt:lpstr>
      <vt:lpstr>Calibri</vt:lpstr>
      <vt:lpstr>Times New Roman</vt:lpstr>
      <vt:lpstr>Wingdings</vt:lpstr>
      <vt:lpstr>Тема Office</vt:lpstr>
      <vt:lpstr>Рождественская  Оксана Павловна __________________________ старший преподаватель  Департамента ПРЕД</vt:lpstr>
      <vt:lpstr>Общие сведения</vt:lpstr>
      <vt:lpstr>Учебно- методическая деятельность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Андрей Рождественский</cp:lastModifiedBy>
  <cp:revision>21</cp:revision>
  <dcterms:created xsi:type="dcterms:W3CDTF">2023-08-19T08:07:16Z</dcterms:created>
  <dcterms:modified xsi:type="dcterms:W3CDTF">2023-08-27T13:28:52Z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0x0101002F6EB6BED3958C4F9B9DFF43A63C53CF</vt:lpwstr>
  </property>
</Properties>
</file>