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D04E4-737E-498E-9E1D-EBCEEAB22CD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BB721D-04E0-499A-9CEE-5A7B0A4DCB72}">
      <dgm:prSet custT="1"/>
      <dgm:spPr/>
      <dgm:t>
        <a:bodyPr/>
        <a:lstStyle/>
        <a:p>
          <a:pPr rtl="0"/>
          <a:r>
            <a:rPr lang="ru-RU" sz="1400" dirty="0" smtClean="0"/>
            <a:t>2006г. – окончил с отличием Всероссийскую государственную налоговую академию Министерства финансов Российской Федерации по специальности «Юриспруденция», квалификация – «Юрист», специализация – «Гражданско-правовая».</a:t>
          </a:r>
        </a:p>
      </dgm:t>
    </dgm:pt>
    <dgm:pt modelId="{0869933F-9834-4A8A-BD9E-8321B089F6CA}" type="parTrans" cxnId="{22EC16E5-73A5-499C-A667-39955EA4438F}">
      <dgm:prSet/>
      <dgm:spPr/>
      <dgm:t>
        <a:bodyPr/>
        <a:lstStyle/>
        <a:p>
          <a:endParaRPr lang="ru-RU"/>
        </a:p>
      </dgm:t>
    </dgm:pt>
    <dgm:pt modelId="{7195695E-FC90-415F-8B54-C0B40D5BB928}" type="sibTrans" cxnId="{22EC16E5-73A5-499C-A667-39955EA4438F}">
      <dgm:prSet/>
      <dgm:spPr/>
      <dgm:t>
        <a:bodyPr/>
        <a:lstStyle/>
        <a:p>
          <a:endParaRPr lang="ru-RU"/>
        </a:p>
      </dgm:t>
    </dgm:pt>
    <dgm:pt modelId="{3EAB57B2-CB2C-4F12-BCEB-F854419C0D11}">
      <dgm:prSet custT="1"/>
      <dgm:spPr/>
      <dgm:t>
        <a:bodyPr/>
        <a:lstStyle/>
        <a:p>
          <a:pPr rtl="0"/>
          <a:r>
            <a:rPr lang="ru-RU" sz="1400" dirty="0" smtClean="0"/>
            <a:t>2009г. – окончил с отличием Всероссийскую государственную налоговую академию Министерства финансов Российской Федерации дополнительное (к высшему) образование по программе подготовки преподавателя высшей школы, квалификация – «Преподаватель высшей школы».</a:t>
          </a:r>
          <a:endParaRPr lang="ru-RU" sz="1400" dirty="0"/>
        </a:p>
      </dgm:t>
    </dgm:pt>
    <dgm:pt modelId="{2557A7AD-7C95-4D41-A417-B1F80A142704}" type="parTrans" cxnId="{BBC4C373-405F-435A-B21E-E2E6736941C7}">
      <dgm:prSet/>
      <dgm:spPr/>
      <dgm:t>
        <a:bodyPr/>
        <a:lstStyle/>
        <a:p>
          <a:endParaRPr lang="ru-RU"/>
        </a:p>
      </dgm:t>
    </dgm:pt>
    <dgm:pt modelId="{C967C7AB-2584-40F3-B24F-857EAAD2E4B5}" type="sibTrans" cxnId="{BBC4C373-405F-435A-B21E-E2E6736941C7}">
      <dgm:prSet/>
      <dgm:spPr/>
      <dgm:t>
        <a:bodyPr/>
        <a:lstStyle/>
        <a:p>
          <a:endParaRPr lang="ru-RU"/>
        </a:p>
      </dgm:t>
    </dgm:pt>
    <dgm:pt modelId="{658BFF26-601B-4CA8-B852-4D70B694B1E4}">
      <dgm:prSet/>
      <dgm:spPr/>
      <dgm:t>
        <a:bodyPr/>
        <a:lstStyle/>
        <a:p>
          <a:pPr rtl="0"/>
          <a:r>
            <a:rPr lang="ru-RU" dirty="0" smtClean="0"/>
            <a:t>2009г. – окончил с отличием аспирантуру при Всероссийской государственной налоговой академии Министерства финансов Российской Федерации. Защитил диссертацию с присвоением ученой степени кандидата юридических наук. Тема диссертации: «Правовое регулирование договора потребительского кредита» (специальность – 12.00.03). </a:t>
          </a:r>
          <a:endParaRPr lang="ru-RU" dirty="0"/>
        </a:p>
      </dgm:t>
    </dgm:pt>
    <dgm:pt modelId="{E5FCA33F-D40C-4407-9802-EF0B031745B0}" type="parTrans" cxnId="{A2DC6D1A-9941-43E9-99A2-A6931F080344}">
      <dgm:prSet/>
      <dgm:spPr/>
      <dgm:t>
        <a:bodyPr/>
        <a:lstStyle/>
        <a:p>
          <a:endParaRPr lang="ru-RU"/>
        </a:p>
      </dgm:t>
    </dgm:pt>
    <dgm:pt modelId="{7FED6785-2732-463D-8FD8-6C03639AA199}" type="sibTrans" cxnId="{A2DC6D1A-9941-43E9-99A2-A6931F080344}">
      <dgm:prSet/>
      <dgm:spPr/>
      <dgm:t>
        <a:bodyPr/>
        <a:lstStyle/>
        <a:p>
          <a:endParaRPr lang="ru-RU"/>
        </a:p>
      </dgm:t>
    </dgm:pt>
    <dgm:pt modelId="{A0868301-F720-46D1-B7CE-6A35BEA44C52}">
      <dgm:prSet custT="1"/>
      <dgm:spPr/>
      <dgm:t>
        <a:bodyPr/>
        <a:lstStyle/>
        <a:p>
          <a:pPr rtl="0"/>
          <a:r>
            <a:rPr lang="ru-RU" sz="1400" dirty="0" smtClean="0"/>
            <a:t>2013г. – окончил с отличием Финансовый университет при Правительстве Российской Федерации по специальности «Юриспруденция», магистерская программа «Гражданско-правовое регулирование предпринимательской деятельности». Присвоена степень «Магистр юриспруденции».</a:t>
          </a:r>
          <a:r>
            <a:rPr lang="ru-RU" sz="1300" dirty="0" smtClean="0"/>
            <a:t> </a:t>
          </a:r>
          <a:endParaRPr lang="ru-RU" sz="1300" dirty="0"/>
        </a:p>
      </dgm:t>
    </dgm:pt>
    <dgm:pt modelId="{DD76FCB8-74D2-4EB8-A99A-F27751DA5B8C}" type="parTrans" cxnId="{1DB41D5E-4E51-49F2-8084-E99925E7CF42}">
      <dgm:prSet/>
      <dgm:spPr/>
      <dgm:t>
        <a:bodyPr/>
        <a:lstStyle/>
        <a:p>
          <a:endParaRPr lang="ru-RU"/>
        </a:p>
      </dgm:t>
    </dgm:pt>
    <dgm:pt modelId="{C0D0A1DB-869E-49F8-888C-B23A50985907}" type="sibTrans" cxnId="{1DB41D5E-4E51-49F2-8084-E99925E7CF42}">
      <dgm:prSet/>
      <dgm:spPr/>
      <dgm:t>
        <a:bodyPr/>
        <a:lstStyle/>
        <a:p>
          <a:endParaRPr lang="ru-RU"/>
        </a:p>
      </dgm:t>
    </dgm:pt>
    <dgm:pt modelId="{C59009C4-7532-46BA-BA82-EB4B8325189E}">
      <dgm:prSet custT="1"/>
      <dgm:spPr/>
      <dgm:t>
        <a:bodyPr/>
        <a:lstStyle/>
        <a:p>
          <a:pPr rtl="0"/>
          <a:r>
            <a:rPr lang="ru-RU" sz="1400" dirty="0" smtClean="0"/>
            <a:t>2006г. – окончил Московский экономико-финансовый институт по специальности «Финансы и кредит», квалификация – «Экономист».</a:t>
          </a:r>
        </a:p>
      </dgm:t>
    </dgm:pt>
    <dgm:pt modelId="{24971D09-80C8-4FE2-83DA-4330F54C0232}" type="parTrans" cxnId="{E776E041-9A59-4282-AAC1-0C0DF17AC7C6}">
      <dgm:prSet/>
      <dgm:spPr/>
      <dgm:t>
        <a:bodyPr/>
        <a:lstStyle/>
        <a:p>
          <a:endParaRPr lang="ru-RU"/>
        </a:p>
      </dgm:t>
    </dgm:pt>
    <dgm:pt modelId="{53923179-4211-4971-A0D2-288884B08096}" type="sibTrans" cxnId="{E776E041-9A59-4282-AAC1-0C0DF17AC7C6}">
      <dgm:prSet/>
      <dgm:spPr/>
      <dgm:t>
        <a:bodyPr/>
        <a:lstStyle/>
        <a:p>
          <a:endParaRPr lang="ru-RU"/>
        </a:p>
      </dgm:t>
    </dgm:pt>
    <dgm:pt modelId="{D8D3171D-40A8-4F5A-88FB-3B2633972826}" type="pres">
      <dgm:prSet presAssocID="{822D04E4-737E-498E-9E1D-EBCEEAB22C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092B3F-3DD2-44A6-A652-73696FC389AE}" type="pres">
      <dgm:prSet presAssocID="{68BB721D-04E0-499A-9CEE-5A7B0A4DCB72}" presName="parentText" presStyleLbl="node1" presStyleIdx="0" presStyleCnt="5" custScaleY="103158" custLinFactY="-589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B99CA-2C4E-4366-82A1-8473A63B486C}" type="pres">
      <dgm:prSet presAssocID="{7195695E-FC90-415F-8B54-C0B40D5BB928}" presName="spacer" presStyleCnt="0"/>
      <dgm:spPr/>
    </dgm:pt>
    <dgm:pt modelId="{6E8F36A4-DC60-4336-8151-1A21B7DD662C}" type="pres">
      <dgm:prSet presAssocID="{3EAB57B2-CB2C-4F12-BCEB-F854419C0D11}" presName="parentText" presStyleLbl="node1" presStyleIdx="1" presStyleCnt="5" custScaleY="118235" custLinFactY="117767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EF97C-758C-42DD-92C5-3B9BD2D56309}" type="pres">
      <dgm:prSet presAssocID="{C967C7AB-2584-40F3-B24F-857EAAD2E4B5}" presName="spacer" presStyleCnt="0"/>
      <dgm:spPr/>
    </dgm:pt>
    <dgm:pt modelId="{8B4718C4-9255-4E82-B71E-93DC23362364}" type="pres">
      <dgm:prSet presAssocID="{658BFF26-601B-4CA8-B852-4D70B694B1E4}" presName="parentText" presStyleLbl="node1" presStyleIdx="2" presStyleCnt="5" custScaleY="136471" custLinFactY="121712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54E86-6C28-4704-9EF0-10DB0152B3B1}" type="pres">
      <dgm:prSet presAssocID="{7FED6785-2732-463D-8FD8-6C03639AA199}" presName="spacer" presStyleCnt="0"/>
      <dgm:spPr/>
    </dgm:pt>
    <dgm:pt modelId="{44E48C5B-EB6D-4B7F-B966-26443BFDA862}" type="pres">
      <dgm:prSet presAssocID="{A0868301-F720-46D1-B7CE-6A35BEA44C52}" presName="parentText" presStyleLbl="node1" presStyleIdx="3" presStyleCnt="5" custScaleY="137063" custLinFactY="13366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2D96A-775F-44C5-8508-D2035B575111}" type="pres">
      <dgm:prSet presAssocID="{C0D0A1DB-869E-49F8-888C-B23A50985907}" presName="spacer" presStyleCnt="0"/>
      <dgm:spPr/>
    </dgm:pt>
    <dgm:pt modelId="{EAD55183-4F3F-4748-9660-63C5DE6C57AF}" type="pres">
      <dgm:prSet presAssocID="{C59009C4-7532-46BA-BA82-EB4B8325189E}" presName="parentText" presStyleLbl="node1" presStyleIdx="4" presStyleCnt="5" custScaleY="118827" custLinFactY="-387056" custLinFactNeighborX="-103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4C373-405F-435A-B21E-E2E6736941C7}" srcId="{822D04E4-737E-498E-9E1D-EBCEEAB22CD1}" destId="{3EAB57B2-CB2C-4F12-BCEB-F854419C0D11}" srcOrd="1" destOrd="0" parTransId="{2557A7AD-7C95-4D41-A417-B1F80A142704}" sibTransId="{C967C7AB-2584-40F3-B24F-857EAAD2E4B5}"/>
    <dgm:cxn modelId="{E776E041-9A59-4282-AAC1-0C0DF17AC7C6}" srcId="{822D04E4-737E-498E-9E1D-EBCEEAB22CD1}" destId="{C59009C4-7532-46BA-BA82-EB4B8325189E}" srcOrd="4" destOrd="0" parTransId="{24971D09-80C8-4FE2-83DA-4330F54C0232}" sibTransId="{53923179-4211-4971-A0D2-288884B08096}"/>
    <dgm:cxn modelId="{1DB41D5E-4E51-49F2-8084-E99925E7CF42}" srcId="{822D04E4-737E-498E-9E1D-EBCEEAB22CD1}" destId="{A0868301-F720-46D1-B7CE-6A35BEA44C52}" srcOrd="3" destOrd="0" parTransId="{DD76FCB8-74D2-4EB8-A99A-F27751DA5B8C}" sibTransId="{C0D0A1DB-869E-49F8-888C-B23A50985907}"/>
    <dgm:cxn modelId="{405E2A8F-88B9-4F96-8DB8-83ECC2715D79}" type="presOf" srcId="{68BB721D-04E0-499A-9CEE-5A7B0A4DCB72}" destId="{83092B3F-3DD2-44A6-A652-73696FC389AE}" srcOrd="0" destOrd="0" presId="urn:microsoft.com/office/officeart/2005/8/layout/vList2"/>
    <dgm:cxn modelId="{6BCE6CAD-33DA-43AC-8DA8-81487CD39587}" type="presOf" srcId="{658BFF26-601B-4CA8-B852-4D70B694B1E4}" destId="{8B4718C4-9255-4E82-B71E-93DC23362364}" srcOrd="0" destOrd="0" presId="urn:microsoft.com/office/officeart/2005/8/layout/vList2"/>
    <dgm:cxn modelId="{758E498C-3E67-49EC-B397-6687919C2060}" type="presOf" srcId="{3EAB57B2-CB2C-4F12-BCEB-F854419C0D11}" destId="{6E8F36A4-DC60-4336-8151-1A21B7DD662C}" srcOrd="0" destOrd="0" presId="urn:microsoft.com/office/officeart/2005/8/layout/vList2"/>
    <dgm:cxn modelId="{A2A966F0-070E-472E-9BC1-080F55D2D198}" type="presOf" srcId="{C59009C4-7532-46BA-BA82-EB4B8325189E}" destId="{EAD55183-4F3F-4748-9660-63C5DE6C57AF}" srcOrd="0" destOrd="0" presId="urn:microsoft.com/office/officeart/2005/8/layout/vList2"/>
    <dgm:cxn modelId="{EAF42D15-1628-4745-9D1B-DE243246058D}" type="presOf" srcId="{822D04E4-737E-498E-9E1D-EBCEEAB22CD1}" destId="{D8D3171D-40A8-4F5A-88FB-3B2633972826}" srcOrd="0" destOrd="0" presId="urn:microsoft.com/office/officeart/2005/8/layout/vList2"/>
    <dgm:cxn modelId="{38C2A013-AEB6-4CFF-B02E-DD59B2E5E6FD}" type="presOf" srcId="{A0868301-F720-46D1-B7CE-6A35BEA44C52}" destId="{44E48C5B-EB6D-4B7F-B966-26443BFDA862}" srcOrd="0" destOrd="0" presId="urn:microsoft.com/office/officeart/2005/8/layout/vList2"/>
    <dgm:cxn modelId="{A2DC6D1A-9941-43E9-99A2-A6931F080344}" srcId="{822D04E4-737E-498E-9E1D-EBCEEAB22CD1}" destId="{658BFF26-601B-4CA8-B852-4D70B694B1E4}" srcOrd="2" destOrd="0" parTransId="{E5FCA33F-D40C-4407-9802-EF0B031745B0}" sibTransId="{7FED6785-2732-463D-8FD8-6C03639AA199}"/>
    <dgm:cxn modelId="{22EC16E5-73A5-499C-A667-39955EA4438F}" srcId="{822D04E4-737E-498E-9E1D-EBCEEAB22CD1}" destId="{68BB721D-04E0-499A-9CEE-5A7B0A4DCB72}" srcOrd="0" destOrd="0" parTransId="{0869933F-9834-4A8A-BD9E-8321B089F6CA}" sibTransId="{7195695E-FC90-415F-8B54-C0B40D5BB928}"/>
    <dgm:cxn modelId="{4C9783CE-B7CE-46D9-BB93-8BF4FEE19746}" type="presParOf" srcId="{D8D3171D-40A8-4F5A-88FB-3B2633972826}" destId="{83092B3F-3DD2-44A6-A652-73696FC389AE}" srcOrd="0" destOrd="0" presId="urn:microsoft.com/office/officeart/2005/8/layout/vList2"/>
    <dgm:cxn modelId="{949746E0-E644-41BD-BD7A-5A448D2A8887}" type="presParOf" srcId="{D8D3171D-40A8-4F5A-88FB-3B2633972826}" destId="{D57B99CA-2C4E-4366-82A1-8473A63B486C}" srcOrd="1" destOrd="0" presId="urn:microsoft.com/office/officeart/2005/8/layout/vList2"/>
    <dgm:cxn modelId="{BC428225-0F4C-4162-9753-8506894D8590}" type="presParOf" srcId="{D8D3171D-40A8-4F5A-88FB-3B2633972826}" destId="{6E8F36A4-DC60-4336-8151-1A21B7DD662C}" srcOrd="2" destOrd="0" presId="urn:microsoft.com/office/officeart/2005/8/layout/vList2"/>
    <dgm:cxn modelId="{1BBBC077-B27E-4DF3-A47C-EC16A488D643}" type="presParOf" srcId="{D8D3171D-40A8-4F5A-88FB-3B2633972826}" destId="{4FCEF97C-758C-42DD-92C5-3B9BD2D56309}" srcOrd="3" destOrd="0" presId="urn:microsoft.com/office/officeart/2005/8/layout/vList2"/>
    <dgm:cxn modelId="{C350ED03-FDF0-4C54-A91E-BE343C639E4B}" type="presParOf" srcId="{D8D3171D-40A8-4F5A-88FB-3B2633972826}" destId="{8B4718C4-9255-4E82-B71E-93DC23362364}" srcOrd="4" destOrd="0" presId="urn:microsoft.com/office/officeart/2005/8/layout/vList2"/>
    <dgm:cxn modelId="{BDDCAE2C-4A0C-4D49-A9BB-9DDBC3DF7F62}" type="presParOf" srcId="{D8D3171D-40A8-4F5A-88FB-3B2633972826}" destId="{F2F54E86-6C28-4704-9EF0-10DB0152B3B1}" srcOrd="5" destOrd="0" presId="urn:microsoft.com/office/officeart/2005/8/layout/vList2"/>
    <dgm:cxn modelId="{0BB51333-24AD-4457-A3F2-435C88D256FB}" type="presParOf" srcId="{D8D3171D-40A8-4F5A-88FB-3B2633972826}" destId="{44E48C5B-EB6D-4B7F-B966-26443BFDA862}" srcOrd="6" destOrd="0" presId="urn:microsoft.com/office/officeart/2005/8/layout/vList2"/>
    <dgm:cxn modelId="{DEDB1436-3D27-476D-A77C-DF5E4F4C230F}" type="presParOf" srcId="{D8D3171D-40A8-4F5A-88FB-3B2633972826}" destId="{A332D96A-775F-44C5-8508-D2035B575111}" srcOrd="7" destOrd="0" presId="urn:microsoft.com/office/officeart/2005/8/layout/vList2"/>
    <dgm:cxn modelId="{6DF186EC-9F74-4627-8B3B-BE34A5D08724}" type="presParOf" srcId="{D8D3171D-40A8-4F5A-88FB-3B2633972826}" destId="{EAD55183-4F3F-4748-9660-63C5DE6C57A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36837-55F9-4130-952F-B26C25E8E37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04E0C-3BEA-4402-943C-60B461207E2E}">
      <dgm:prSet/>
      <dgm:spPr/>
      <dgm:t>
        <a:bodyPr/>
        <a:lstStyle/>
        <a:p>
          <a:pPr rtl="0"/>
          <a:r>
            <a:rPr lang="ru-RU" dirty="0" smtClean="0"/>
            <a:t>2007  год «Инновационные технологии в образовании», Москва, Межотраслевой институт повышения квалификации и переподготовки руководящих кадров и специалистов Российской экономической академии им. Г.В. Плеханова»</a:t>
          </a:r>
          <a:endParaRPr lang="ru-RU" dirty="0"/>
        </a:p>
      </dgm:t>
    </dgm:pt>
    <dgm:pt modelId="{7A2FF9F8-B86C-4196-8EF8-A5628BE0415E}" type="parTrans" cxnId="{A0BCD5D0-6253-4A9B-9CA0-7DA3D5B1502A}">
      <dgm:prSet/>
      <dgm:spPr/>
      <dgm:t>
        <a:bodyPr/>
        <a:lstStyle/>
        <a:p>
          <a:endParaRPr lang="ru-RU"/>
        </a:p>
      </dgm:t>
    </dgm:pt>
    <dgm:pt modelId="{E97360AA-B5F1-4C9E-8C35-2B1999503026}" type="sibTrans" cxnId="{A0BCD5D0-6253-4A9B-9CA0-7DA3D5B1502A}">
      <dgm:prSet/>
      <dgm:spPr/>
      <dgm:t>
        <a:bodyPr/>
        <a:lstStyle/>
        <a:p>
          <a:endParaRPr lang="ru-RU"/>
        </a:p>
      </dgm:t>
    </dgm:pt>
    <dgm:pt modelId="{1D089C71-343C-45FB-B6D1-FF3A55C1A851}">
      <dgm:prSet/>
      <dgm:spPr/>
      <dgm:t>
        <a:bodyPr/>
        <a:lstStyle/>
        <a:p>
          <a:pPr rtl="0"/>
          <a:r>
            <a:rPr lang="ru-RU" dirty="0" smtClean="0"/>
            <a:t>2011 год «Обучение положениям Бюджетного кодекса РФ в части исполнения бюджетов», Москва, Евразийский открытый институт.</a:t>
          </a:r>
          <a:endParaRPr lang="ru-RU" dirty="0"/>
        </a:p>
      </dgm:t>
    </dgm:pt>
    <dgm:pt modelId="{B6F72F55-F361-4454-AC82-274D7E225B05}" type="parTrans" cxnId="{63C68930-7757-4C9C-818A-5EDE706AB4A4}">
      <dgm:prSet/>
      <dgm:spPr/>
      <dgm:t>
        <a:bodyPr/>
        <a:lstStyle/>
        <a:p>
          <a:endParaRPr lang="ru-RU"/>
        </a:p>
      </dgm:t>
    </dgm:pt>
    <dgm:pt modelId="{56B63490-8460-46B3-91A8-E66B8E943FE7}" type="sibTrans" cxnId="{63C68930-7757-4C9C-818A-5EDE706AB4A4}">
      <dgm:prSet/>
      <dgm:spPr/>
      <dgm:t>
        <a:bodyPr/>
        <a:lstStyle/>
        <a:p>
          <a:endParaRPr lang="ru-RU"/>
        </a:p>
      </dgm:t>
    </dgm:pt>
    <dgm:pt modelId="{F35CA419-6F97-467B-B63D-0AFC64C9CAE8}">
      <dgm:prSet/>
      <dgm:spPr/>
      <dgm:t>
        <a:bodyPr/>
        <a:lstStyle/>
        <a:p>
          <a:pPr rtl="0"/>
          <a:r>
            <a:rPr lang="ru-RU" dirty="0" smtClean="0"/>
            <a:t>2013 год «Методика преподавания </a:t>
          </a:r>
          <a:r>
            <a:rPr lang="ru-RU" dirty="0" err="1" smtClean="0"/>
            <a:t>частно</a:t>
          </a:r>
          <a:r>
            <a:rPr lang="ru-RU" dirty="0" smtClean="0"/>
            <a:t>-правовых дисциплин по программам магистратуры в рамках реализации Стратегии развития Финуниверситета 2010-2015 годы», Москва, Финансовый университет при Правительстве Российской Федерации.</a:t>
          </a:r>
          <a:endParaRPr lang="ru-RU" dirty="0"/>
        </a:p>
      </dgm:t>
    </dgm:pt>
    <dgm:pt modelId="{C6C98E1E-20D4-46E2-8ADF-D20A5DF5D124}" type="parTrans" cxnId="{BCD13ACA-B33F-49CD-91BE-A9F7ECE88E95}">
      <dgm:prSet/>
      <dgm:spPr/>
      <dgm:t>
        <a:bodyPr/>
        <a:lstStyle/>
        <a:p>
          <a:endParaRPr lang="ru-RU"/>
        </a:p>
      </dgm:t>
    </dgm:pt>
    <dgm:pt modelId="{324BB243-DD34-4652-BD6E-C24454CD5724}" type="sibTrans" cxnId="{BCD13ACA-B33F-49CD-91BE-A9F7ECE88E95}">
      <dgm:prSet/>
      <dgm:spPr/>
      <dgm:t>
        <a:bodyPr/>
        <a:lstStyle/>
        <a:p>
          <a:endParaRPr lang="ru-RU"/>
        </a:p>
      </dgm:t>
    </dgm:pt>
    <dgm:pt modelId="{C2C02A0B-3799-4610-AFC9-5D71FAD6F4D4}">
      <dgm:prSet/>
      <dgm:spPr/>
      <dgm:t>
        <a:bodyPr/>
        <a:lstStyle/>
        <a:p>
          <a:pPr rtl="0"/>
          <a:r>
            <a:rPr lang="ru-RU" dirty="0" smtClean="0"/>
            <a:t>2018 </a:t>
          </a:r>
          <a:r>
            <a:rPr lang="ru-RU" smtClean="0"/>
            <a:t>год «Современные методики подготовки юристов для финансово-экономической сферы», </a:t>
          </a:r>
          <a:r>
            <a:rPr lang="ru-RU" dirty="0" smtClean="0"/>
            <a:t>Москва, Финансовый университет при Правительстве Российской Федерации.</a:t>
          </a:r>
          <a:endParaRPr lang="ru-RU" dirty="0"/>
        </a:p>
      </dgm:t>
    </dgm:pt>
    <dgm:pt modelId="{A106577E-A33B-4EFE-904C-6E99607A582E}" type="parTrans" cxnId="{9A0C5476-68DF-451F-AD0D-97E621AE7784}">
      <dgm:prSet/>
      <dgm:spPr/>
      <dgm:t>
        <a:bodyPr/>
        <a:lstStyle/>
        <a:p>
          <a:endParaRPr lang="ru-RU"/>
        </a:p>
      </dgm:t>
    </dgm:pt>
    <dgm:pt modelId="{C1001B4D-685F-4288-88F3-F7A4B6A9BF12}" type="sibTrans" cxnId="{9A0C5476-68DF-451F-AD0D-97E621AE7784}">
      <dgm:prSet/>
      <dgm:spPr/>
      <dgm:t>
        <a:bodyPr/>
        <a:lstStyle/>
        <a:p>
          <a:endParaRPr lang="ru-RU"/>
        </a:p>
      </dgm:t>
    </dgm:pt>
    <dgm:pt modelId="{389E219B-6B0D-4E33-A47C-0789BA8927B4}">
      <dgm:prSet/>
      <dgm:spPr/>
      <dgm:t>
        <a:bodyPr/>
        <a:lstStyle/>
        <a:p>
          <a:pPr rtl="0"/>
          <a:r>
            <a:rPr lang="ru-RU" dirty="0" smtClean="0"/>
            <a:t>2018 год «Управление персоналом в образовательной организации высшего образования», Москва, Финансовый университет при Правительстве Российской Федерации.</a:t>
          </a:r>
          <a:endParaRPr lang="ru-RU" dirty="0"/>
        </a:p>
      </dgm:t>
    </dgm:pt>
    <dgm:pt modelId="{FA07149E-27CB-4964-A08F-7AE356EAE8EC}" type="parTrans" cxnId="{C4DE340B-FF9C-49D8-B6BA-E73DE4EBE072}">
      <dgm:prSet/>
      <dgm:spPr/>
      <dgm:t>
        <a:bodyPr/>
        <a:lstStyle/>
        <a:p>
          <a:endParaRPr lang="ru-RU"/>
        </a:p>
      </dgm:t>
    </dgm:pt>
    <dgm:pt modelId="{5214A767-B797-4942-A7C4-8819E1A4419B}" type="sibTrans" cxnId="{C4DE340B-FF9C-49D8-B6BA-E73DE4EBE072}">
      <dgm:prSet/>
      <dgm:spPr/>
      <dgm:t>
        <a:bodyPr/>
        <a:lstStyle/>
        <a:p>
          <a:endParaRPr lang="ru-RU"/>
        </a:p>
      </dgm:t>
    </dgm:pt>
    <dgm:pt modelId="{F5D970F2-0689-4764-8123-DC3E03D8F43F}">
      <dgm:prSet/>
      <dgm:spPr/>
      <dgm:t>
        <a:bodyPr/>
        <a:lstStyle/>
        <a:p>
          <a:pPr rtl="0"/>
          <a:r>
            <a:rPr lang="ru-RU" dirty="0" smtClean="0"/>
            <a:t>2019 год «Современные информационно-коммуникационные технологии в образовательной деятельности», Москва, Финансовый университет при Правительстве Российской Федерации.</a:t>
          </a:r>
          <a:endParaRPr lang="ru-RU" dirty="0"/>
        </a:p>
      </dgm:t>
    </dgm:pt>
    <dgm:pt modelId="{B793342D-F5A3-434A-81CE-FB11A8A6FC74}" type="parTrans" cxnId="{86C99D8C-B905-4B51-AC5B-AFFE83A2043A}">
      <dgm:prSet/>
      <dgm:spPr/>
      <dgm:t>
        <a:bodyPr/>
        <a:lstStyle/>
        <a:p>
          <a:endParaRPr lang="ru-RU"/>
        </a:p>
      </dgm:t>
    </dgm:pt>
    <dgm:pt modelId="{51C0E4EF-5017-4832-9B39-62B0F29A9004}" type="sibTrans" cxnId="{86C99D8C-B905-4B51-AC5B-AFFE83A2043A}">
      <dgm:prSet/>
      <dgm:spPr/>
      <dgm:t>
        <a:bodyPr/>
        <a:lstStyle/>
        <a:p>
          <a:endParaRPr lang="ru-RU"/>
        </a:p>
      </dgm:t>
    </dgm:pt>
    <dgm:pt modelId="{72CCBFBE-D492-43BF-ABA6-0234BF103924}">
      <dgm:prSet/>
      <dgm:spPr/>
      <dgm:t>
        <a:bodyPr/>
        <a:lstStyle/>
        <a:p>
          <a:pPr rtl="0"/>
          <a:r>
            <a:rPr lang="ru-RU" smtClean="0"/>
            <a:t>2015 год «Методика преподавания в магистратуре и аспирантуре по направлению «Юриспруденция» в условиях реализации новых образовательных стандартов», Москва, Финансовый университет при Правительстве Российской Федерации.</a:t>
          </a:r>
          <a:endParaRPr lang="ru-RU" dirty="0"/>
        </a:p>
      </dgm:t>
    </dgm:pt>
    <dgm:pt modelId="{9408CECD-841F-4B7F-A475-11DACF517E11}" type="parTrans" cxnId="{C8739D3D-BD2E-4456-80FF-DF65BE134206}">
      <dgm:prSet/>
      <dgm:spPr/>
      <dgm:t>
        <a:bodyPr/>
        <a:lstStyle/>
        <a:p>
          <a:endParaRPr lang="ru-RU"/>
        </a:p>
      </dgm:t>
    </dgm:pt>
    <dgm:pt modelId="{C36E2EA1-0DB0-4649-8FE5-B85AA34AF622}" type="sibTrans" cxnId="{C8739D3D-BD2E-4456-80FF-DF65BE134206}">
      <dgm:prSet/>
      <dgm:spPr/>
      <dgm:t>
        <a:bodyPr/>
        <a:lstStyle/>
        <a:p>
          <a:endParaRPr lang="ru-RU"/>
        </a:p>
      </dgm:t>
    </dgm:pt>
    <dgm:pt modelId="{28712289-75EC-4152-88BC-AD8238081826}">
      <dgm:prSet/>
      <dgm:spPr/>
      <dgm:t>
        <a:bodyPr/>
        <a:lstStyle/>
        <a:p>
          <a:pPr rtl="0"/>
          <a:r>
            <a:rPr lang="ru-RU" dirty="0" smtClean="0"/>
            <a:t>2020 год «Опыт разработки и применения дистанционных образовательных технологий в высшем образовании», Москва, Финансовый университет при Правительстве Российской Федерации</a:t>
          </a:r>
          <a:endParaRPr lang="ru-RU" dirty="0"/>
        </a:p>
      </dgm:t>
    </dgm:pt>
    <dgm:pt modelId="{C25E525E-C1B6-4C3D-B6F8-F3FD98D55FA7}" type="parTrans" cxnId="{53174DCA-2250-4131-8A01-15BD31CBE39C}">
      <dgm:prSet/>
      <dgm:spPr/>
    </dgm:pt>
    <dgm:pt modelId="{FEA54BFD-7D42-4FB0-9D0F-455478013600}" type="sibTrans" cxnId="{53174DCA-2250-4131-8A01-15BD31CBE39C}">
      <dgm:prSet/>
      <dgm:spPr/>
    </dgm:pt>
    <dgm:pt modelId="{56E470F4-46D8-4EE5-8789-DFC25F22AB12}" type="pres">
      <dgm:prSet presAssocID="{C8436837-55F9-4130-952F-B26C25E8E3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BBA9E3-7DF4-4109-B826-E3E576AEF324}" type="pres">
      <dgm:prSet presAssocID="{30D04E0C-3BEA-4402-943C-60B461207E2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6BD46-AD0F-454C-87DD-DB601A443803}" type="pres">
      <dgm:prSet presAssocID="{E97360AA-B5F1-4C9E-8C35-2B1999503026}" presName="spacer" presStyleCnt="0"/>
      <dgm:spPr/>
    </dgm:pt>
    <dgm:pt modelId="{3F1BAE73-7A04-4C84-B04A-F7B81F8C3A59}" type="pres">
      <dgm:prSet presAssocID="{1D089C71-343C-45FB-B6D1-FF3A55C1A85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105E5-6F8D-4901-A933-0219B64913DD}" type="pres">
      <dgm:prSet presAssocID="{56B63490-8460-46B3-91A8-E66B8E943FE7}" presName="spacer" presStyleCnt="0"/>
      <dgm:spPr/>
    </dgm:pt>
    <dgm:pt modelId="{FF463406-BFA0-4C98-86A6-9EBF7DA8D372}" type="pres">
      <dgm:prSet presAssocID="{F35CA419-6F97-467B-B63D-0AFC64C9CAE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F9B8E-7F20-47E7-8F38-8DE8EFFF1888}" type="pres">
      <dgm:prSet presAssocID="{324BB243-DD34-4652-BD6E-C24454CD5724}" presName="spacer" presStyleCnt="0"/>
      <dgm:spPr/>
    </dgm:pt>
    <dgm:pt modelId="{6DDA17AD-37DF-493B-9D62-4A8A8C96DA11}" type="pres">
      <dgm:prSet presAssocID="{72CCBFBE-D492-43BF-ABA6-0234BF10392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56051-1880-4965-9247-988A9DFFD727}" type="pres">
      <dgm:prSet presAssocID="{C36E2EA1-0DB0-4649-8FE5-B85AA34AF622}" presName="spacer" presStyleCnt="0"/>
      <dgm:spPr/>
    </dgm:pt>
    <dgm:pt modelId="{E74AFE12-3EA7-4E3F-BBF6-59B4C81C4166}" type="pres">
      <dgm:prSet presAssocID="{C2C02A0B-3799-4610-AFC9-5D71FAD6F4D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92704-E80B-4802-9356-813456925CBD}" type="pres">
      <dgm:prSet presAssocID="{C1001B4D-685F-4288-88F3-F7A4B6A9BF12}" presName="spacer" presStyleCnt="0"/>
      <dgm:spPr/>
    </dgm:pt>
    <dgm:pt modelId="{964734BF-F87B-44CE-A463-6EE591AEF39B}" type="pres">
      <dgm:prSet presAssocID="{389E219B-6B0D-4E33-A47C-0789BA8927B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A15C3-1CC1-4121-BA7E-2DEAE1D7E991}" type="pres">
      <dgm:prSet presAssocID="{5214A767-B797-4942-A7C4-8819E1A4419B}" presName="spacer" presStyleCnt="0"/>
      <dgm:spPr/>
    </dgm:pt>
    <dgm:pt modelId="{F1670E36-6B46-48DF-81BF-0A0EE18CB11D}" type="pres">
      <dgm:prSet presAssocID="{F5D970F2-0689-4764-8123-DC3E03D8F43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43447-F428-4D36-A125-8E3DADC2D567}" type="pres">
      <dgm:prSet presAssocID="{51C0E4EF-5017-4832-9B39-62B0F29A9004}" presName="spacer" presStyleCnt="0"/>
      <dgm:spPr/>
    </dgm:pt>
    <dgm:pt modelId="{07C7468A-8394-4460-9838-BFF04A7C6071}" type="pres">
      <dgm:prSet presAssocID="{28712289-75EC-4152-88BC-AD8238081826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DE340B-FF9C-49D8-B6BA-E73DE4EBE072}" srcId="{C8436837-55F9-4130-952F-B26C25E8E37B}" destId="{389E219B-6B0D-4E33-A47C-0789BA8927B4}" srcOrd="5" destOrd="0" parTransId="{FA07149E-27CB-4964-A08F-7AE356EAE8EC}" sibTransId="{5214A767-B797-4942-A7C4-8819E1A4419B}"/>
    <dgm:cxn modelId="{A48ED664-5A8F-46A1-8C36-4E96AAA33709}" type="presOf" srcId="{389E219B-6B0D-4E33-A47C-0789BA8927B4}" destId="{964734BF-F87B-44CE-A463-6EE591AEF39B}" srcOrd="0" destOrd="0" presId="urn:microsoft.com/office/officeart/2005/8/layout/vList2"/>
    <dgm:cxn modelId="{01932004-902B-4145-ADDF-93EF4180DF8D}" type="presOf" srcId="{F35CA419-6F97-467B-B63D-0AFC64C9CAE8}" destId="{FF463406-BFA0-4C98-86A6-9EBF7DA8D372}" srcOrd="0" destOrd="0" presId="urn:microsoft.com/office/officeart/2005/8/layout/vList2"/>
    <dgm:cxn modelId="{F55B5D1E-8391-443C-A2BA-B017F511497D}" type="presOf" srcId="{1D089C71-343C-45FB-B6D1-FF3A55C1A851}" destId="{3F1BAE73-7A04-4C84-B04A-F7B81F8C3A59}" srcOrd="0" destOrd="0" presId="urn:microsoft.com/office/officeart/2005/8/layout/vList2"/>
    <dgm:cxn modelId="{9A0C5476-68DF-451F-AD0D-97E621AE7784}" srcId="{C8436837-55F9-4130-952F-B26C25E8E37B}" destId="{C2C02A0B-3799-4610-AFC9-5D71FAD6F4D4}" srcOrd="4" destOrd="0" parTransId="{A106577E-A33B-4EFE-904C-6E99607A582E}" sibTransId="{C1001B4D-685F-4288-88F3-F7A4B6A9BF12}"/>
    <dgm:cxn modelId="{BCD13ACA-B33F-49CD-91BE-A9F7ECE88E95}" srcId="{C8436837-55F9-4130-952F-B26C25E8E37B}" destId="{F35CA419-6F97-467B-B63D-0AFC64C9CAE8}" srcOrd="2" destOrd="0" parTransId="{C6C98E1E-20D4-46E2-8ADF-D20A5DF5D124}" sibTransId="{324BB243-DD34-4652-BD6E-C24454CD5724}"/>
    <dgm:cxn modelId="{A5F33D41-4024-4CDC-BFFC-535F6A7D3E43}" type="presOf" srcId="{72CCBFBE-D492-43BF-ABA6-0234BF103924}" destId="{6DDA17AD-37DF-493B-9D62-4A8A8C96DA11}" srcOrd="0" destOrd="0" presId="urn:microsoft.com/office/officeart/2005/8/layout/vList2"/>
    <dgm:cxn modelId="{C8739D3D-BD2E-4456-80FF-DF65BE134206}" srcId="{C8436837-55F9-4130-952F-B26C25E8E37B}" destId="{72CCBFBE-D492-43BF-ABA6-0234BF103924}" srcOrd="3" destOrd="0" parTransId="{9408CECD-841F-4B7F-A475-11DACF517E11}" sibTransId="{C36E2EA1-0DB0-4649-8FE5-B85AA34AF622}"/>
    <dgm:cxn modelId="{A7458C21-91A1-4A36-96FE-4E92A3E8BE70}" type="presOf" srcId="{C8436837-55F9-4130-952F-B26C25E8E37B}" destId="{56E470F4-46D8-4EE5-8789-DFC25F22AB12}" srcOrd="0" destOrd="0" presId="urn:microsoft.com/office/officeart/2005/8/layout/vList2"/>
    <dgm:cxn modelId="{A0BCD5D0-6253-4A9B-9CA0-7DA3D5B1502A}" srcId="{C8436837-55F9-4130-952F-B26C25E8E37B}" destId="{30D04E0C-3BEA-4402-943C-60B461207E2E}" srcOrd="0" destOrd="0" parTransId="{7A2FF9F8-B86C-4196-8EF8-A5628BE0415E}" sibTransId="{E97360AA-B5F1-4C9E-8C35-2B1999503026}"/>
    <dgm:cxn modelId="{188604FC-7C9A-49DD-8B4F-C8D6A7DF4C95}" type="presOf" srcId="{C2C02A0B-3799-4610-AFC9-5D71FAD6F4D4}" destId="{E74AFE12-3EA7-4E3F-BBF6-59B4C81C4166}" srcOrd="0" destOrd="0" presId="urn:microsoft.com/office/officeart/2005/8/layout/vList2"/>
    <dgm:cxn modelId="{E1C92874-034F-4A42-B00C-162AE616E4E8}" type="presOf" srcId="{28712289-75EC-4152-88BC-AD8238081826}" destId="{07C7468A-8394-4460-9838-BFF04A7C6071}" srcOrd="0" destOrd="0" presId="urn:microsoft.com/office/officeart/2005/8/layout/vList2"/>
    <dgm:cxn modelId="{86C99D8C-B905-4B51-AC5B-AFFE83A2043A}" srcId="{C8436837-55F9-4130-952F-B26C25E8E37B}" destId="{F5D970F2-0689-4764-8123-DC3E03D8F43F}" srcOrd="6" destOrd="0" parTransId="{B793342D-F5A3-434A-81CE-FB11A8A6FC74}" sibTransId="{51C0E4EF-5017-4832-9B39-62B0F29A9004}"/>
    <dgm:cxn modelId="{63C68930-7757-4C9C-818A-5EDE706AB4A4}" srcId="{C8436837-55F9-4130-952F-B26C25E8E37B}" destId="{1D089C71-343C-45FB-B6D1-FF3A55C1A851}" srcOrd="1" destOrd="0" parTransId="{B6F72F55-F361-4454-AC82-274D7E225B05}" sibTransId="{56B63490-8460-46B3-91A8-E66B8E943FE7}"/>
    <dgm:cxn modelId="{401AEC60-7B65-4BC0-B8F7-3959F9E18971}" type="presOf" srcId="{F5D970F2-0689-4764-8123-DC3E03D8F43F}" destId="{F1670E36-6B46-48DF-81BF-0A0EE18CB11D}" srcOrd="0" destOrd="0" presId="urn:microsoft.com/office/officeart/2005/8/layout/vList2"/>
    <dgm:cxn modelId="{53174DCA-2250-4131-8A01-15BD31CBE39C}" srcId="{C8436837-55F9-4130-952F-B26C25E8E37B}" destId="{28712289-75EC-4152-88BC-AD8238081826}" srcOrd="7" destOrd="0" parTransId="{C25E525E-C1B6-4C3D-B6F8-F3FD98D55FA7}" sibTransId="{FEA54BFD-7D42-4FB0-9D0F-455478013600}"/>
    <dgm:cxn modelId="{0E34DA78-CF28-449F-ACE3-7486B92A9E6F}" type="presOf" srcId="{30D04E0C-3BEA-4402-943C-60B461207E2E}" destId="{E9BBA9E3-7DF4-4109-B826-E3E576AEF324}" srcOrd="0" destOrd="0" presId="urn:microsoft.com/office/officeart/2005/8/layout/vList2"/>
    <dgm:cxn modelId="{59A58728-6A8F-4A1D-BD32-0B7244B80708}" type="presParOf" srcId="{56E470F4-46D8-4EE5-8789-DFC25F22AB12}" destId="{E9BBA9E3-7DF4-4109-B826-E3E576AEF324}" srcOrd="0" destOrd="0" presId="urn:microsoft.com/office/officeart/2005/8/layout/vList2"/>
    <dgm:cxn modelId="{AF7964B8-7EDF-4635-9494-FC7B7851FECD}" type="presParOf" srcId="{56E470F4-46D8-4EE5-8789-DFC25F22AB12}" destId="{62F6BD46-AD0F-454C-87DD-DB601A443803}" srcOrd="1" destOrd="0" presId="urn:microsoft.com/office/officeart/2005/8/layout/vList2"/>
    <dgm:cxn modelId="{1E0CA656-437A-433D-8A2A-BD7A50893821}" type="presParOf" srcId="{56E470F4-46D8-4EE5-8789-DFC25F22AB12}" destId="{3F1BAE73-7A04-4C84-B04A-F7B81F8C3A59}" srcOrd="2" destOrd="0" presId="urn:microsoft.com/office/officeart/2005/8/layout/vList2"/>
    <dgm:cxn modelId="{E286519D-B4EB-421D-BBD8-2736DF82D983}" type="presParOf" srcId="{56E470F4-46D8-4EE5-8789-DFC25F22AB12}" destId="{9F8105E5-6F8D-4901-A933-0219B64913DD}" srcOrd="3" destOrd="0" presId="urn:microsoft.com/office/officeart/2005/8/layout/vList2"/>
    <dgm:cxn modelId="{39F75FB3-F2EB-4A6E-81C2-FD7C9F49DFBB}" type="presParOf" srcId="{56E470F4-46D8-4EE5-8789-DFC25F22AB12}" destId="{FF463406-BFA0-4C98-86A6-9EBF7DA8D372}" srcOrd="4" destOrd="0" presId="urn:microsoft.com/office/officeart/2005/8/layout/vList2"/>
    <dgm:cxn modelId="{25302432-1602-4571-ADFB-B0BDCF1D5078}" type="presParOf" srcId="{56E470F4-46D8-4EE5-8789-DFC25F22AB12}" destId="{E7CF9B8E-7F20-47E7-8F38-8DE8EFFF1888}" srcOrd="5" destOrd="0" presId="urn:microsoft.com/office/officeart/2005/8/layout/vList2"/>
    <dgm:cxn modelId="{450D07DC-D3CB-41F4-98DE-95DC1199A5AA}" type="presParOf" srcId="{56E470F4-46D8-4EE5-8789-DFC25F22AB12}" destId="{6DDA17AD-37DF-493B-9D62-4A8A8C96DA11}" srcOrd="6" destOrd="0" presId="urn:microsoft.com/office/officeart/2005/8/layout/vList2"/>
    <dgm:cxn modelId="{0E02DAC9-99C1-4F93-8279-61DDB6E79F89}" type="presParOf" srcId="{56E470F4-46D8-4EE5-8789-DFC25F22AB12}" destId="{A4456051-1880-4965-9247-988A9DFFD727}" srcOrd="7" destOrd="0" presId="urn:microsoft.com/office/officeart/2005/8/layout/vList2"/>
    <dgm:cxn modelId="{3A08C371-1D18-4E1A-97D3-F79738211A13}" type="presParOf" srcId="{56E470F4-46D8-4EE5-8789-DFC25F22AB12}" destId="{E74AFE12-3EA7-4E3F-BBF6-59B4C81C4166}" srcOrd="8" destOrd="0" presId="urn:microsoft.com/office/officeart/2005/8/layout/vList2"/>
    <dgm:cxn modelId="{AEB154B1-590C-44FC-99D1-E9217007E469}" type="presParOf" srcId="{56E470F4-46D8-4EE5-8789-DFC25F22AB12}" destId="{DD692704-E80B-4802-9356-813456925CBD}" srcOrd="9" destOrd="0" presId="urn:microsoft.com/office/officeart/2005/8/layout/vList2"/>
    <dgm:cxn modelId="{C3141FFC-EB7C-4A47-9334-49BB31D10379}" type="presParOf" srcId="{56E470F4-46D8-4EE5-8789-DFC25F22AB12}" destId="{964734BF-F87B-44CE-A463-6EE591AEF39B}" srcOrd="10" destOrd="0" presId="urn:microsoft.com/office/officeart/2005/8/layout/vList2"/>
    <dgm:cxn modelId="{216F0ED7-2E7D-45A6-9DEF-7F0ED935DF7D}" type="presParOf" srcId="{56E470F4-46D8-4EE5-8789-DFC25F22AB12}" destId="{49BA15C3-1CC1-4121-BA7E-2DEAE1D7E991}" srcOrd="11" destOrd="0" presId="urn:microsoft.com/office/officeart/2005/8/layout/vList2"/>
    <dgm:cxn modelId="{9EF26444-A2B3-469D-B36B-EB5934D4E225}" type="presParOf" srcId="{56E470F4-46D8-4EE5-8789-DFC25F22AB12}" destId="{F1670E36-6B46-48DF-81BF-0A0EE18CB11D}" srcOrd="12" destOrd="0" presId="urn:microsoft.com/office/officeart/2005/8/layout/vList2"/>
    <dgm:cxn modelId="{552B73AB-3EB9-423D-8BE9-D56B1F43D4AB}" type="presParOf" srcId="{56E470F4-46D8-4EE5-8789-DFC25F22AB12}" destId="{B8143447-F428-4D36-A125-8E3DADC2D567}" srcOrd="13" destOrd="0" presId="urn:microsoft.com/office/officeart/2005/8/layout/vList2"/>
    <dgm:cxn modelId="{DFDF6F28-2CF9-4563-BF0A-7FE74BB09253}" type="presParOf" srcId="{56E470F4-46D8-4EE5-8789-DFC25F22AB12}" destId="{07C7468A-8394-4460-9838-BFF04A7C607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4934B7-4B8B-4C2F-944A-7938E4B9BA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CB84E9-0B49-4B7D-B8A7-F7CB4FACF0D0}">
      <dgm:prSet/>
      <dgm:spPr/>
      <dgm:t>
        <a:bodyPr/>
        <a:lstStyle/>
        <a:p>
          <a:pPr rtl="0"/>
          <a:r>
            <a:rPr lang="ru-RU" dirty="0" smtClean="0"/>
            <a:t>Автор более 70 научно-практических публикаций и учебно-методических работ.</a:t>
          </a:r>
          <a:endParaRPr lang="ru-RU" dirty="0"/>
        </a:p>
      </dgm:t>
    </dgm:pt>
    <dgm:pt modelId="{9E924875-8484-406B-95CA-ACE5BE69CD07}" type="parTrans" cxnId="{E53694AB-292A-4B27-96CB-C34358059754}">
      <dgm:prSet/>
      <dgm:spPr/>
      <dgm:t>
        <a:bodyPr/>
        <a:lstStyle/>
        <a:p>
          <a:endParaRPr lang="ru-RU"/>
        </a:p>
      </dgm:t>
    </dgm:pt>
    <dgm:pt modelId="{317753E8-2CF6-4055-BA9B-C1AFB50195C2}" type="sibTrans" cxnId="{E53694AB-292A-4B27-96CB-C34358059754}">
      <dgm:prSet/>
      <dgm:spPr/>
      <dgm:t>
        <a:bodyPr/>
        <a:lstStyle/>
        <a:p>
          <a:endParaRPr lang="ru-RU"/>
        </a:p>
      </dgm:t>
    </dgm:pt>
    <dgm:pt modelId="{609C296B-56EB-4715-AE9D-6F68367FE440}">
      <dgm:prSet/>
      <dgm:spPr/>
      <dgm:t>
        <a:bodyPr/>
        <a:lstStyle/>
        <a:p>
          <a:pPr rtl="0"/>
          <a:r>
            <a:rPr lang="ru-RU" dirty="0" smtClean="0"/>
            <a:t>В сферу научных интересов входят проблемы заключения, изменения и расторжения договоров, правовое регулирование банковской деятельности, договорные отношения юридических и физических лиц с кредитными организациями, осуществление банковских операций и сделок, кредитно-расчетные правоотношения.</a:t>
          </a:r>
        </a:p>
        <a:p>
          <a:pPr rtl="0"/>
          <a:r>
            <a:rPr lang="ru-RU" dirty="0" smtClean="0"/>
            <a:t>Преподаваемые дисциплина: Банковское право; </a:t>
          </a:r>
          <a:r>
            <a:rPr lang="ru-RU" dirty="0" smtClean="0"/>
            <a:t>Договорное право; </a:t>
          </a:r>
          <a:r>
            <a:rPr lang="ru-RU" smtClean="0"/>
            <a:t>Кредитно-расчетные правоотношения. </a:t>
          </a:r>
          <a:endParaRPr lang="ru-RU" dirty="0"/>
        </a:p>
      </dgm:t>
    </dgm:pt>
    <dgm:pt modelId="{F0058527-7453-4EBB-BC62-7B2DE78DEEAC}" type="parTrans" cxnId="{98EA65CB-4134-42BD-9AE5-4BE1E9314C45}">
      <dgm:prSet/>
      <dgm:spPr/>
      <dgm:t>
        <a:bodyPr/>
        <a:lstStyle/>
        <a:p>
          <a:endParaRPr lang="ru-RU"/>
        </a:p>
      </dgm:t>
    </dgm:pt>
    <dgm:pt modelId="{30DB5052-066E-4D94-8FFD-33C65B4AD04F}" type="sibTrans" cxnId="{98EA65CB-4134-42BD-9AE5-4BE1E9314C45}">
      <dgm:prSet/>
      <dgm:spPr/>
      <dgm:t>
        <a:bodyPr/>
        <a:lstStyle/>
        <a:p>
          <a:endParaRPr lang="ru-RU"/>
        </a:p>
      </dgm:t>
    </dgm:pt>
    <dgm:pt modelId="{760E4E5B-9886-471D-9EB9-E3679FF32171}">
      <dgm:prSet/>
      <dgm:spPr/>
      <dgm:t>
        <a:bodyPr/>
        <a:lstStyle/>
        <a:p>
          <a:r>
            <a:rPr lang="ru-RU" dirty="0" smtClean="0"/>
            <a:t>- член Российской академии юридических наук (РАЮН);</a:t>
          </a:r>
        </a:p>
        <a:p>
          <a:r>
            <a:rPr lang="ru-RU" dirty="0" smtClean="0"/>
            <a:t>- заместитель главного редактора Федерального научно-практического журнала «Банковское право» (РИНЦ, ВАК, </a:t>
          </a:r>
          <a:r>
            <a:rPr lang="en-US" dirty="0" smtClean="0"/>
            <a:t>RSCI </a:t>
          </a:r>
          <a:r>
            <a:rPr lang="ru-RU" dirty="0" smtClean="0"/>
            <a:t>на платформе </a:t>
          </a:r>
          <a:r>
            <a:rPr lang="en-US" dirty="0" smtClean="0"/>
            <a:t>Web of Science)</a:t>
          </a:r>
          <a:r>
            <a:rPr lang="ru-RU" dirty="0" smtClean="0"/>
            <a:t>;</a:t>
          </a:r>
        </a:p>
        <a:p>
          <a:r>
            <a:rPr lang="ru-RU" dirty="0" smtClean="0"/>
            <a:t>- член ред. коллегии научно-практического журнала «Юрист» (РИНЦ, ВАК)</a:t>
          </a:r>
          <a:endParaRPr lang="ru-RU" dirty="0"/>
        </a:p>
      </dgm:t>
    </dgm:pt>
    <dgm:pt modelId="{4DE2F60F-26F3-40B7-9B2F-3BAA6041326F}" type="parTrans" cxnId="{34C1F984-C462-44D6-BA10-60F7C51DCC81}">
      <dgm:prSet/>
      <dgm:spPr/>
      <dgm:t>
        <a:bodyPr/>
        <a:lstStyle/>
        <a:p>
          <a:endParaRPr lang="ru-RU"/>
        </a:p>
      </dgm:t>
    </dgm:pt>
    <dgm:pt modelId="{78818059-B667-4EFA-A4DB-06D2CCAEFB86}" type="sibTrans" cxnId="{34C1F984-C462-44D6-BA10-60F7C51DCC81}">
      <dgm:prSet/>
      <dgm:spPr/>
      <dgm:t>
        <a:bodyPr/>
        <a:lstStyle/>
        <a:p>
          <a:endParaRPr lang="ru-RU"/>
        </a:p>
      </dgm:t>
    </dgm:pt>
    <dgm:pt modelId="{18275335-55BE-40CF-9F9B-6823C100B75B}" type="pres">
      <dgm:prSet presAssocID="{EF4934B7-4B8B-4C2F-944A-7938E4B9BA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E4A02-5ECB-4F3E-861A-116054B3F53E}" type="pres">
      <dgm:prSet presAssocID="{40CB84E9-0B49-4B7D-B8A7-F7CB4FACF0D0}" presName="parentText" presStyleLbl="node1" presStyleIdx="0" presStyleCnt="3" custScaleY="565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5C7CD-C674-4EE2-BBBA-BD50B47F206E}" type="pres">
      <dgm:prSet presAssocID="{317753E8-2CF6-4055-BA9B-C1AFB50195C2}" presName="spacer" presStyleCnt="0"/>
      <dgm:spPr/>
    </dgm:pt>
    <dgm:pt modelId="{C14886C9-6A3C-49BD-ABF1-6CD608008A49}" type="pres">
      <dgm:prSet presAssocID="{609C296B-56EB-4715-AE9D-6F68367FE440}" presName="parentText" presStyleLbl="node1" presStyleIdx="1" presStyleCnt="3" custScaleY="71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37EA4-E560-40E3-A65D-4F74ABB41127}" type="pres">
      <dgm:prSet presAssocID="{30DB5052-066E-4D94-8FFD-33C65B4AD04F}" presName="spacer" presStyleCnt="0"/>
      <dgm:spPr/>
    </dgm:pt>
    <dgm:pt modelId="{6AE3FF32-B977-4340-8C89-3E5C42D742FB}" type="pres">
      <dgm:prSet presAssocID="{760E4E5B-9886-471D-9EB9-E3679FF3217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970E5-5197-404F-AB3B-ADCF96FD4C40}" type="presOf" srcId="{609C296B-56EB-4715-AE9D-6F68367FE440}" destId="{C14886C9-6A3C-49BD-ABF1-6CD608008A49}" srcOrd="0" destOrd="0" presId="urn:microsoft.com/office/officeart/2005/8/layout/vList2"/>
    <dgm:cxn modelId="{D05C919B-8C74-4E61-AB6D-2909289ED1C0}" type="presOf" srcId="{40CB84E9-0B49-4B7D-B8A7-F7CB4FACF0D0}" destId="{36FE4A02-5ECB-4F3E-861A-116054B3F53E}" srcOrd="0" destOrd="0" presId="urn:microsoft.com/office/officeart/2005/8/layout/vList2"/>
    <dgm:cxn modelId="{E53694AB-292A-4B27-96CB-C34358059754}" srcId="{EF4934B7-4B8B-4C2F-944A-7938E4B9BADC}" destId="{40CB84E9-0B49-4B7D-B8A7-F7CB4FACF0D0}" srcOrd="0" destOrd="0" parTransId="{9E924875-8484-406B-95CA-ACE5BE69CD07}" sibTransId="{317753E8-2CF6-4055-BA9B-C1AFB50195C2}"/>
    <dgm:cxn modelId="{98EA65CB-4134-42BD-9AE5-4BE1E9314C45}" srcId="{EF4934B7-4B8B-4C2F-944A-7938E4B9BADC}" destId="{609C296B-56EB-4715-AE9D-6F68367FE440}" srcOrd="1" destOrd="0" parTransId="{F0058527-7453-4EBB-BC62-7B2DE78DEEAC}" sibTransId="{30DB5052-066E-4D94-8FFD-33C65B4AD04F}"/>
    <dgm:cxn modelId="{9A4B6A36-D244-41E8-87C7-EDF11767C619}" type="presOf" srcId="{760E4E5B-9886-471D-9EB9-E3679FF32171}" destId="{6AE3FF32-B977-4340-8C89-3E5C42D742FB}" srcOrd="0" destOrd="0" presId="urn:microsoft.com/office/officeart/2005/8/layout/vList2"/>
    <dgm:cxn modelId="{34C1F984-C462-44D6-BA10-60F7C51DCC81}" srcId="{EF4934B7-4B8B-4C2F-944A-7938E4B9BADC}" destId="{760E4E5B-9886-471D-9EB9-E3679FF32171}" srcOrd="2" destOrd="0" parTransId="{4DE2F60F-26F3-40B7-9B2F-3BAA6041326F}" sibTransId="{78818059-B667-4EFA-A4DB-06D2CCAEFB86}"/>
    <dgm:cxn modelId="{E1D5F7D0-4A2F-4655-9A53-C388E21865AA}" type="presOf" srcId="{EF4934B7-4B8B-4C2F-944A-7938E4B9BADC}" destId="{18275335-55BE-40CF-9F9B-6823C100B75B}" srcOrd="0" destOrd="0" presId="urn:microsoft.com/office/officeart/2005/8/layout/vList2"/>
    <dgm:cxn modelId="{0CAE24A0-73A9-410E-89B4-BE551C68B11E}" type="presParOf" srcId="{18275335-55BE-40CF-9F9B-6823C100B75B}" destId="{36FE4A02-5ECB-4F3E-861A-116054B3F53E}" srcOrd="0" destOrd="0" presId="urn:microsoft.com/office/officeart/2005/8/layout/vList2"/>
    <dgm:cxn modelId="{95629DDD-0D59-47AB-9193-497A1B8A10C6}" type="presParOf" srcId="{18275335-55BE-40CF-9F9B-6823C100B75B}" destId="{01E5C7CD-C674-4EE2-BBBA-BD50B47F206E}" srcOrd="1" destOrd="0" presId="urn:microsoft.com/office/officeart/2005/8/layout/vList2"/>
    <dgm:cxn modelId="{B7598C22-CEF9-42E6-9589-F23AF670F5BE}" type="presParOf" srcId="{18275335-55BE-40CF-9F9B-6823C100B75B}" destId="{C14886C9-6A3C-49BD-ABF1-6CD608008A49}" srcOrd="2" destOrd="0" presId="urn:microsoft.com/office/officeart/2005/8/layout/vList2"/>
    <dgm:cxn modelId="{B9C8D0FB-599B-417D-BA21-9C1365A58849}" type="presParOf" srcId="{18275335-55BE-40CF-9F9B-6823C100B75B}" destId="{4E737EA4-E560-40E3-A65D-4F74ABB41127}" srcOrd="3" destOrd="0" presId="urn:microsoft.com/office/officeart/2005/8/layout/vList2"/>
    <dgm:cxn modelId="{D97BF8A0-24EB-4BED-A9DC-3BEA9893C36E}" type="presParOf" srcId="{18275335-55BE-40CF-9F9B-6823C100B75B}" destId="{6AE3FF32-B977-4340-8C89-3E5C42D742F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92B3F-3DD2-44A6-A652-73696FC389AE}">
      <dsp:nvSpPr>
        <dsp:cNvPr id="0" name=""/>
        <dsp:cNvSpPr/>
      </dsp:nvSpPr>
      <dsp:spPr>
        <a:xfrm>
          <a:off x="0" y="0"/>
          <a:ext cx="8784976" cy="8943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2006г. – окончил с отличием Всероссийскую государственную налоговую академию Министерства финансов Российской Федерации по специальности «Юриспруденция», квалификация – «Юрист», специализация – «Гражданско-правовая».</a:t>
          </a:r>
        </a:p>
      </dsp:txBody>
      <dsp:txXfrm>
        <a:off x="43658" y="43658"/>
        <a:ext cx="8697660" cy="807032"/>
      </dsp:txXfrm>
    </dsp:sp>
    <dsp:sp modelId="{6E8F36A4-DC60-4336-8151-1A21B7DD662C}">
      <dsp:nvSpPr>
        <dsp:cNvPr id="0" name=""/>
        <dsp:cNvSpPr/>
      </dsp:nvSpPr>
      <dsp:spPr>
        <a:xfrm>
          <a:off x="0" y="2100573"/>
          <a:ext cx="8784976" cy="10250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2009г. – окончил с отличием Всероссийскую государственную налоговую академию Министерства финансов Российской Федерации дополнительное (к высшему) образование по программе подготовки преподавателя высшей школы, квалификация – «Преподаватель высшей школы».</a:t>
          </a:r>
          <a:endParaRPr lang="ru-RU" sz="1400" kern="1200" dirty="0"/>
        </a:p>
      </dsp:txBody>
      <dsp:txXfrm>
        <a:off x="50039" y="2150612"/>
        <a:ext cx="8684898" cy="924983"/>
      </dsp:txXfrm>
    </dsp:sp>
    <dsp:sp modelId="{8B4718C4-9255-4E82-B71E-93DC23362364}">
      <dsp:nvSpPr>
        <dsp:cNvPr id="0" name=""/>
        <dsp:cNvSpPr/>
      </dsp:nvSpPr>
      <dsp:spPr>
        <a:xfrm>
          <a:off x="0" y="3197277"/>
          <a:ext cx="8784976" cy="1183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2009г. – окончил с отличием аспирантуру при Всероссийской государственной налоговой академии Министерства финансов Российской Федерации. Защитил диссертацию с присвоением ученой степени кандидата юридических наук. Тема диссертации: «Правовое регулирование договора потребительского кредита» (специальность – 12.00.03). </a:t>
          </a:r>
          <a:endParaRPr lang="ru-RU" sz="1300" kern="1200" dirty="0"/>
        </a:p>
      </dsp:txBody>
      <dsp:txXfrm>
        <a:off x="57757" y="3255034"/>
        <a:ext cx="8669462" cy="1067648"/>
      </dsp:txXfrm>
    </dsp:sp>
    <dsp:sp modelId="{44E48C5B-EB6D-4B7F-B966-26443BFDA862}">
      <dsp:nvSpPr>
        <dsp:cNvPr id="0" name=""/>
        <dsp:cNvSpPr/>
      </dsp:nvSpPr>
      <dsp:spPr>
        <a:xfrm>
          <a:off x="0" y="4428328"/>
          <a:ext cx="8784976" cy="1188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2013г. – окончил с отличием Финансовый университет при Правительстве Российской Федерации по специальности «Юриспруденция», магистерская программа «Гражданско-правовое регулирование предпринимательской деятельности». Присвоена степень «Магистр юриспруденции».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58008" y="4486336"/>
        <a:ext cx="8668960" cy="1072279"/>
      </dsp:txXfrm>
    </dsp:sp>
    <dsp:sp modelId="{EAD55183-4F3F-4748-9660-63C5DE6C57AF}">
      <dsp:nvSpPr>
        <dsp:cNvPr id="0" name=""/>
        <dsp:cNvSpPr/>
      </dsp:nvSpPr>
      <dsp:spPr>
        <a:xfrm>
          <a:off x="0" y="1008109"/>
          <a:ext cx="8784976" cy="10301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2006г. – окончил Московский экономико-финансовый институт по специальности «Финансы и кредит», квалификация – «Экономист».</a:t>
          </a:r>
        </a:p>
      </dsp:txBody>
      <dsp:txXfrm>
        <a:off x="50290" y="1058399"/>
        <a:ext cx="8684396" cy="929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A9E3-7DF4-4109-B826-E3E576AEF324}">
      <dsp:nvSpPr>
        <dsp:cNvPr id="0" name=""/>
        <dsp:cNvSpPr/>
      </dsp:nvSpPr>
      <dsp:spPr>
        <a:xfrm>
          <a:off x="0" y="16015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2007  год «Инновационные технологии в образовании», Москва, Межотраслевой институт повышения квалификации и переподготовки руководящих кадров и специалистов Российской экономической академии им. Г.В. Плеханова»</a:t>
          </a:r>
          <a:endParaRPr lang="ru-RU" sz="1200" kern="1200" dirty="0"/>
        </a:p>
      </dsp:txBody>
      <dsp:txXfrm>
        <a:off x="30842" y="190994"/>
        <a:ext cx="8795300" cy="570115"/>
      </dsp:txXfrm>
    </dsp:sp>
    <dsp:sp modelId="{3F1BAE73-7A04-4C84-B04A-F7B81F8C3A59}">
      <dsp:nvSpPr>
        <dsp:cNvPr id="0" name=""/>
        <dsp:cNvSpPr/>
      </dsp:nvSpPr>
      <dsp:spPr>
        <a:xfrm>
          <a:off x="0" y="82651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2011 год «Обучение положениям Бюджетного кодекса РФ в части исполнения бюджетов», Москва, Евразийский открытый институт.</a:t>
          </a:r>
          <a:endParaRPr lang="ru-RU" sz="1200" kern="1200" dirty="0"/>
        </a:p>
      </dsp:txBody>
      <dsp:txXfrm>
        <a:off x="30842" y="857354"/>
        <a:ext cx="8795300" cy="570115"/>
      </dsp:txXfrm>
    </dsp:sp>
    <dsp:sp modelId="{FF463406-BFA0-4C98-86A6-9EBF7DA8D372}">
      <dsp:nvSpPr>
        <dsp:cNvPr id="0" name=""/>
        <dsp:cNvSpPr/>
      </dsp:nvSpPr>
      <dsp:spPr>
        <a:xfrm>
          <a:off x="0" y="149287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2013 год «Методика преподавания </a:t>
          </a:r>
          <a:r>
            <a:rPr lang="ru-RU" sz="1200" kern="1200" dirty="0" err="1" smtClean="0"/>
            <a:t>частно</a:t>
          </a:r>
          <a:r>
            <a:rPr lang="ru-RU" sz="1200" kern="1200" dirty="0" smtClean="0"/>
            <a:t>-правовых дисциплин по программам магистратуры в рамках реализации Стратегии развития Финуниверситета 2010-2015 годы», Москва, Финансовый университет при Правительстве Российской Федерации.</a:t>
          </a:r>
          <a:endParaRPr lang="ru-RU" sz="1200" kern="1200" dirty="0"/>
        </a:p>
      </dsp:txBody>
      <dsp:txXfrm>
        <a:off x="30842" y="1523714"/>
        <a:ext cx="8795300" cy="570115"/>
      </dsp:txXfrm>
    </dsp:sp>
    <dsp:sp modelId="{6DDA17AD-37DF-493B-9D62-4A8A8C96DA11}">
      <dsp:nvSpPr>
        <dsp:cNvPr id="0" name=""/>
        <dsp:cNvSpPr/>
      </dsp:nvSpPr>
      <dsp:spPr>
        <a:xfrm>
          <a:off x="0" y="215923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2015 год «Методика преподавания в магистратуре и аспирантуре по направлению «Юриспруденция» в условиях реализации новых образовательных стандартов», Москва, Финансовый университет при Правительстве Российской Федерации.</a:t>
          </a:r>
          <a:endParaRPr lang="ru-RU" sz="1200" kern="1200" dirty="0"/>
        </a:p>
      </dsp:txBody>
      <dsp:txXfrm>
        <a:off x="30842" y="2190074"/>
        <a:ext cx="8795300" cy="570115"/>
      </dsp:txXfrm>
    </dsp:sp>
    <dsp:sp modelId="{E74AFE12-3EA7-4E3F-BBF6-59B4C81C4166}">
      <dsp:nvSpPr>
        <dsp:cNvPr id="0" name=""/>
        <dsp:cNvSpPr/>
      </dsp:nvSpPr>
      <dsp:spPr>
        <a:xfrm>
          <a:off x="0" y="282559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2018 </a:t>
          </a:r>
          <a:r>
            <a:rPr lang="ru-RU" sz="1200" kern="1200" smtClean="0"/>
            <a:t>год «Современные методики подготовки юристов для финансово-экономической сферы», </a:t>
          </a:r>
          <a:r>
            <a:rPr lang="ru-RU" sz="1200" kern="1200" dirty="0" smtClean="0"/>
            <a:t>Москва, Финансовый университет при Правительстве Российской Федерации.</a:t>
          </a:r>
          <a:endParaRPr lang="ru-RU" sz="1200" kern="1200" dirty="0"/>
        </a:p>
      </dsp:txBody>
      <dsp:txXfrm>
        <a:off x="30842" y="2856434"/>
        <a:ext cx="8795300" cy="570115"/>
      </dsp:txXfrm>
    </dsp:sp>
    <dsp:sp modelId="{964734BF-F87B-44CE-A463-6EE591AEF39B}">
      <dsp:nvSpPr>
        <dsp:cNvPr id="0" name=""/>
        <dsp:cNvSpPr/>
      </dsp:nvSpPr>
      <dsp:spPr>
        <a:xfrm>
          <a:off x="0" y="349195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2018 год «Управление персоналом в образовательной организации высшего образования», Москва, Финансовый университет при Правительстве Российской Федерации.</a:t>
          </a:r>
          <a:endParaRPr lang="ru-RU" sz="1200" kern="1200" dirty="0"/>
        </a:p>
      </dsp:txBody>
      <dsp:txXfrm>
        <a:off x="30842" y="3522794"/>
        <a:ext cx="8795300" cy="570115"/>
      </dsp:txXfrm>
    </dsp:sp>
    <dsp:sp modelId="{F1670E36-6B46-48DF-81BF-0A0EE18CB11D}">
      <dsp:nvSpPr>
        <dsp:cNvPr id="0" name=""/>
        <dsp:cNvSpPr/>
      </dsp:nvSpPr>
      <dsp:spPr>
        <a:xfrm>
          <a:off x="0" y="4158311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2019 год «Современные информационно-коммуникационные технологии в образовательной деятельности», Москва, Финансовый университет при Правительстве Российской Федерации.</a:t>
          </a:r>
          <a:endParaRPr lang="ru-RU" sz="1200" kern="1200" dirty="0"/>
        </a:p>
      </dsp:txBody>
      <dsp:txXfrm>
        <a:off x="30842" y="4189153"/>
        <a:ext cx="8795300" cy="570115"/>
      </dsp:txXfrm>
    </dsp:sp>
    <dsp:sp modelId="{07C7468A-8394-4460-9838-BFF04A7C6071}">
      <dsp:nvSpPr>
        <dsp:cNvPr id="0" name=""/>
        <dsp:cNvSpPr/>
      </dsp:nvSpPr>
      <dsp:spPr>
        <a:xfrm>
          <a:off x="0" y="4824672"/>
          <a:ext cx="8856984" cy="631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2020 год «Опыт разработки и применения дистанционных образовательных технологий в высшем образовании», Москва, Финансовый университет при Правительстве Российской Федерации</a:t>
          </a:r>
          <a:endParaRPr lang="ru-RU" sz="1200" kern="1200" dirty="0"/>
        </a:p>
      </dsp:txBody>
      <dsp:txXfrm>
        <a:off x="30842" y="4855514"/>
        <a:ext cx="8795300" cy="570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E4A02-5ECB-4F3E-861A-116054B3F53E}">
      <dsp:nvSpPr>
        <dsp:cNvPr id="0" name=""/>
        <dsp:cNvSpPr/>
      </dsp:nvSpPr>
      <dsp:spPr>
        <a:xfrm>
          <a:off x="0" y="79683"/>
          <a:ext cx="8928992" cy="13236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Автор более 70 научно-практических публикаций и учебно-методических работ.</a:t>
          </a:r>
          <a:endParaRPr lang="ru-RU" sz="1600" kern="1200" dirty="0"/>
        </a:p>
      </dsp:txBody>
      <dsp:txXfrm>
        <a:off x="64617" y="144300"/>
        <a:ext cx="8799758" cy="1194457"/>
      </dsp:txXfrm>
    </dsp:sp>
    <dsp:sp modelId="{C14886C9-6A3C-49BD-ABF1-6CD608008A49}">
      <dsp:nvSpPr>
        <dsp:cNvPr id="0" name=""/>
        <dsp:cNvSpPr/>
      </dsp:nvSpPr>
      <dsp:spPr>
        <a:xfrm>
          <a:off x="0" y="1460975"/>
          <a:ext cx="8928992" cy="16783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сферу научных интересов входят проблемы заключения, изменения и расторжения договоров, правовое регулирование банковской деятельности, договорные отношения юридических и физических лиц с кредитными организациями, осуществление банковских операций и сделок, кредитно-расчетные правоотношения.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Преподаваемые дисциплина: Банковское право; </a:t>
          </a:r>
          <a:r>
            <a:rPr lang="ru-RU" sz="1600" kern="1200" dirty="0" smtClean="0"/>
            <a:t>Договорное право; </a:t>
          </a:r>
          <a:r>
            <a:rPr lang="ru-RU" sz="1600" kern="1200" smtClean="0"/>
            <a:t>Кредитно-расчетные правоотношения. </a:t>
          </a:r>
          <a:endParaRPr lang="ru-RU" sz="1600" kern="1200" dirty="0"/>
        </a:p>
      </dsp:txBody>
      <dsp:txXfrm>
        <a:off x="81931" y="1542906"/>
        <a:ext cx="8765130" cy="1514503"/>
      </dsp:txXfrm>
    </dsp:sp>
    <dsp:sp modelId="{6AE3FF32-B977-4340-8C89-3E5C42D742FB}">
      <dsp:nvSpPr>
        <dsp:cNvPr id="0" name=""/>
        <dsp:cNvSpPr/>
      </dsp:nvSpPr>
      <dsp:spPr>
        <a:xfrm>
          <a:off x="0" y="3196940"/>
          <a:ext cx="8928992" cy="234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член Российской академии юридических наук (РАЮН);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заместитель главного редактора Федерального научно-практического журнала «Банковское право» (РИНЦ, ВАК, </a:t>
          </a:r>
          <a:r>
            <a:rPr lang="en-US" sz="1600" kern="1200" dirty="0" smtClean="0"/>
            <a:t>RSCI </a:t>
          </a:r>
          <a:r>
            <a:rPr lang="ru-RU" sz="1600" kern="1200" dirty="0" smtClean="0"/>
            <a:t>на платформе </a:t>
          </a:r>
          <a:r>
            <a:rPr lang="en-US" sz="1600" kern="1200" dirty="0" smtClean="0"/>
            <a:t>Web of Science)</a:t>
          </a:r>
          <a:r>
            <a:rPr lang="ru-RU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член ред. коллегии научно-практического журнала «Юрист» (РИНЦ, ВАК)</a:t>
          </a:r>
          <a:endParaRPr lang="ru-RU" sz="1600" kern="1200" dirty="0"/>
        </a:p>
      </dsp:txBody>
      <dsp:txXfrm>
        <a:off x="114229" y="3311169"/>
        <a:ext cx="8700534" cy="2111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131840" y="3068960"/>
            <a:ext cx="5904656" cy="30735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Сарнаков Игорь Валериевич,</a:t>
            </a:r>
          </a:p>
          <a:p>
            <a:pPr marL="0" indent="0"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доцент Департамента правового регулирования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экономической деятельности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ФГОБУ ВО «Финансовый университет</a:t>
            </a:r>
          </a:p>
          <a:p>
            <a:pPr marL="0" indent="0" algn="ctr">
              <a:buNone/>
              <a:tabLst>
                <a:tab pos="85725" algn="l"/>
              </a:tabLs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Правительстве Российской Федерации»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(Финуниверситет), Financial University,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магистр юриспруденции,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кандидат юридических наук, доцент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Заслуженный работник высшей школы Карачаево-Черкесской Республики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3024336" cy="45856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17632" cy="5040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Образование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89877"/>
              </p:ext>
            </p:extLst>
          </p:nvPr>
        </p:nvGraphicFramePr>
        <p:xfrm>
          <a:off x="179512" y="1196752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Повышение квалификации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523162"/>
              </p:ext>
            </p:extLst>
          </p:nvPr>
        </p:nvGraphicFramePr>
        <p:xfrm>
          <a:off x="179512" y="1124744"/>
          <a:ext cx="885698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Научная, учебно-методическая и общественная деятельность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99693"/>
              </p:ext>
            </p:extLst>
          </p:nvPr>
        </p:nvGraphicFramePr>
        <p:xfrm>
          <a:off x="107504" y="1124744"/>
          <a:ext cx="892899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BBBDD1-2EE7-4AFD-BBDC-EBCA92B11D96}"/>
</file>

<file path=customXml/itemProps2.xml><?xml version="1.0" encoding="utf-8"?>
<ds:datastoreItem xmlns:ds="http://schemas.openxmlformats.org/officeDocument/2006/customXml" ds:itemID="{F744F1C8-B09C-4CDA-AD13-5AEC3CFBFE53}"/>
</file>

<file path=customXml/itemProps3.xml><?xml version="1.0" encoding="utf-8"?>
<ds:datastoreItem xmlns:ds="http://schemas.openxmlformats.org/officeDocument/2006/customXml" ds:itemID="{15D8F19A-C1B7-42F7-B5CD-E284A968E5FF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</TotalTime>
  <Words>497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Презентация PowerPoint</vt:lpstr>
      <vt:lpstr>Образование</vt:lpstr>
      <vt:lpstr>Повышение квалификации</vt:lpstr>
      <vt:lpstr>Научная, учебно-методическая и общественная деятельность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Diakov</cp:lastModifiedBy>
  <cp:revision>51</cp:revision>
  <dcterms:modified xsi:type="dcterms:W3CDTF">2021-12-20T17:00:27Z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