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5" r:id="rId5"/>
    <p:sldId id="266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A3D"/>
    <a:srgbClr val="225D60"/>
    <a:srgbClr val="2A7478"/>
    <a:srgbClr val="256569"/>
    <a:srgbClr val="595959"/>
    <a:srgbClr val="59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7" d="100"/>
          <a:sy n="47" d="100"/>
        </p:scale>
        <p:origin x="43" y="7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gradFill flip="none" rotWithShape="1">
          <a:gsLst>
            <a:gs pos="1000">
              <a:srgbClr val="0F3A3D"/>
            </a:gs>
            <a:gs pos="50000">
              <a:srgbClr val="256569"/>
            </a:gs>
            <a:gs pos="98000">
              <a:srgbClr val="2A7478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95" y="0"/>
            <a:ext cx="653940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1108364" y="376454"/>
            <a:ext cx="3131127" cy="1088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755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56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246903"/>
            <a:ext cx="7734300" cy="493005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02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319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gradFill flip="none" rotWithShape="1">
          <a:gsLst>
            <a:gs pos="1000">
              <a:schemeClr val="bg1">
                <a:lumMod val="95000"/>
              </a:schemeClr>
            </a:gs>
            <a:gs pos="26000">
              <a:schemeClr val="bg1">
                <a:lumMod val="65000"/>
              </a:schemeClr>
            </a:gs>
            <a:gs pos="9000">
              <a:schemeClr val="bg1">
                <a:lumMod val="85000"/>
              </a:schemeClr>
            </a:gs>
            <a:gs pos="94000">
              <a:srgbClr val="25656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51" y="572013"/>
            <a:ext cx="10515600" cy="404133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03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ятиугольник 7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88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671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ятиугольник 7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8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ятиугольник 6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05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ятиугольник 13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9" y="642938"/>
            <a:ext cx="5729286" cy="344486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671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ятиугольник 9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654" y="509428"/>
            <a:ext cx="8514860" cy="501651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61417" y="124690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2413" y="244713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22.08.2023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396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1">
                <a:lumMod val="95000"/>
              </a:schemeClr>
            </a:gs>
            <a:gs pos="86000">
              <a:schemeClr val="bg1">
                <a:lumMod val="85000"/>
              </a:schemeClr>
            </a:gs>
            <a:gs pos="29000">
              <a:schemeClr val="bg1">
                <a:lumMod val="95000"/>
              </a:schemeClr>
            </a:gs>
            <a:gs pos="98000">
              <a:srgbClr val="25656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530AB-7E7F-42A0-9819-35D12B816B3C}" type="datetimeFigureOut">
              <a:rPr lang="ru-RU" smtClean="0"/>
              <a:t>22.08.2023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912B7-E224-4081-8122-29E446CEC7A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80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ü"/>
        <a:defRPr sz="2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24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20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1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1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Юлова Екатерина Сергеевна </a:t>
            </a:r>
          </a:p>
        </p:txBody>
      </p:sp>
    </p:spTree>
    <p:extLst>
      <p:ext uri="{BB962C8B-B14F-4D97-AF65-F5344CB8AC3E}">
        <p14:creationId xmlns:p14="http://schemas.microsoft.com/office/powerpoint/2010/main" val="514722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AE2302-4BC6-DBFF-E625-E220FBDB7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Общие сведения</a:t>
            </a:r>
          </a:p>
        </p:txBody>
      </p:sp>
      <p:pic>
        <p:nvPicPr>
          <p:cNvPr id="6" name="Объект 5" descr="Изображение выглядит как Человеческое лицо, человек, одежда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C83AE98C-506F-74BA-4F92-B5E056294F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34" y="1563859"/>
            <a:ext cx="3639459" cy="487362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8125983D-675E-733D-69B0-E9088B17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94422" y="1563859"/>
            <a:ext cx="3904735" cy="4873625"/>
          </a:xfrm>
        </p:spPr>
        <p:txBody>
          <a:bodyPr/>
          <a:lstStyle/>
          <a:p>
            <a:r>
              <a:rPr lang="ru-RU" sz="1600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Должность</a:t>
            </a: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– доцент Департамента правового регулирования экономической деятельности</a:t>
            </a:r>
          </a:p>
          <a:p>
            <a:r>
              <a:rPr lang="ru-RU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</a:t>
            </a:r>
            <a:r>
              <a:rPr lang="ru-RU" sz="1600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ченая степень –</a:t>
            </a: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кандидат юридических наук</a:t>
            </a:r>
          </a:p>
          <a:p>
            <a:r>
              <a:rPr lang="ru-RU" sz="1600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Ученое звание </a:t>
            </a:r>
            <a:r>
              <a:rPr 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 доцент</a:t>
            </a:r>
          </a:p>
          <a:p>
            <a:pPr algn="l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Специализация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гражданское право, банкротное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</a:t>
            </a:r>
          </a:p>
          <a:p>
            <a:pPr algn="l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 по юридической специальности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26 лет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нескольких лет занимала должности юрисконсульта и помощника арбитражного управляющего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 в Финансовом университете при Правительстве РФ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10 лет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ESYUlova@fa.ru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05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DB15AF-7747-3FC1-072B-860EA97D4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04"/>
            <a:ext cx="12192000" cy="683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62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15FA0B-C1A8-B89F-4266-5B3C3FF8E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33337"/>
            <a:ext cx="1215390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53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5CC41D-3E42-DC20-CAA1-015A2932B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1" y="0"/>
            <a:ext cx="119894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18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CECB67BD-31C7-D39E-AF38-A973B567CE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сфере банкротства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0D6F59-20C4-B1DC-950A-D8CA4EE2D8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2022. Практика банкротства и антикризисной защиты бизнеса: современные тенденции</a:t>
            </a:r>
          </a:p>
          <a:p>
            <a:r>
              <a:rPr lang="ru-RU" sz="2400" dirty="0"/>
              <a:t>2022. Взыскание убытков с арбитражных управляющих</a:t>
            </a:r>
          </a:p>
          <a:p>
            <a:r>
              <a:rPr lang="ru-RU" sz="2400" dirty="0"/>
              <a:t>2022. Страхование ответственности арбитражных управляющих</a:t>
            </a:r>
          </a:p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A3047A2-4C2D-72AD-F297-71517A9CFF2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2021. Модернизация института назначения арбитражных управляющих: иностранный опыт и российский подход</a:t>
            </a:r>
          </a:p>
          <a:p>
            <a:r>
              <a:rPr lang="ru-RU" sz="2400" dirty="0"/>
              <a:t>2020. Банкротство 2020: на распутье</a:t>
            </a:r>
          </a:p>
          <a:p>
            <a:r>
              <a:rPr lang="ru-RU" sz="2400" dirty="0"/>
              <a:t>2020. Банкротство 2020 – ключевые дела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CF3D8F7-3C6A-433B-EFA5-9BEE68E4B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Повышения квалификации за последние 3 года</a:t>
            </a:r>
          </a:p>
        </p:txBody>
      </p:sp>
    </p:spTree>
    <p:extLst>
      <p:ext uri="{BB962C8B-B14F-4D97-AF65-F5344CB8AC3E}">
        <p14:creationId xmlns:p14="http://schemas.microsoft.com/office/powerpoint/2010/main" val="3344367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B2505B77-EFF4-A2F6-3EE1-D619E47AC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505" y="1099272"/>
            <a:ext cx="5157787" cy="823912"/>
          </a:xfrm>
        </p:spPr>
        <p:txBody>
          <a:bodyPr/>
          <a:lstStyle/>
          <a:p>
            <a:r>
              <a:rPr lang="ru-RU" dirty="0"/>
              <a:t>В сфере образования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31F949-55CE-6C4B-8F5E-B13C69F13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89" y="2079640"/>
            <a:ext cx="5702531" cy="4670295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/>
              <a:t>2023. Методика и методология преподавания правовых дисциплин в вузе</a:t>
            </a:r>
          </a:p>
          <a:p>
            <a:r>
              <a:rPr lang="ru-RU" sz="2400" dirty="0"/>
              <a:t>2023. Мастерство публичной речи: от лекций до выступлений на конференциях и интервью в СМИ</a:t>
            </a:r>
          </a:p>
          <a:p>
            <a:r>
              <a:rPr lang="ru-RU" sz="2400" dirty="0"/>
              <a:t>2023. Буллинг: как распознать и реагировать</a:t>
            </a:r>
          </a:p>
          <a:p>
            <a:r>
              <a:rPr lang="ru-RU" sz="2400" dirty="0"/>
              <a:t>2022. Организация образовательного процесса и обучения студентов поколения </a:t>
            </a:r>
            <a:r>
              <a:rPr lang="en-US" sz="2400" dirty="0"/>
              <a:t>Z</a:t>
            </a:r>
            <a:r>
              <a:rPr lang="ru-RU" sz="2400" dirty="0"/>
              <a:t>. Эффективные приемы использования Системы КонсультантПлюс в образовательной деятельности</a:t>
            </a:r>
          </a:p>
          <a:p>
            <a:r>
              <a:rPr lang="ru-RU" sz="2400" dirty="0"/>
              <a:t>2022. Опыт разработки и применения дистанционных образовательных технологий в высшем образовании (</a:t>
            </a:r>
            <a:r>
              <a:rPr lang="en-US" sz="2400" dirty="0"/>
              <a:t>Astra Linux</a:t>
            </a:r>
            <a:r>
              <a:rPr lang="ru-RU" sz="2400" dirty="0"/>
              <a:t>,</a:t>
            </a:r>
            <a:r>
              <a:rPr lang="en-US" sz="2400" dirty="0"/>
              <a:t> LibreOffice)</a:t>
            </a:r>
            <a:endParaRPr lang="ru-RU" sz="240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A8C4511-01F6-B780-D1A3-28D32996F5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0720" y="2079640"/>
            <a:ext cx="5594668" cy="4670295"/>
          </a:xfrm>
        </p:spPr>
        <p:txBody>
          <a:bodyPr>
            <a:normAutofit fontScale="92500" lnSpcReduction="10000"/>
          </a:bodyPr>
          <a:lstStyle/>
          <a:p>
            <a:r>
              <a:rPr lang="ru-RU" sz="2200" dirty="0"/>
              <a:t>2022. Психология взаимодействия преподавателя и студентов</a:t>
            </a:r>
          </a:p>
          <a:p>
            <a:r>
              <a:rPr lang="ru-RU" sz="2200" dirty="0"/>
              <a:t>2022. Зимняя школа педагогического мастерства Финансового университета при Правительстве РФ</a:t>
            </a:r>
          </a:p>
          <a:p>
            <a:r>
              <a:rPr lang="ru-RU" sz="2200" dirty="0"/>
              <a:t>2021. Разработка электронных курсов в СДО </a:t>
            </a:r>
            <a:r>
              <a:rPr lang="en-US" sz="2200" dirty="0"/>
              <a:t>Moodle</a:t>
            </a:r>
            <a:endParaRPr lang="ru-RU" sz="2200" dirty="0"/>
          </a:p>
          <a:p>
            <a:r>
              <a:rPr lang="ru-RU" sz="2200" dirty="0"/>
              <a:t>2021. Методика подготовки интерактивного занятия</a:t>
            </a:r>
          </a:p>
          <a:p>
            <a:r>
              <a:rPr lang="ru-RU" sz="2200" dirty="0"/>
              <a:t>2021. Использование международных научных ресурсов в исследовательской и педагогической деятельности</a:t>
            </a:r>
          </a:p>
          <a:p>
            <a:r>
              <a:rPr lang="ru-RU" sz="2200" dirty="0"/>
              <a:t>2021.Методические аспекты разработки и использования онлайн-курсов в практике обучения в университетах</a:t>
            </a:r>
          </a:p>
          <a:p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952648B-C7C4-9D48-65E0-49C466298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Повышения квалификации за последние 3 года</a:t>
            </a:r>
          </a:p>
        </p:txBody>
      </p:sp>
    </p:spTree>
    <p:extLst>
      <p:ext uri="{BB962C8B-B14F-4D97-AF65-F5344CB8AC3E}">
        <p14:creationId xmlns:p14="http://schemas.microsoft.com/office/powerpoint/2010/main" val="4029380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EC8CA9C8-C3BF-5423-BB23-9F669F049F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иных сферах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7D1135-539E-077A-750A-491E22738A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2023. Деловой протокол и этикет для государственных и коммерческих организаций</a:t>
            </a:r>
          </a:p>
          <a:p>
            <a:r>
              <a:rPr lang="ru-RU" sz="2400" dirty="0"/>
              <a:t>2023. </a:t>
            </a:r>
            <a:r>
              <a:rPr lang="ru-RU" sz="2400"/>
              <a:t>Путь к интеллекту</a:t>
            </a:r>
          </a:p>
          <a:p>
            <a:r>
              <a:rPr lang="ru-RU" sz="2400"/>
              <a:t>2022</a:t>
            </a:r>
            <a:r>
              <a:rPr lang="ru-RU" sz="2400" dirty="0"/>
              <a:t>. Корпоративный юрист: управленческие правомочия и контроль в корпорациях</a:t>
            </a:r>
          </a:p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1F64D0B-5EAE-FE94-5E3B-8A96D0B407A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2021. Электронные ресурсы</a:t>
            </a:r>
            <a:r>
              <a:rPr lang="en-US" sz="2400" dirty="0"/>
              <a:t> EBSCO </a:t>
            </a:r>
            <a:endParaRPr lang="ru-RU" sz="2400" dirty="0"/>
          </a:p>
          <a:p>
            <a:r>
              <a:rPr lang="ru-RU" sz="2400" dirty="0"/>
              <a:t>2020. Влияние судебной практики в области гражданских правоотношений на развитие права в России </a:t>
            </a:r>
          </a:p>
          <a:p>
            <a:r>
              <a:rPr lang="ru-RU" sz="2400" dirty="0"/>
              <a:t>2019. Оказание первой помощи в образовательной организации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32FEB53-5F9C-86AC-9FB5-899997AEA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Повышения квалификации за последние 4 года</a:t>
            </a:r>
          </a:p>
        </p:txBody>
      </p:sp>
    </p:spTree>
    <p:extLst>
      <p:ext uri="{BB962C8B-B14F-4D97-AF65-F5344CB8AC3E}">
        <p14:creationId xmlns:p14="http://schemas.microsoft.com/office/powerpoint/2010/main" val="25834727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Финансовый Университет">
      <a:dk1>
        <a:sysClr val="windowText" lastClr="000000"/>
      </a:dk1>
      <a:lt1>
        <a:sysClr val="window" lastClr="FFFFFF"/>
      </a:lt1>
      <a:dk2>
        <a:srgbClr val="373545"/>
      </a:dk2>
      <a:lt2>
        <a:srgbClr val="A5A5A5"/>
      </a:lt2>
      <a:accent1>
        <a:srgbClr val="256569"/>
      </a:accent1>
      <a:accent2>
        <a:srgbClr val="AFAFAF"/>
      </a:accent2>
      <a:accent3>
        <a:srgbClr val="5BBFC5"/>
      </a:accent3>
      <a:accent4>
        <a:srgbClr val="7B7B7B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Финансовый Университет" id="{B61C6C59-7E8E-44EC-9D0A-175FD0FD7AA0}" vid="{4B9A828B-7C95-4D9C-8B7B-426AD85F479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F6EB6BED3958C4F9B9DFF43A63C53CF" ma:contentTypeVersion="1" ma:contentTypeDescription="Создание документа." ma:contentTypeScope="" ma:versionID="d9ac2a2e6a22ce91ea6527a7e96fe38d">
  <xsd:schema xmlns:xsd="http://www.w3.org/2001/XMLSchema" xmlns:xs="http://www.w3.org/2001/XMLSchema" xmlns:p="http://schemas.microsoft.com/office/2006/metadata/properties" xmlns:ns2="b545a042-29c2-4f0a-932d-d96c064ae9ed" targetNamespace="http://schemas.microsoft.com/office/2006/metadata/properties" ma:root="true" ma:fieldsID="0329678ff4acef0a306ae52ae5bf9457" ns2:_="">
    <xsd:import namespace="b545a042-29c2-4f0a-932d-d96c064ae9e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5a042-29c2-4f0a-932d-d96c064ae9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5782B2-EABD-4823-A055-74EA002EBB2F}"/>
</file>

<file path=customXml/itemProps2.xml><?xml version="1.0" encoding="utf-8"?>
<ds:datastoreItem xmlns:ds="http://schemas.openxmlformats.org/officeDocument/2006/customXml" ds:itemID="{74A9A828-5B71-4220-83DD-C292544159C2}"/>
</file>

<file path=customXml/itemProps3.xml><?xml version="1.0" encoding="utf-8"?>
<ds:datastoreItem xmlns:ds="http://schemas.openxmlformats.org/officeDocument/2006/customXml" ds:itemID="{07A6D8BD-4F46-450B-ADBD-183BFC6DD6DD}"/>
</file>

<file path=docProps/app.xml><?xml version="1.0" encoding="utf-8"?>
<Properties xmlns="http://schemas.openxmlformats.org/officeDocument/2006/extended-properties" xmlns:vt="http://schemas.openxmlformats.org/officeDocument/2006/docPropsVTypes">
  <Template>Shablon_Finuniver (1)</Template>
  <TotalTime>197</TotalTime>
  <Words>326</Words>
  <Application>Microsoft Office PowerPoint</Application>
  <PresentationFormat>Широкоэкранный</PresentationFormat>
  <Paragraphs>39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Book Antiqua</vt:lpstr>
      <vt:lpstr>Calibri</vt:lpstr>
      <vt:lpstr>Times New Roman</vt:lpstr>
      <vt:lpstr>Wingdings</vt:lpstr>
      <vt:lpstr>Тема Office</vt:lpstr>
      <vt:lpstr>Юлова Екатерина Сергеевна </vt:lpstr>
      <vt:lpstr>Общие сведения</vt:lpstr>
      <vt:lpstr>Презентация PowerPoint</vt:lpstr>
      <vt:lpstr>Презентация PowerPoint</vt:lpstr>
      <vt:lpstr>Презентация PowerPoint</vt:lpstr>
      <vt:lpstr>Повышения квалификации за последние 3 года</vt:lpstr>
      <vt:lpstr>Повышения квалификации за последние 3 года</vt:lpstr>
      <vt:lpstr>Повышения квалификации за последние 4 года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Юлова Екатерина Сергеевна</cp:lastModifiedBy>
  <cp:revision>40</cp:revision>
  <dcterms:created xsi:type="dcterms:W3CDTF">2023-08-19T08:07:16Z</dcterms:created>
  <dcterms:modified xsi:type="dcterms:W3CDTF">2023-08-22T13:11:09Z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0x0101002F6EB6BED3958C4F9B9DFF43A63C53CF</vt:lpwstr>
  </property>
</Properties>
</file>