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37"/>
    <a:srgbClr val="0F3A3D"/>
    <a:srgbClr val="225D60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27.08.2023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Ефимова фото(1)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6620" b="48978"/>
          <a:stretch/>
        </p:blipFill>
        <p:spPr>
          <a:xfrm>
            <a:off x="1190172" y="1733923"/>
            <a:ext cx="7315622" cy="3001053"/>
          </a:xfrm>
          <a:prstGeom prst="rect">
            <a:avLst/>
          </a:prstGeom>
        </p:spPr>
      </p:pic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190172" y="3928128"/>
            <a:ext cx="9216571" cy="2468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sz="4000" dirty="0" smtClean="0">
                <a:effectLst/>
              </a:rPr>
              <a:t>Ефимова Нина Александровна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5088782" y="867649"/>
            <a:ext cx="5980271" cy="34282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Кандидат юридических наук</a:t>
            </a:r>
          </a:p>
          <a:p>
            <a:endParaRPr lang="ru-RU" sz="800" b="1" dirty="0" smtClean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Доцент Департамента правового регулирования экономической деятельности Финансового университета</a:t>
            </a:r>
          </a:p>
          <a:p>
            <a:endParaRPr lang="ru-RU" sz="800" b="1" dirty="0" smtClean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Член Ассоциации Юристов </a:t>
            </a: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России</a:t>
            </a:r>
            <a:endParaRPr lang="en-US" sz="1400" b="1" dirty="0" smtClean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Член редакционной коллегии журналов Правовое регулирование </a:t>
            </a:r>
            <a:r>
              <a:rPr lang="ru-RU" sz="1400" b="1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экономической деятельности, </a:t>
            </a:r>
            <a:r>
              <a:rPr lang="ru-RU" sz="1400" b="1" dirty="0" err="1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Хроноэкономика</a:t>
            </a:r>
            <a:endParaRPr lang="ru-RU" sz="1400" b="1" dirty="0" smtClean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endParaRPr lang="ru-RU" sz="800" b="1" dirty="0" smtClean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Участник научных творческих коллективов по подготовке НИР в рамках государственных заданий </a:t>
            </a: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Евразийской экономической комиссии ЕАЭС, Госдумы РФ, Правительства РФ, Минэкономразвития России, Минфина России, </a:t>
            </a: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Счетной </a:t>
            </a:r>
            <a:r>
              <a:rPr lang="ru-RU" sz="1400" b="1" dirty="0">
                <a:solidFill>
                  <a:schemeClr val="bg1"/>
                </a:solidFill>
                <a:latin typeface="Georgia" panose="02040502050405020303" pitchFamily="18" charset="0"/>
                <a:cs typeface="Georgia"/>
              </a:rPr>
              <a:t>палаты РФ и др.</a:t>
            </a:r>
            <a:endParaRPr lang="ru-RU" sz="1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endParaRPr lang="ru-RU" sz="1200" b="1" dirty="0" smtClean="0">
              <a:solidFill>
                <a:schemeClr val="bg1"/>
              </a:solidFill>
              <a:latin typeface="Georgia" panose="02040502050405020303" pitchFamily="18" charset="0"/>
              <a:cs typeface="Georgia"/>
            </a:endParaRPr>
          </a:p>
          <a:p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505" y="1146627"/>
            <a:ext cx="11559639" cy="34192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2005 году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– с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отличием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 окончила Российский государственный гуманитарный университет по специальности «Юриспруденция»</a:t>
            </a:r>
            <a:b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</a:b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2014 году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– получила диплом о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втором высшем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образовании Финансового университета по специальности «Государственное и муниципальное управление»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2016 году 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– успешно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окончила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аспирантуру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Финансового университета по специальности 12 00 03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2020 году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– защитила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кандидатскую диссертацию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по специальности 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12 00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03 на тему: «Гражданско-правовое регулирование отношений, вытекающих из договора о создании консолидированной группы налогоплательщиков</a:t>
            </a:r>
            <a:r>
              <a:rPr lang="ru-RU" sz="14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i="1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Стаж</a:t>
            </a:r>
            <a:r>
              <a:rPr lang="ru-RU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научно-педагогической деятельности </a:t>
            </a:r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свыше </a:t>
            </a:r>
            <a:r>
              <a:rPr lang="ru-RU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5</a:t>
            </a:r>
            <a:r>
              <a:rPr lang="ru-RU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лет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квалификации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Дидактика, персонализированная образовательная среда в современной экосистеме ВУЗа, 2023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Путь к интеллекту, 2023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Инструменты и средства психологии в информационных технологиях, 2023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Опыт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разработки и применения дистанционных образовательных технологий в высшем образовании (</a:t>
            </a:r>
            <a:r>
              <a:rPr lang="ru-RU" sz="1200" dirty="0" err="1">
                <a:solidFill>
                  <a:schemeClr val="tx1"/>
                </a:solidFill>
                <a:latin typeface="Georgia" panose="02040502050405020303" pitchFamily="18" charset="0"/>
              </a:rPr>
              <a:t>Astra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Georgia" panose="02040502050405020303" pitchFamily="18" charset="0"/>
              </a:rPr>
              <a:t>Linux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LibreOffice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Смешанная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форма обучения: от теории к практике (практикум в видеостудии </a:t>
            </a:r>
            <a:r>
              <a:rPr lang="ru-RU" sz="1200" dirty="0" err="1">
                <a:solidFill>
                  <a:schemeClr val="tx1"/>
                </a:solidFill>
                <a:latin typeface="Georgia" panose="02040502050405020303" pitchFamily="18" charset="0"/>
              </a:rPr>
              <a:t>Jalinga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),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Преподавание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как стиль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жизни, 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Разработка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электронных курсов в СДО </a:t>
            </a:r>
            <a:r>
              <a:rPr lang="ru-RU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Moodle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Управление персоналом и 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</a:rPr>
              <a:t>HR-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менеджмент 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2020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Современные информационно – коммуникационные технологии в образовательной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деятельности,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Оказание первой помощи в образовательной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организации, 2019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Современные методики подготовки юристов для финансово-экономической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сферы, 2018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Организация и технологии работы преподавателей в системе дистанционного обучения в </a:t>
            </a:r>
            <a:r>
              <a:rPr lang="ru-RU" sz="12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Финуниверситете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2018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Английский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язык в юридической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практике, 2015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Методика преподавания в магистратуре и аспирантуре по направлению "Юриспруденция"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условиях </a:t>
            </a:r>
            <a:endParaRPr lang="en-US" sz="1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реализации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новых образовательных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стандартов, 2015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Проблемы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преподавания юридических дисциплин по программам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магистратуры, 2011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Преподаватель в среде </a:t>
            </a:r>
            <a:r>
              <a:rPr lang="en-US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e-Learning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2011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Проблемы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методики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преподавания гражданско-правовых 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дисциплин при реализации положений Болонского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процесса, 2010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2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effectLst/>
              </a:rPr>
              <a:t>Общие сведения об образовании, стаже, повышении квалификации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6682436" y="99382"/>
            <a:ext cx="3950631" cy="2095500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Georgia"/>
                <a:cs typeface="Georgia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Georgia"/>
                <a:cs typeface="Georgia"/>
              </a:rPr>
            </a:br>
            <a:r>
              <a:rPr lang="ru-RU" sz="1400" dirty="0">
                <a:solidFill>
                  <a:srgbClr val="000000"/>
                </a:solidFill>
                <a:latin typeface="Georgia"/>
                <a:cs typeface="Georgia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Georgia"/>
                <a:cs typeface="Georgia"/>
              </a:rPr>
            </a:b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61775" y="909700"/>
            <a:ext cx="5231690" cy="6524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400" b="1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pPr algn="just">
              <a:lnSpc>
                <a:spcPct val="100000"/>
              </a:lnSpc>
            </a:pPr>
            <a:endParaRPr lang="ru-RU" sz="1200" b="1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pPr algn="just">
              <a:lnSpc>
                <a:spcPct val="100000"/>
              </a:lnSpc>
            </a:pPr>
            <a:endParaRPr lang="ru-RU" sz="1200" b="1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pPr algn="just">
              <a:lnSpc>
                <a:spcPct val="10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Круг </a:t>
            </a:r>
            <a:r>
              <a:rPr lang="ru-RU" sz="12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научных интересов: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Трансформация мира в условиях </a:t>
            </a:r>
            <a:r>
              <a:rPr lang="ru-RU" sz="1200" dirty="0" err="1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цифровизации</a:t>
            </a:r>
            <a:endParaRPr lang="ru-RU" sz="1200" dirty="0">
              <a:solidFill>
                <a:srgbClr val="000000"/>
              </a:solidFill>
              <a:latin typeface="Georgia" panose="02040502050405020303" pitchFamily="18" charset="0"/>
              <a:cs typeface="Georgia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Правовое регулирование использования новейших технологий (</a:t>
            </a:r>
            <a:r>
              <a:rPr lang="ru-RU" sz="1200" dirty="0" err="1">
                <a:solidFill>
                  <a:schemeClr val="tx1"/>
                </a:solidFill>
                <a:latin typeface="Georgia" panose="02040502050405020303" pitchFamily="18" charset="0"/>
                <a:cs typeface="Georgia"/>
              </a:rPr>
              <a:t>FinTech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  <a:cs typeface="Georgia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Legaltech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  <a:cs typeface="Georgia"/>
              </a:rPr>
              <a:t>)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Международное и международное частное право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Право международных организаций (ОЭСР, ЕАЭС, ВТО и др.)</a:t>
            </a: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Договор о создании консолидированной группы налогоплательщиков</a:t>
            </a:r>
          </a:p>
          <a:p>
            <a:pPr algn="just">
              <a:lnSpc>
                <a:spcPct val="100000"/>
              </a:lnSpc>
            </a:pPr>
            <a:endParaRPr lang="ru-RU" sz="4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7" name="Picture 2" descr="Ефимова Нина Александровна. Гражданско-правовое регулирование отношений, вытекающих из договора о создании консолидированной группы налогоплательщиков: дис. кандидат наук: 12.00.03 - Гражданское право; предпринимательское право; семейное право; международное частное право. ФГОБУ ВО Финансовый университет при Правительстве Российской Федерации. 2020. 185 с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" y="1147132"/>
            <a:ext cx="1758207" cy="24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s://znanium.com/cover/0557/5575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" y="2425932"/>
            <a:ext cx="1605156" cy="25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Нормативно-правовое регулирование применения технологии блокчейн на финансовом рынке Росси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05" y="2973641"/>
            <a:ext cx="1604561" cy="234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Предпринимательское право. Правовое регулирование отдельных видов предпринимательской деятельности в 2 ч. Часть 1 3-е изд., пер. и доп. Учебник и практикум для бакалавриата и магистратур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" y="4628682"/>
            <a:ext cx="1613603" cy="22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 flipV="1">
            <a:off x="4668324" y="-830940"/>
            <a:ext cx="5617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66117"/>
              </p:ext>
            </p:extLst>
          </p:nvPr>
        </p:nvGraphicFramePr>
        <p:xfrm>
          <a:off x="3287146" y="1125126"/>
          <a:ext cx="1873392" cy="204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7" imgW="5667037" imgH="8019809" progId="AcroExch.Document.DC">
                  <p:embed/>
                </p:oleObj>
              </mc:Choice>
              <mc:Fallback>
                <p:oleObj name="Acrobat Document" r:id="rId7" imgW="5667037" imgH="8019809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146" y="1125126"/>
                        <a:ext cx="1873392" cy="204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8" descr="https://znanium.com/cover/1041/104132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54" y="1127940"/>
            <a:ext cx="1604644" cy="21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21292"/>
              </p:ext>
            </p:extLst>
          </p:nvPr>
        </p:nvGraphicFramePr>
        <p:xfrm>
          <a:off x="5576372" y="1203816"/>
          <a:ext cx="4079287" cy="31041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418731"/>
                <a:gridCol w="660556"/>
              </a:tblGrid>
              <a:tr h="2253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монографий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53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учебников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53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учебных пособий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77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статей в </a:t>
                      </a:r>
                      <a:r>
                        <a:rPr lang="ru-RU" sz="1200" b="1" spc="-25" dirty="0" smtClean="0">
                          <a:effectLst/>
                          <a:latin typeface="+mn-lt"/>
                        </a:rPr>
                        <a:t>индексируемых в </a:t>
                      </a:r>
                      <a:r>
                        <a:rPr lang="ru-RU" sz="1200" b="1" spc="-25" dirty="0">
                          <a:effectLst/>
                          <a:latin typeface="+mn-lt"/>
                        </a:rPr>
                        <a:t>журналах (РИНЦ)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45+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статей в изданиях, индексируемых </a:t>
                      </a:r>
                      <a:endParaRPr lang="ru-RU" sz="1200" b="1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МБНЦ </a:t>
                      </a:r>
                      <a:r>
                        <a:rPr lang="en-US" sz="1200" b="1" spc="-25" dirty="0">
                          <a:effectLst/>
                          <a:latin typeface="+mn-lt"/>
                        </a:rPr>
                        <a:t>Web of Science</a:t>
                      </a:r>
                      <a:r>
                        <a:rPr lang="ru-RU" sz="1200" b="1" spc="-25" dirty="0">
                          <a:effectLst/>
                          <a:latin typeface="+mn-lt"/>
                        </a:rPr>
                        <a:t> и </a:t>
                      </a:r>
                      <a:r>
                        <a:rPr lang="en-US" sz="1200" b="1" spc="-25" dirty="0">
                          <a:effectLst/>
                          <a:latin typeface="+mn-lt"/>
                        </a:rPr>
                        <a:t>Scopus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0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статей в журналах, включенных </a:t>
                      </a:r>
                      <a:endParaRPr lang="ru-RU" sz="1200" b="1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25" dirty="0">
                          <a:effectLst/>
                          <a:latin typeface="+mn-lt"/>
                        </a:rPr>
                        <a:t>в Перечень ВАК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35+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9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работ в РИНЦ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100+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9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Arial Unicode MS" panose="020B0604020202020204" pitchFamily="34" charset="-128"/>
                        </a:rPr>
                        <a:t>общее количество цитирований в РИНЦ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290+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7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Хирша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61774" y="5935580"/>
            <a:ext cx="523169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Приняла участие в подготовке </a:t>
            </a:r>
            <a:r>
              <a:rPr lang="ru-RU" sz="1200" b="1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более </a:t>
            </a:r>
            <a:r>
              <a:rPr lang="ru-RU" sz="1200" b="1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2</a:t>
            </a:r>
            <a:r>
              <a:rPr lang="ru-RU" sz="1200" b="1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НИР по </a:t>
            </a:r>
            <a:r>
              <a:rPr lang="ru-RU" sz="1200" dirty="0" smtClean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госзаказам </a:t>
            </a:r>
            <a:r>
              <a:rPr lang="ru-RU" sz="1200" dirty="0">
                <a:solidFill>
                  <a:srgbClr val="000000"/>
                </a:solidFill>
                <a:latin typeface="Georgia" panose="02040502050405020303" pitchFamily="18" charset="0"/>
                <a:cs typeface="Georgia"/>
              </a:rPr>
              <a:t>Евразийской экономической комиссии ЕАЭС, Госдумы РФ, Правительства РФ, Минэкономразвития России, Минфина России, Счетной палаты РФ и др.</a:t>
            </a:r>
            <a:endParaRPr lang="ru-RU" sz="12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18" name="Picture 4" descr="https://znanium.com/cover/1039/103941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6" y="4510908"/>
            <a:ext cx="1618902" cy="23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ублично-правовые средства эффективности развития экономики и финансов, Лапина М.А. , Ручкина Г.Ф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51" y="2949301"/>
            <a:ext cx="1850687" cy="26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7146" y="4311475"/>
            <a:ext cx="1873392" cy="25398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90" y="540368"/>
            <a:ext cx="7224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Georgia"/>
                <a:cs typeface="Georgia"/>
              </a:rPr>
              <a:t>Автор </a:t>
            </a:r>
            <a:r>
              <a:rPr lang="ru-RU" b="1" dirty="0">
                <a:solidFill>
                  <a:schemeClr val="bg1"/>
                </a:solidFill>
                <a:latin typeface="Georgia"/>
                <a:cs typeface="Georgia"/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  <a:latin typeface="Georgia"/>
                <a:cs typeface="Georgia"/>
              </a:rPr>
              <a:t>100 </a:t>
            </a:r>
            <a:r>
              <a:rPr lang="ru-RU" dirty="0">
                <a:solidFill>
                  <a:schemeClr val="bg1"/>
                </a:solidFill>
                <a:latin typeface="Georgia"/>
                <a:cs typeface="Georgia"/>
              </a:rPr>
              <a:t>научных</a:t>
            </a:r>
            <a:r>
              <a:rPr lang="ru-RU" b="1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/>
                <a:cs typeface="Georgia"/>
              </a:rPr>
              <a:t>и учебно-методических </a:t>
            </a:r>
            <a:r>
              <a:rPr lang="ru-RU" dirty="0" smtClean="0">
                <a:solidFill>
                  <a:schemeClr val="bg1"/>
                </a:solidFill>
                <a:latin typeface="Georgia"/>
                <a:cs typeface="Georgia"/>
              </a:rPr>
              <a:t>трудов</a:t>
            </a:r>
            <a:endParaRPr lang="ru-RU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4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452" y="1247121"/>
            <a:ext cx="3976148" cy="7232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Любимые дисциплины:</a:t>
            </a:r>
            <a:b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ru-RU" sz="5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Международное частное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право</a:t>
            </a:r>
            <a:endParaRPr lang="ru-RU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26" y="19703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spc="-3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Ежегодно под моим научным руководством студенты </a:t>
            </a:r>
            <a:r>
              <a:rPr lang="ru-RU" sz="2400" spc="-3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публикуют</a:t>
            </a:r>
            <a:r>
              <a:rPr lang="ru-RU" sz="1600" spc="-3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менее 5-ти </a:t>
            </a:r>
            <a:r>
              <a:rPr lang="ru-RU" sz="1600" b="1" spc="-3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научных статей</a:t>
            </a:r>
            <a:r>
              <a:rPr lang="ru-RU" sz="1600" spc="-3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 изданиях РИНЦ и  ВАК, а также осуществляют научно-исследовательскую работу, принимают участие в научных мероприятиях и конкурсах, проводимых как в Финансовом университете, так и на внешних площадках</a:t>
            </a:r>
          </a:p>
          <a:p>
            <a:endParaRPr lang="ru-RU" spc="-3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802" y="3940166"/>
            <a:ext cx="4021448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За последние 5 лет </a:t>
            </a:r>
            <a:r>
              <a:rPr lang="ru-RU" b="1" dirty="0" smtClean="0"/>
              <a:t>29 </a:t>
            </a:r>
            <a:r>
              <a:rPr lang="ru-RU" b="1" dirty="0" smtClean="0"/>
              <a:t>студентов, осуществляющих научную работу под моим научным руководством, </a:t>
            </a:r>
            <a:r>
              <a:rPr lang="ru-RU" sz="1400" dirty="0"/>
              <a:t>получили </a:t>
            </a:r>
            <a:r>
              <a:rPr lang="ru-RU" sz="2000" b="1" dirty="0"/>
              <a:t>19 наград </a:t>
            </a:r>
            <a:r>
              <a:rPr lang="ru-RU" sz="1400" dirty="0"/>
              <a:t>на мероприятиях Финансового университета и внешних площадках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25574"/>
              </p:ext>
            </p:extLst>
          </p:nvPr>
        </p:nvGraphicFramePr>
        <p:xfrm>
          <a:off x="83526" y="5582206"/>
          <a:ext cx="4572000" cy="117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0"/>
              </a:tblGrid>
              <a:tr h="917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effectLst/>
                        </a:rPr>
                        <a:t>За</a:t>
                      </a:r>
                      <a:r>
                        <a:rPr lang="ru-RU" sz="1600" b="1" spc="-30" baseline="0" dirty="0" smtClean="0">
                          <a:effectLst/>
                        </a:rPr>
                        <a:t> последние 5 лет с</a:t>
                      </a:r>
                      <a:r>
                        <a:rPr lang="ru-RU" sz="1600" b="1" spc="-30" dirty="0" smtClean="0">
                          <a:effectLst/>
                        </a:rPr>
                        <a:t>редний </a:t>
                      </a:r>
                      <a:r>
                        <a:rPr lang="ru-RU" sz="1600" b="1" spc="-30" dirty="0">
                          <a:effectLst/>
                        </a:rPr>
                        <a:t>балл результатов защиты студентами </a:t>
                      </a:r>
                      <a:r>
                        <a:rPr lang="ru-RU" sz="1600" b="1" spc="-30" dirty="0" smtClean="0">
                          <a:effectLst/>
                        </a:rPr>
                        <a:t>ВКР, подготовленных </a:t>
                      </a:r>
                      <a:r>
                        <a:rPr lang="ru-RU" sz="1600" b="1" spc="-30" dirty="0">
                          <a:effectLst/>
                        </a:rPr>
                        <a:t>под моим научным </a:t>
                      </a:r>
                      <a:r>
                        <a:rPr lang="ru-RU" sz="1600" b="1" spc="-30" dirty="0" smtClean="0">
                          <a:effectLst/>
                        </a:rPr>
                        <a:t>руководством, составляет -  </a:t>
                      </a:r>
                      <a:r>
                        <a:rPr lang="ru-RU" sz="2000" b="1" spc="-30" dirty="0" smtClean="0">
                          <a:effectLst/>
                        </a:rPr>
                        <a:t>4,9 балла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0802" y="1247121"/>
            <a:ext cx="6448398" cy="5509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r>
              <a:rPr lang="ru-RU" sz="1600" dirty="0"/>
              <a:t>Благодарность Ректора Финансового университета М.А. </a:t>
            </a:r>
            <a:r>
              <a:rPr lang="ru-RU" sz="1600" dirty="0" err="1"/>
              <a:t>Эскиндарова</a:t>
            </a:r>
            <a:r>
              <a:rPr lang="ru-RU" sz="1600" dirty="0"/>
              <a:t> за выполнение срочных оперативных работ, проявление инициативы и ответственного отношения к поручениям в период становления Департамента правового регулирования экономической </a:t>
            </a:r>
            <a:r>
              <a:rPr lang="ru-RU" sz="1600" dirty="0" smtClean="0"/>
              <a:t>деятельности</a:t>
            </a:r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endParaRPr lang="ru-RU" sz="1600" dirty="0"/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r>
              <a:rPr lang="ru-RU" sz="1600" dirty="0"/>
              <a:t>Благодарность Ректора Финансового университета М.А. </a:t>
            </a:r>
            <a:r>
              <a:rPr lang="ru-RU" sz="1600" dirty="0" err="1"/>
              <a:t>Эскиндарова</a:t>
            </a:r>
            <a:r>
              <a:rPr lang="ru-RU" sz="1600" dirty="0"/>
              <a:t> за безукоризненное исполнение обязанностей секретаря государственной экзаменационной </a:t>
            </a:r>
            <a:r>
              <a:rPr lang="ru-RU" sz="1600" dirty="0" smtClean="0"/>
              <a:t>комиссии</a:t>
            </a:r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endParaRPr lang="ru-RU" sz="1600" dirty="0"/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r>
              <a:rPr lang="ru-RU" sz="1600" dirty="0"/>
              <a:t>Благодарность Ректора Финансового университета М.А. </a:t>
            </a:r>
            <a:r>
              <a:rPr lang="ru-RU" sz="1600" dirty="0" err="1"/>
              <a:t>Эскиндарова</a:t>
            </a:r>
            <a:r>
              <a:rPr lang="ru-RU" sz="1600" dirty="0"/>
              <a:t> за активное участие в подготовке и проведении круглого стола на тему «Моделирование развития предпринимательской и банковской деятельности в условиях применения санкций: правовой и экономический аспект</a:t>
            </a:r>
            <a:r>
              <a:rPr lang="ru-RU" sz="1600" dirty="0" smtClean="0"/>
              <a:t>»</a:t>
            </a:r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endParaRPr lang="ru-RU" sz="1600" dirty="0"/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r>
              <a:rPr lang="ru-RU" sz="1600" dirty="0"/>
              <a:t>Благодарность Проректора по маркетингу и работе с </a:t>
            </a:r>
            <a:r>
              <a:rPr lang="ru-RU" sz="1600" dirty="0" smtClean="0"/>
              <a:t>абитуриентами Финансового университета </a:t>
            </a:r>
            <a:r>
              <a:rPr lang="ru-RU" sz="1600" dirty="0"/>
              <a:t>С.В. </a:t>
            </a:r>
            <a:r>
              <a:rPr lang="ru-RU" sz="1600" dirty="0" err="1"/>
              <a:t>Брюхавецкой</a:t>
            </a:r>
            <a:r>
              <a:rPr lang="ru-RU" sz="1600" dirty="0"/>
              <a:t> за участие в проекте «Юридическая онлайн-школа</a:t>
            </a:r>
            <a:r>
              <a:rPr lang="ru-RU" sz="1600" dirty="0" smtClean="0"/>
              <a:t>»</a:t>
            </a:r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endParaRPr lang="ru-RU" sz="1600" dirty="0"/>
          </a:p>
          <a:p>
            <a:pPr marL="171450" lvl="1" indent="-171450" algn="just">
              <a:buFont typeface="Wingdings" panose="05000000000000000000" pitchFamily="2" charset="2"/>
              <a:buChar char="ü"/>
              <a:tabLst>
                <a:tab pos="154305" algn="l"/>
              </a:tabLst>
            </a:pPr>
            <a:r>
              <a:rPr lang="ru-RU" sz="1600" dirty="0"/>
              <a:t>Благодарность </a:t>
            </a:r>
            <a:r>
              <a:rPr lang="ru-RU" sz="1600" dirty="0" err="1"/>
              <a:t>Минпромторга</a:t>
            </a:r>
            <a:r>
              <a:rPr lang="ru-RU" sz="1600" dirty="0"/>
              <a:t> России за реализацию проекта «СПИК 2.0»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3099163" y="-272716"/>
            <a:ext cx="3111262" cy="1797400"/>
          </a:xfrm>
          <a:prstGeom prst="irregularSeal1">
            <a:avLst/>
          </a:prstGeom>
          <a:solidFill>
            <a:srgbClr val="E5E9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«Преподаватель глазами студента»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9,5 балла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99321-9961-4D8E-8B87-A9EED80A1FC5}"/>
</file>

<file path=customXml/itemProps2.xml><?xml version="1.0" encoding="utf-8"?>
<ds:datastoreItem xmlns:ds="http://schemas.openxmlformats.org/officeDocument/2006/customXml" ds:itemID="{7CE204D0-1E99-4EC4-B774-F1302F56D57E}"/>
</file>

<file path=customXml/itemProps3.xml><?xml version="1.0" encoding="utf-8"?>
<ds:datastoreItem xmlns:ds="http://schemas.openxmlformats.org/officeDocument/2006/customXml" ds:itemID="{5E957825-7288-4ECD-97A5-D6791139E20F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77</TotalTime>
  <Words>388</Words>
  <Application>Microsoft Office PowerPoint</Application>
  <PresentationFormat>Широкоэкранный</PresentationFormat>
  <Paragraphs>103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 Unicode MS</vt:lpstr>
      <vt:lpstr>Arial</vt:lpstr>
      <vt:lpstr>Book Antiqua</vt:lpstr>
      <vt:lpstr>Calibri</vt:lpstr>
      <vt:lpstr>Georgia</vt:lpstr>
      <vt:lpstr>Times New Roman</vt:lpstr>
      <vt:lpstr>Wingdings</vt:lpstr>
      <vt:lpstr>Тема Office</vt:lpstr>
      <vt:lpstr>Acrobat Document</vt:lpstr>
      <vt:lpstr>  Ефимова Нина Александровна </vt:lpstr>
      <vt:lpstr>Общие сведения об образовании, стаже, повышении квалификации</vt:lpstr>
      <vt:lpstr>  </vt:lpstr>
      <vt:lpstr>Достижения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Ефимова Нина Александровна</dc:title>
  <dc:creator>Нина Ефимова</dc:creator>
  <cp:lastModifiedBy>Нина Ефимова</cp:lastModifiedBy>
  <cp:revision>27</cp:revision>
  <dcterms:created xsi:type="dcterms:W3CDTF">2022-08-29T13:04:45Z</dcterms:created>
  <dcterms:modified xsi:type="dcterms:W3CDTF">2023-08-27T16:24:22Z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