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7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710"/>
  </p:normalViewPr>
  <p:slideViewPr>
    <p:cSldViewPr snapToGrid="0">
      <p:cViewPr>
        <p:scale>
          <a:sx n="94" d="100"/>
          <a:sy n="94" d="100"/>
        </p:scale>
        <p:origin x="-13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xpert.ru/2019/01/14/mer/?ny" TargetMode="External"/><Relationship Id="rId3" Type="http://schemas.openxmlformats.org/officeDocument/2006/relationships/hyperlink" Target="https://bankstoday.net/author/a-belousov" TargetMode="External"/><Relationship Id="rId7" Type="http://schemas.openxmlformats.org/officeDocument/2006/relationships/hyperlink" Target="https://expert.ru/2018/12/17/tsb-stsenarij/?ny" TargetMode="External"/><Relationship Id="rId12" Type="http://schemas.openxmlformats.org/officeDocument/2006/relationships/hyperlink" Target="https://1prime.ru/finance/20190520/829991631.html" TargetMode="External"/><Relationship Id="rId2" Type="http://schemas.openxmlformats.org/officeDocument/2006/relationships/hyperlink" Target="https://bankiros.ru/authors/andrey-belous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nkiros.ru/news/cto-mozet-obrusit-rubl-do-100-rublej-za-dollar-i-voznesti-do-50-7279" TargetMode="External"/><Relationship Id="rId11" Type="http://schemas.openxmlformats.org/officeDocument/2006/relationships/hyperlink" Target="https://iz.ru/861759/anna-ivushkina/vesennie-uvolneniia-rossiiane-stali-chashche-popadat-pod-sokrashcheniia" TargetMode="External"/><Relationship Id="rId5" Type="http://schemas.openxmlformats.org/officeDocument/2006/relationships/hyperlink" Target="https://bankiros.ru/news/zdat-li-dollara-po-80-cto-govorat-ucenye-ekonomisty-7231" TargetMode="External"/><Relationship Id="rId10" Type="http://schemas.openxmlformats.org/officeDocument/2006/relationships/hyperlink" Target="https://newsrussia.media/ekonomika/17328-rosstat-nashel-v-rossii-neprilichno-vysokiy-vvp.html" TargetMode="External"/><Relationship Id="rId4" Type="http://schemas.openxmlformats.org/officeDocument/2006/relationships/hyperlink" Target="https://bankstoday.net/mnenie/nechem-platit-po-ipoteke-chto-delat" TargetMode="External"/><Relationship Id="rId9" Type="http://schemas.openxmlformats.org/officeDocument/2006/relationships/hyperlink" Target="https://iz.ru/827425/anna-ivushkina/tceny-razgoniaiutsia-rossiiane-stali-platit-za-kasko-na-18-bolsh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659185" y="0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659" y="1415593"/>
            <a:ext cx="7176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Белоусов </a:t>
            </a:r>
            <a:endParaRPr lang="ru-RU" sz="5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Андрей Леонидович</a:t>
            </a:r>
            <a:endParaRPr lang="ru-RU" sz="5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87" y="40730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9927" y="4053235"/>
            <a:ext cx="551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Доцент департамента </a:t>
            </a:r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правового регулирования экономической деятельности</a:t>
            </a:r>
          </a:p>
          <a:p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Юридического факультета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982" y="577334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Общие сведения</a:t>
            </a:r>
          </a:p>
        </p:txBody>
      </p:sp>
      <p:sp>
        <p:nvSpPr>
          <p:cNvPr id="9" name="Объект 6"/>
          <p:cNvSpPr txBox="1">
            <a:spLocks noChangeArrowheads="1"/>
          </p:cNvSpPr>
          <p:nvPr/>
        </p:nvSpPr>
        <p:spPr bwMode="auto">
          <a:xfrm>
            <a:off x="4378961" y="1596073"/>
            <a:ext cx="4553424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Clr>
                <a:srgbClr val="4472C4"/>
              </a:buClr>
              <a:buSzPct val="80000"/>
              <a:buFont typeface="Wingdings 2" pitchFamily="18" charset="2"/>
              <a:buChar char="P"/>
            </a:pP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29.06.1983 г.р.</a:t>
            </a:r>
          </a:p>
          <a:p>
            <a:pPr algn="just" eaLnBrk="1" hangingPunct="1">
              <a:lnSpc>
                <a:spcPct val="100000"/>
              </a:lnSpc>
              <a:buClr>
                <a:srgbClr val="4472C4"/>
              </a:buClr>
              <a:buSzPct val="80000"/>
              <a:buFont typeface="Wingdings 2" pitchFamily="18" charset="2"/>
              <a:buChar char="P"/>
            </a:pP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образование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:</a:t>
            </a:r>
          </a:p>
          <a:p>
            <a:pPr algn="just">
              <a:lnSpc>
                <a:spcPct val="100000"/>
              </a:lnSpc>
              <a:buClr>
                <a:srgbClr val="4472C4"/>
              </a:buClr>
              <a:buSzPct val="80000"/>
            </a:pPr>
            <a:r>
              <a:rPr lang="ru-RU" altLang="ru-RU" sz="2000" b="1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высшее </a:t>
            </a:r>
            <a:r>
              <a:rPr lang="ru-RU" altLang="ru-RU" sz="2000" b="1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экономическое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(2005 год) </a:t>
            </a:r>
            <a:endParaRPr lang="ru-RU" altLang="ru-RU" sz="2000" dirty="0" smtClean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>
                <a:srgbClr val="4472C4"/>
              </a:buClr>
              <a:buSzPct val="80000"/>
            </a:pPr>
            <a:r>
              <a:rPr lang="ru-RU" altLang="ru-RU" sz="2000" b="1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высшее </a:t>
            </a:r>
            <a:r>
              <a:rPr lang="ru-RU" altLang="ru-RU" sz="2000" b="1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юридическое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(2008 год) </a:t>
            </a:r>
          </a:p>
          <a:p>
            <a:pPr algn="just" eaLnBrk="1" hangingPunct="1">
              <a:lnSpc>
                <a:spcPct val="100000"/>
              </a:lnSpc>
              <a:buClr>
                <a:srgbClr val="4472C4"/>
              </a:buClr>
              <a:buSzPct val="80000"/>
              <a:buFont typeface="Wingdings 2" pitchFamily="18" charset="2"/>
              <a:buChar char="P"/>
            </a:pP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кандидат экономических 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наук</a:t>
            </a:r>
          </a:p>
          <a:p>
            <a:pPr algn="just" eaLnBrk="1" hangingPunct="1">
              <a:lnSpc>
                <a:spcPct val="100000"/>
              </a:lnSpc>
              <a:buClr>
                <a:srgbClr val="4472C4"/>
              </a:buClr>
              <a:buSzPct val="80000"/>
              <a:buFont typeface="Wingdings 2" pitchFamily="18" charset="2"/>
              <a:buChar char="P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практикующий юрист</a:t>
            </a:r>
            <a:endParaRPr lang="ru-RU" altLang="ru-RU" sz="20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buClr>
                <a:srgbClr val="4472C4"/>
              </a:buClr>
              <a:buSzPct val="80000"/>
              <a:buFont typeface="Wingdings 2" pitchFamily="18" charset="2"/>
              <a:buChar char="P"/>
            </a:pP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ф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инансовый консультант</a:t>
            </a:r>
            <a:endParaRPr lang="ru-RU" altLang="ru-RU" sz="20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2" y="1596073"/>
            <a:ext cx="3002307" cy="32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817880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360" y="1141043"/>
            <a:ext cx="8554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Преподаваемые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дисциплины: Банковское право, Финансовое право, Налоговое право, Предпринимательское право, Правовое регулирование рынка</a:t>
            </a:r>
            <a:r>
              <a:rPr lang="en-US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ценных бумаг, Правовое регулирование экономической 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деятельности, Защита прав кредиторов при банкротстве.</a:t>
            </a:r>
            <a:endParaRPr lang="ru-RU" altLang="ru-RU" sz="20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Разработчик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курсов и преподаватель Президентской программы переподготовки кадров. </a:t>
            </a: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Автор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более 150 опубликованных научных трудов. </a:t>
            </a: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В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системе РИНЦ более 200 публикации с общим количеством цитирований более 700. </a:t>
            </a: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Индекс </a:t>
            </a:r>
            <a:r>
              <a:rPr lang="ru-RU" altLang="ru-RU" sz="2000" dirty="0" err="1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Хирша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равен 14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Член </a:t>
            </a:r>
            <a:r>
              <a:rPr lang="ru-RU" altLang="ru-RU" sz="20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Ученого совета Юридического факультета Финансового университета при Правительстве </a:t>
            </a:r>
            <a:r>
              <a:rPr lang="ru-RU" altLang="ru-RU" sz="20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России</a:t>
            </a:r>
            <a:endParaRPr lang="ru-RU" altLang="ru-RU" sz="20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121920" y="535944"/>
            <a:ext cx="835475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lang="en-GB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2pPr>
            <a:lvl3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3pPr>
            <a:lvl4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4pPr>
            <a:lvl5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5pPr>
            <a:lvl6pPr eaLnBrk="1" hangingPunct="1">
              <a:defRPr sz="1969" b="1">
                <a:solidFill>
                  <a:srgbClr val="00338D"/>
                </a:solidFill>
                <a:latin typeface="+mj-lt"/>
              </a:defRPr>
            </a:lvl6pPr>
            <a:lvl7pPr eaLnBrk="1" hangingPunct="1">
              <a:defRPr sz="1969" b="1">
                <a:solidFill>
                  <a:srgbClr val="00338D"/>
                </a:solidFill>
                <a:latin typeface="+mj-lt"/>
              </a:defRPr>
            </a:lvl7pPr>
            <a:lvl8pPr eaLnBrk="1" hangingPunct="1">
              <a:defRPr sz="1969" b="1">
                <a:solidFill>
                  <a:srgbClr val="00338D"/>
                </a:solidFill>
                <a:latin typeface="+mj-lt"/>
              </a:defRPr>
            </a:lvl8pPr>
            <a:lvl9pPr eaLnBrk="1" hangingPunct="1">
              <a:defRPr sz="1969" b="1">
                <a:solidFill>
                  <a:srgbClr val="00338D"/>
                </a:solidFill>
                <a:latin typeface="+mj-lt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Преподавательская и научная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817880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5760" y="1141043"/>
            <a:ext cx="8656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Эксперт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финансового сервиса </a:t>
            </a:r>
            <a:r>
              <a:rPr lang="ru-RU" altLang="ru-RU" sz="1600" dirty="0" err="1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Банкирос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2"/>
              </a:rPr>
              <a:t>https://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2"/>
              </a:rPr>
              <a:t>bankiros.ru/authors/andrey-belousov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 Эксперт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информационно-аналитического издания Банки Сегодня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3"/>
              </a:rPr>
              <a:t>https://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3"/>
              </a:rPr>
              <a:t>bankstoday.net/author/a-belousov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  Регулярно выступаю в качестве эксперта в ведущий российских экономических и правовых СМИ:</a:t>
            </a: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4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4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4"/>
              </a:rPr>
              <a:t>bankstoday.net/mnenie/nechem-platit-po-ipoteke-chto-delat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5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5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5"/>
              </a:rPr>
              <a:t>bankiros.ru/news/zdat-li-dollara-po-80-cto-govorat-ucenye-ekonomisty-7231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6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6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6"/>
              </a:rPr>
              <a:t>bankiros.ru/news/cto-mozet-obrusit-rubl-do-100-rublej-za-dollar-i-voznesti-do-50-7279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7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7"/>
              </a:rPr>
              <a:t>://expert.ru/2018/12/17/tsb-stsenarij/?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7"/>
              </a:rPr>
              <a:t>ny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8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8"/>
              </a:rPr>
              <a:t>://expert.ru/2019/01/14/mer/?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8"/>
              </a:rPr>
              <a:t>ny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9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9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9"/>
              </a:rPr>
              <a:t>iz.ru/827425/anna-ivushkina/tceny-razgoniaiutsia-rossiiane-stali-platit-za-kasko-na-18-bolshe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0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0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0"/>
              </a:rPr>
              <a:t>newsrussia.media/ekonomika/17328-rosstat-nashel-v-rossii-neprilichno-vysokiy-vvp.html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1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1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1"/>
              </a:rPr>
              <a:t>iz.ru/861759/anna-ivushkina/vesennie-uvolneniia-rossiiane-stali-chashche-popadat-pod-sokrashcheniia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altLang="ru-RU" sz="1600" dirty="0">
              <a:solidFill>
                <a:srgbClr val="0D0D0D"/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4472C4"/>
              </a:buClr>
              <a:buSzPct val="80000"/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2"/>
              </a:rPr>
              <a:t>https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2"/>
              </a:rPr>
              <a:t>://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  <a:hlinkClick r:id="rId12"/>
              </a:rPr>
              <a:t>1prime.ru/finance/20190520/829991631.html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243840" y="556264"/>
            <a:ext cx="835475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lang="en-GB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2pPr>
            <a:lvl3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3pPr>
            <a:lvl4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4pPr>
            <a:lvl5pPr algn="l" defTabSz="112395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</a:defRPr>
            </a:lvl5pPr>
            <a:lvl6pPr eaLnBrk="1" hangingPunct="1">
              <a:defRPr sz="1969" b="1">
                <a:solidFill>
                  <a:srgbClr val="00338D"/>
                </a:solidFill>
                <a:latin typeface="+mj-lt"/>
              </a:defRPr>
            </a:lvl6pPr>
            <a:lvl7pPr eaLnBrk="1" hangingPunct="1">
              <a:defRPr sz="1969" b="1">
                <a:solidFill>
                  <a:srgbClr val="00338D"/>
                </a:solidFill>
                <a:latin typeface="+mj-lt"/>
              </a:defRPr>
            </a:lvl7pPr>
            <a:lvl8pPr eaLnBrk="1" hangingPunct="1">
              <a:defRPr sz="1969" b="1">
                <a:solidFill>
                  <a:srgbClr val="00338D"/>
                </a:solidFill>
                <a:latin typeface="+mj-lt"/>
              </a:defRPr>
            </a:lvl8pPr>
            <a:lvl9pPr eaLnBrk="1" hangingPunct="1">
              <a:defRPr sz="1969" b="1">
                <a:solidFill>
                  <a:srgbClr val="00338D"/>
                </a:solidFill>
                <a:latin typeface="+mj-lt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Экспертная </a:t>
            </a:r>
            <a:r>
              <a:rPr lang="ru-RU" altLang="ru-RU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0157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78A8B-7EE1-459B-81DE-8E382C3F86C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545a042-29c2-4f0a-932d-d96c064ae9e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075DBB-0355-43ED-B2BC-3974F4DC7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196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Андрей</cp:lastModifiedBy>
  <cp:revision>25</cp:revision>
  <dcterms:created xsi:type="dcterms:W3CDTF">2016-09-22T16:49:19Z</dcterms:created>
  <dcterms:modified xsi:type="dcterms:W3CDTF">2023-08-29T14:37:43Z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