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sldIdLst>
    <p:sldId id="256" r:id="rId2"/>
    <p:sldId id="265" r:id="rId3"/>
    <p:sldId id="259" r:id="rId4"/>
    <p:sldId id="258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87" r:id="rId14"/>
    <p:sldId id="283" r:id="rId15"/>
    <p:sldId id="284" r:id="rId16"/>
    <p:sldId id="285" r:id="rId17"/>
    <p:sldId id="286" r:id="rId18"/>
    <p:sldId id="288" r:id="rId19"/>
    <p:sldId id="289" r:id="rId20"/>
    <p:sldId id="274" r:id="rId21"/>
    <p:sldId id="260" r:id="rId22"/>
    <p:sldId id="282" r:id="rId23"/>
    <p:sldId id="275" r:id="rId24"/>
    <p:sldId id="276" r:id="rId25"/>
    <p:sldId id="279" r:id="rId26"/>
    <p:sldId id="277" r:id="rId27"/>
    <p:sldId id="280" r:id="rId28"/>
    <p:sldId id="281" r:id="rId29"/>
    <p:sldId id="262" r:id="rId30"/>
    <p:sldId id="278" r:id="rId31"/>
    <p:sldId id="264" r:id="rId32"/>
    <p:sldId id="25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5377E-37F0-49A7-8732-3B3623BC034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59B30-9BFA-4F3B-A376-320FFE930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38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ru-RU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alt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altLang="ru-RU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altLang="ru-RU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</a:rPr>
              <a:t>моё первое резюме</a:t>
            </a:r>
            <a:endParaRPr lang="ru-RU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188640"/>
            <a:ext cx="5292080" cy="1752600"/>
          </a:xfrm>
        </p:spPr>
        <p:txBody>
          <a:bodyPr>
            <a:normAutofit fontScale="62500" lnSpcReduction="20000"/>
          </a:bodyPr>
          <a:lstStyle/>
          <a:p>
            <a:pPr algn="r"/>
            <a:endParaRPr lang="en-US" sz="29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ru-RU" sz="2900" b="1" dirty="0" smtClean="0">
                <a:solidFill>
                  <a:schemeClr val="accent5">
                    <a:lumMod val="75000"/>
                  </a:schemeClr>
                </a:solidFill>
              </a:rPr>
              <a:t>Научно-образовательный </a:t>
            </a:r>
            <a:r>
              <a:rPr lang="ru-RU" sz="2900" b="1" dirty="0">
                <a:solidFill>
                  <a:schemeClr val="accent5">
                    <a:lumMod val="75000"/>
                  </a:schemeClr>
                </a:solidFill>
              </a:rPr>
              <a:t>институт развития профессиональных </a:t>
            </a:r>
          </a:p>
          <a:p>
            <a:pPr algn="r"/>
            <a:r>
              <a:rPr lang="ru-RU" sz="2900" b="1" dirty="0">
                <a:solidFill>
                  <a:schemeClr val="accent5">
                    <a:lumMod val="75000"/>
                  </a:schemeClr>
                </a:solidFill>
              </a:rPr>
              <a:t>компетенций и квалификаций</a:t>
            </a:r>
          </a:p>
          <a:p>
            <a:pPr algn="r"/>
            <a:r>
              <a:rPr lang="ru-RU" sz="2900" b="1" dirty="0">
                <a:solidFill>
                  <a:schemeClr val="accent5">
                    <a:lumMod val="75000"/>
                  </a:schemeClr>
                </a:solidFill>
              </a:rPr>
              <a:t>Департамент образования г. Москвы </a:t>
            </a:r>
          </a:p>
          <a:p>
            <a:pPr algn="r"/>
            <a:r>
              <a:rPr lang="ru-RU" sz="2900" b="1" dirty="0">
                <a:solidFill>
                  <a:schemeClr val="accent5">
                    <a:lumMod val="75000"/>
                  </a:schemeClr>
                </a:solidFill>
              </a:rPr>
              <a:t>«Университетские субботы</a:t>
            </a:r>
            <a:r>
              <a:rPr lang="ru-RU" sz="2900" b="1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  <a:endParaRPr lang="ru-RU" dirty="0"/>
          </a:p>
        </p:txBody>
      </p:sp>
      <p:pic>
        <p:nvPicPr>
          <p:cNvPr id="4" name="Picture 2" descr="C:\Users\Ольга\Desktop\ufrf_logo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94" y="332656"/>
            <a:ext cx="4085261" cy="1303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851920" y="4653136"/>
            <a:ext cx="492686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b="1" dirty="0">
                <a:solidFill>
                  <a:schemeClr val="tx2">
                    <a:lumMod val="50000"/>
                  </a:schemeClr>
                </a:solidFill>
              </a:rPr>
              <a:t>Ольга Николаевна Жильцова </a:t>
            </a:r>
          </a:p>
          <a:p>
            <a:pPr algn="r"/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к.э.н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., доцент,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доцент Департамента менеджмента,</a:t>
            </a:r>
            <a:br>
              <a:rPr lang="ru-RU" sz="2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главный редактор журнала </a:t>
            </a:r>
            <a:br>
              <a:rPr lang="ru-RU" sz="2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«Маркетинг и логистика»</a:t>
            </a:r>
          </a:p>
        </p:txBody>
      </p:sp>
    </p:spTree>
    <p:extLst>
      <p:ext uri="{BB962C8B-B14F-4D97-AF65-F5344CB8AC3E}">
        <p14:creationId xmlns:p14="http://schemas.microsoft.com/office/powerpoint/2010/main" val="291429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Шаг 3.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Соискатель должен указать профиль </a:t>
            </a:r>
            <a:r>
              <a:rPr lang="ru-RU" sz="2400" b="1" dirty="0"/>
              <a:t>в </a:t>
            </a:r>
            <a:r>
              <a:rPr lang="ru-RU" sz="2400" b="1" dirty="0" err="1" smtClean="0"/>
              <a:t>LinkedIn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Twitter</a:t>
            </a:r>
            <a:r>
              <a:rPr lang="ru-RU" sz="2400" b="1" dirty="0" smtClean="0"/>
              <a:t> или </a:t>
            </a:r>
            <a:r>
              <a:rPr lang="ru-RU" sz="2400" b="1" dirty="0"/>
              <a:t>любых других онлайн-ресурсах, которые помогут узнать больше о </a:t>
            </a:r>
            <a:r>
              <a:rPr lang="ru-RU" sz="2400" b="1" dirty="0" smtClean="0"/>
              <a:t>кандидате</a:t>
            </a:r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  <a:p>
            <a:pPr marL="0" indent="0">
              <a:buNone/>
            </a:pPr>
            <a:r>
              <a:rPr lang="ru-RU" sz="1800" i="1" dirty="0"/>
              <a:t>* Самые популярные в России </a:t>
            </a:r>
            <a:r>
              <a:rPr lang="en-US" sz="1800" i="1" dirty="0" err="1"/>
              <a:t>facebook</a:t>
            </a:r>
            <a:r>
              <a:rPr lang="ru-RU" sz="1800" i="1" dirty="0"/>
              <a:t> и </a:t>
            </a:r>
            <a:r>
              <a:rPr lang="ru-RU" sz="1800" i="1" dirty="0" err="1"/>
              <a:t>LinkedIn</a:t>
            </a:r>
            <a:endParaRPr lang="ru-RU" sz="1800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Для понимания профиля кандидата и ответов на три выше поставленных вопроса</a:t>
            </a:r>
          </a:p>
          <a:p>
            <a:r>
              <a:rPr lang="ru-RU" sz="2400" dirty="0" smtClean="0"/>
              <a:t>Профили </a:t>
            </a:r>
            <a:r>
              <a:rPr lang="ru-RU" sz="2400" dirty="0"/>
              <a:t>в </a:t>
            </a:r>
            <a:r>
              <a:rPr lang="ru-RU" sz="2400" dirty="0" err="1" smtClean="0"/>
              <a:t>соцсетях</a:t>
            </a:r>
            <a:r>
              <a:rPr lang="ru-RU" sz="2400" dirty="0" smtClean="0"/>
              <a:t> и никаких резюме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02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Шаг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4.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Для </a:t>
            </a:r>
            <a:r>
              <a:rPr lang="ru-RU" sz="2400" b="1" dirty="0"/>
              <a:t>связи </a:t>
            </a:r>
            <a:r>
              <a:rPr lang="ru-RU" sz="2400" b="1" dirty="0" smtClean="0"/>
              <a:t>с соискателями давать адрес </a:t>
            </a:r>
            <a:r>
              <a:rPr lang="ru-RU" sz="2400" b="1" dirty="0"/>
              <a:t>электронной почты, чтобы отклики </a:t>
            </a:r>
            <a:r>
              <a:rPr lang="ru-RU" sz="2400" b="1" dirty="0" smtClean="0"/>
              <a:t>шли лично </a:t>
            </a:r>
            <a:r>
              <a:rPr lang="ru-RU" sz="2400" b="1" dirty="0"/>
              <a:t>в </a:t>
            </a:r>
            <a:r>
              <a:rPr lang="ru-RU" sz="2400" b="1" dirty="0" smtClean="0"/>
              <a:t>руки интервьюеру</a:t>
            </a:r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pPr marL="0" indent="0">
              <a:buNone/>
            </a:pPr>
            <a:r>
              <a:rPr lang="ru-RU" sz="1800" i="1" dirty="0" smtClean="0"/>
              <a:t>*Учитесь культуре письма!</a:t>
            </a:r>
            <a:endParaRPr lang="ru-RU" sz="1800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Установить </a:t>
            </a:r>
            <a:r>
              <a:rPr lang="ru-RU" sz="2400" dirty="0"/>
              <a:t>срок в </a:t>
            </a:r>
            <a:r>
              <a:rPr lang="ru-RU" sz="2400" dirty="0" smtClean="0"/>
              <a:t>определенный период времени</a:t>
            </a:r>
          </a:p>
          <a:p>
            <a:r>
              <a:rPr lang="ru-RU" sz="2400" dirty="0" smtClean="0"/>
              <a:t>Распространить </a:t>
            </a:r>
            <a:r>
              <a:rPr lang="ru-RU" sz="2400" dirty="0"/>
              <a:t>клич по </a:t>
            </a:r>
            <a:r>
              <a:rPr lang="ru-RU" sz="2400" dirty="0" smtClean="0"/>
              <a:t>доступным социальным каналам</a:t>
            </a:r>
          </a:p>
          <a:p>
            <a:r>
              <a:rPr lang="ru-RU" sz="2400" dirty="0" smtClean="0"/>
              <a:t>Ждать нужного человека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21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Почему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данный подход работает?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Кому лень </a:t>
            </a:r>
            <a:r>
              <a:rPr lang="ru-RU" dirty="0"/>
              <a:t>разбираться в специфике отрасли и деятельности </a:t>
            </a:r>
            <a:r>
              <a:rPr lang="ru-RU" dirty="0" smtClean="0"/>
              <a:t>компании</a:t>
            </a:r>
            <a:r>
              <a:rPr lang="ru-RU" dirty="0"/>
              <a:t>, отпадают </a:t>
            </a:r>
            <a:r>
              <a:rPr lang="ru-RU" dirty="0" smtClean="0"/>
              <a:t>сразу</a:t>
            </a:r>
          </a:p>
          <a:p>
            <a:pPr fontAlgn="base"/>
            <a:endParaRPr lang="ru-RU" dirty="0"/>
          </a:p>
          <a:p>
            <a:pPr fontAlgn="base"/>
            <a:r>
              <a:rPr lang="ru-RU" dirty="0" smtClean="0"/>
              <a:t>Кандидаты</a:t>
            </a:r>
            <a:r>
              <a:rPr lang="ru-RU" dirty="0"/>
              <a:t>, которые пришлют резюме со стандартным текстовым сопровождением, </a:t>
            </a:r>
            <a:r>
              <a:rPr lang="ru-RU" dirty="0" smtClean="0"/>
              <a:t>отпадают </a:t>
            </a:r>
            <a:r>
              <a:rPr lang="ru-RU" dirty="0"/>
              <a:t>сразу, – значит, они просто не читали, что именно вы просите </a:t>
            </a:r>
            <a:r>
              <a:rPr lang="ru-RU" dirty="0" smtClean="0"/>
              <a:t>сделать</a:t>
            </a:r>
          </a:p>
          <a:p>
            <a:pPr fontAlgn="base"/>
            <a:endParaRPr lang="ru-RU" dirty="0"/>
          </a:p>
          <a:p>
            <a:pPr fontAlgn="base"/>
            <a:r>
              <a:rPr lang="ru-RU" dirty="0" smtClean="0"/>
              <a:t>Установленный </a:t>
            </a:r>
            <a:r>
              <a:rPr lang="ru-RU" dirty="0" err="1"/>
              <a:t>дедлайн</a:t>
            </a:r>
            <a:r>
              <a:rPr lang="ru-RU" dirty="0"/>
              <a:t> придаст ускорение тем, кому действительно интересно </a:t>
            </a:r>
            <a:r>
              <a:rPr lang="ru-RU" dirty="0" smtClean="0"/>
              <a:t>работать</a:t>
            </a:r>
            <a:r>
              <a:rPr lang="ru-RU" dirty="0"/>
              <a:t>, незаинтересованные </a:t>
            </a:r>
            <a:r>
              <a:rPr lang="ru-RU" dirty="0" smtClean="0"/>
              <a:t>не </a:t>
            </a:r>
            <a:r>
              <a:rPr lang="ru-RU" dirty="0"/>
              <a:t>сочтут нужным </a:t>
            </a:r>
            <a:r>
              <a:rPr lang="ru-RU" dirty="0" smtClean="0"/>
              <a:t>торопиться</a:t>
            </a:r>
            <a:endParaRPr lang="ru-RU" dirty="0"/>
          </a:p>
          <a:p>
            <a:pPr fontAlgn="base"/>
            <a:endParaRPr lang="ru-RU" dirty="0"/>
          </a:p>
          <a:p>
            <a:pPr fontAlgn="base"/>
            <a:r>
              <a:rPr lang="ru-RU" dirty="0" smtClean="0"/>
              <a:t>Просьба </a:t>
            </a:r>
            <a:r>
              <a:rPr lang="ru-RU" dirty="0"/>
              <a:t>описать область деятельности компании и индустрию </a:t>
            </a:r>
            <a:r>
              <a:rPr lang="ru-RU" dirty="0" smtClean="0"/>
              <a:t>позволяет </a:t>
            </a:r>
            <a:r>
              <a:rPr lang="ru-RU" dirty="0"/>
              <a:t>оценить манеру изложения и способность осуществлять </a:t>
            </a:r>
            <a:r>
              <a:rPr lang="ru-RU" dirty="0" smtClean="0"/>
              <a:t>коммуникацию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Просьба </a:t>
            </a:r>
            <a:r>
              <a:rPr lang="ru-RU" dirty="0"/>
              <a:t>указать профили в </a:t>
            </a:r>
            <a:r>
              <a:rPr lang="ru-RU" dirty="0" err="1"/>
              <a:t>соцсетях</a:t>
            </a:r>
            <a:r>
              <a:rPr lang="ru-RU" dirty="0"/>
              <a:t> дает </a:t>
            </a:r>
            <a:r>
              <a:rPr lang="ru-RU" dirty="0" smtClean="0"/>
              <a:t>возможность </a:t>
            </a:r>
            <a:r>
              <a:rPr lang="ru-RU" dirty="0"/>
              <a:t>узнать о кандидате ту информацию, которую он </a:t>
            </a:r>
            <a:r>
              <a:rPr lang="ru-RU" dirty="0" smtClean="0"/>
              <a:t>хочет </a:t>
            </a:r>
            <a:r>
              <a:rPr lang="ru-RU" dirty="0"/>
              <a:t>чтобы </a:t>
            </a:r>
            <a:r>
              <a:rPr lang="ru-RU" dirty="0" smtClean="0"/>
              <a:t>увидели</a:t>
            </a:r>
          </a:p>
          <a:p>
            <a:pPr fontAlgn="base"/>
            <a:endParaRPr lang="ru-RU" dirty="0"/>
          </a:p>
          <a:p>
            <a:pPr fontAlgn="base"/>
            <a:r>
              <a:rPr lang="ru-RU" dirty="0" smtClean="0"/>
              <a:t>Это сделает </a:t>
            </a:r>
            <a:r>
              <a:rPr lang="ru-RU" dirty="0"/>
              <a:t>более продуктивным первое очное собеседование – у вас будет что обсудить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55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Что такое резюме?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/>
              <a:t>Резюме</a:t>
            </a:r>
            <a:r>
              <a:rPr lang="ru-RU" dirty="0"/>
              <a:t> – это настоящий документ, поэтому он должен быть составлен аккуратно, </a:t>
            </a:r>
            <a:r>
              <a:rPr lang="ru-RU" dirty="0" smtClean="0"/>
              <a:t>педантично, по всем правилам.</a:t>
            </a:r>
          </a:p>
          <a:p>
            <a:pPr marL="0" indent="0" algn="just">
              <a:buNone/>
            </a:pPr>
            <a:r>
              <a:rPr lang="ru-RU" b="1" dirty="0"/>
              <a:t>Резюме</a:t>
            </a:r>
            <a:r>
              <a:rPr lang="ru-RU" dirty="0"/>
              <a:t> </a:t>
            </a:r>
            <a:r>
              <a:rPr lang="ru-RU" dirty="0" smtClean="0"/>
              <a:t>– это </a:t>
            </a:r>
            <a:r>
              <a:rPr lang="ru-RU" dirty="0" err="1" smtClean="0"/>
              <a:t>самопрезентация</a:t>
            </a:r>
            <a:r>
              <a:rPr lang="ru-RU" dirty="0" smtClean="0"/>
              <a:t> </a:t>
            </a:r>
            <a:r>
              <a:rPr lang="ru-RU" dirty="0"/>
              <a:t>в письменной форме </a:t>
            </a:r>
            <a:r>
              <a:rPr lang="ru-RU" dirty="0" smtClean="0"/>
              <a:t>ваших </a:t>
            </a:r>
            <a:r>
              <a:rPr lang="ru-RU" dirty="0"/>
              <a:t>профессиональных навыков, достижений и личных качеств, которые </a:t>
            </a:r>
            <a:r>
              <a:rPr lang="ru-RU" dirty="0" smtClean="0"/>
              <a:t>вы </a:t>
            </a:r>
            <a:r>
              <a:rPr lang="ru-RU" dirty="0"/>
              <a:t>планируете успешно реализовать на будущем месте работы с целью получения компенсации за </a:t>
            </a:r>
            <a:r>
              <a:rPr lang="ru-RU" dirty="0" smtClean="0"/>
              <a:t>них.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Опытный </a:t>
            </a:r>
            <a:r>
              <a:rPr lang="ru-RU" dirty="0"/>
              <a:t>рекрутер определит </a:t>
            </a:r>
            <a:r>
              <a:rPr lang="ru-RU" dirty="0" smtClean="0"/>
              <a:t>полезность документа </a:t>
            </a:r>
            <a:r>
              <a:rPr lang="ru-RU" dirty="0"/>
              <a:t>за 2 </a:t>
            </a:r>
            <a:r>
              <a:rPr lang="ru-RU" dirty="0" smtClean="0"/>
              <a:t>минуты.</a:t>
            </a:r>
          </a:p>
          <a:p>
            <a:pPr marL="0" indent="0" algn="just">
              <a:buNone/>
            </a:pPr>
            <a:r>
              <a:rPr lang="ru-RU" dirty="0" smtClean="0"/>
              <a:t>Итог хорошего резюме – приглашение на очное собеседование.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59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Правила составления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резюме.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7 шагов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1. Строгое </a:t>
            </a:r>
            <a:r>
              <a:rPr lang="ru-RU" b="1" dirty="0"/>
              <a:t>соответствие вакансии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В начале резюме укажите </a:t>
            </a:r>
            <a:r>
              <a:rPr lang="ru-RU" sz="2000" dirty="0" smtClean="0"/>
              <a:t>интересующую вас должность. </a:t>
            </a:r>
          </a:p>
          <a:p>
            <a:pPr algn="just"/>
            <a:r>
              <a:rPr lang="ru-RU" sz="2000" dirty="0"/>
              <a:t>Если вам интересны несколько позиций, составьте отдельное резюме на каждую из </a:t>
            </a:r>
            <a:r>
              <a:rPr lang="ru-RU" sz="2000" dirty="0" smtClean="0"/>
              <a:t>них.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b="1" dirty="0" smtClean="0"/>
              <a:t>2. Деловой </a:t>
            </a:r>
            <a:r>
              <a:rPr lang="ru-RU" b="1" dirty="0"/>
              <a:t>стиль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Шапка резюме — это «</a:t>
            </a:r>
            <a:r>
              <a:rPr lang="ru-RU" sz="2000" dirty="0" smtClean="0"/>
              <a:t>паспорт </a:t>
            </a:r>
            <a:r>
              <a:rPr lang="ru-RU" sz="2000" dirty="0"/>
              <a:t>кандидата</a:t>
            </a:r>
            <a:r>
              <a:rPr lang="ru-RU" sz="2000" dirty="0" smtClean="0"/>
              <a:t>», изучая его работодатель </a:t>
            </a:r>
            <a:r>
              <a:rPr lang="ru-RU" sz="2000" dirty="0"/>
              <a:t>составляет </a:t>
            </a:r>
            <a:r>
              <a:rPr lang="ru-RU" sz="2000" dirty="0" smtClean="0"/>
              <a:t>мнение </a:t>
            </a:r>
            <a:r>
              <a:rPr lang="ru-RU" sz="2000" dirty="0"/>
              <a:t>о </a:t>
            </a:r>
            <a:r>
              <a:rPr lang="ru-RU" sz="2000" dirty="0" smtClean="0"/>
              <a:t>соискателе</a:t>
            </a:r>
          </a:p>
          <a:p>
            <a:pPr algn="just"/>
            <a:r>
              <a:rPr lang="ru-RU" sz="2000" dirty="0" smtClean="0"/>
              <a:t>Укажите полное имя и </a:t>
            </a:r>
            <a:r>
              <a:rPr lang="ru-RU" sz="2000" dirty="0"/>
              <a:t>дату рождения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/>
              <a:t>Контактные </a:t>
            </a:r>
            <a:r>
              <a:rPr lang="ru-RU" sz="2000" dirty="0" smtClean="0"/>
              <a:t>данные –телефон (моб., дом.), </a:t>
            </a:r>
            <a:r>
              <a:rPr lang="en-US" sz="2000" dirty="0" smtClean="0"/>
              <a:t>email</a:t>
            </a:r>
            <a:endParaRPr lang="ru-RU" sz="200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87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Правила составления резюме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b="1" dirty="0"/>
              <a:t>3. Адекватный размер зарплаты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900" dirty="0"/>
              <a:t>«Ожидаемый уровень дохода» - указать «по договорённости» , т.к. это расширяет круг поиска работы. Вам нужны навыки, рост, опыт или высокая зарплата?</a:t>
            </a:r>
          </a:p>
          <a:p>
            <a:pPr algn="just"/>
            <a:r>
              <a:rPr lang="ru-RU" sz="1900" dirty="0"/>
              <a:t>Работодатели готовы вкладывать силы и время в обучение молодых специалистов (финансовая инвестиция).</a:t>
            </a:r>
          </a:p>
          <a:p>
            <a:pPr algn="just"/>
            <a:r>
              <a:rPr lang="ru-RU" sz="1900" dirty="0"/>
              <a:t>Если есть опыт работы, то указать ценовой диапазон.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4. Образование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/>
              <a:t>Вуз </a:t>
            </a:r>
            <a:r>
              <a:rPr lang="ru-RU" sz="2000" dirty="0"/>
              <a:t>имеет </a:t>
            </a:r>
            <a:r>
              <a:rPr lang="ru-RU" sz="2000" dirty="0" smtClean="0"/>
              <a:t>значение.</a:t>
            </a:r>
          </a:p>
          <a:p>
            <a:pPr algn="just"/>
            <a:r>
              <a:rPr lang="ru-RU" sz="2000" dirty="0" smtClean="0"/>
              <a:t>Укажите </a:t>
            </a:r>
            <a:r>
              <a:rPr lang="ru-RU" sz="2000" dirty="0"/>
              <a:t>полное название </a:t>
            </a:r>
            <a:r>
              <a:rPr lang="ru-RU" sz="2000" dirty="0" smtClean="0"/>
              <a:t>вуза, год, </a:t>
            </a:r>
            <a:r>
              <a:rPr lang="ru-RU" sz="2000" dirty="0"/>
              <a:t>факультет, </a:t>
            </a:r>
            <a:r>
              <a:rPr lang="ru-RU" sz="2000" dirty="0" smtClean="0"/>
              <a:t>специальность. </a:t>
            </a:r>
          </a:p>
          <a:p>
            <a:pPr algn="just"/>
            <a:r>
              <a:rPr lang="ru-RU" sz="2000" dirty="0" smtClean="0"/>
              <a:t>Достижения </a:t>
            </a:r>
            <a:r>
              <a:rPr lang="ru-RU" sz="2000" dirty="0"/>
              <a:t>максимально </a:t>
            </a:r>
            <a:r>
              <a:rPr lang="ru-RU" sz="2000" dirty="0" smtClean="0"/>
              <a:t>подробно, например, красный диплом. </a:t>
            </a:r>
            <a:endParaRPr lang="ru-RU" sz="2000" dirty="0"/>
          </a:p>
          <a:p>
            <a:pPr algn="just"/>
            <a:r>
              <a:rPr lang="ru-RU" sz="2000" dirty="0"/>
              <a:t>Курсы и тренинги — опишите их в разделе </a:t>
            </a:r>
            <a:r>
              <a:rPr lang="ru-RU" sz="2000" dirty="0" smtClean="0"/>
              <a:t>«Доп. образование</a:t>
            </a:r>
            <a:r>
              <a:rPr lang="ru-RU" sz="2000" dirty="0"/>
              <a:t>». 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88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Правила составления резюме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b="1" dirty="0"/>
              <a:t>5. Акцент на практические навыки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500" dirty="0"/>
              <a:t>А если </a:t>
            </a:r>
            <a:r>
              <a:rPr lang="ru-RU" sz="1500" dirty="0" smtClean="0"/>
              <a:t>опыта нет</a:t>
            </a:r>
            <a:r>
              <a:rPr lang="ru-RU" sz="1500" dirty="0"/>
              <a:t>? </a:t>
            </a:r>
            <a:r>
              <a:rPr lang="ru-RU" sz="1500" dirty="0" smtClean="0"/>
              <a:t>Навыков нет? </a:t>
            </a:r>
            <a:r>
              <a:rPr lang="ru-RU" sz="1500" dirty="0"/>
              <a:t>Тогда:</a:t>
            </a:r>
          </a:p>
          <a:p>
            <a:pPr algn="just"/>
            <a:r>
              <a:rPr lang="ru-RU" sz="1500" dirty="0"/>
              <a:t>Готовность учиться, желание работать, преданность организации и др. </a:t>
            </a:r>
          </a:p>
          <a:p>
            <a:pPr algn="just"/>
            <a:r>
              <a:rPr lang="ru-RU" sz="1500" dirty="0"/>
              <a:t>Иногда отсутствие опыта ваше достоинство.</a:t>
            </a:r>
          </a:p>
          <a:p>
            <a:pPr algn="just"/>
            <a:r>
              <a:rPr lang="ru-RU" sz="1500" dirty="0"/>
              <a:t>Учебная практика и стажировки были? Укажите дату начала и окончания, название организации, полученные навыки и знания, обязанности, достигнутые результаты.</a:t>
            </a:r>
          </a:p>
          <a:p>
            <a:pPr algn="just"/>
            <a:r>
              <a:rPr lang="ru-RU" sz="1500" dirty="0"/>
              <a:t>Непрофильный опыт работы — вы трудились промоутером или курьером? Любой опыт работы означает, что вам знакомо понятие трудовой дисциплины, ответственности, умение работать в коллективе, выполнять распоряжения руководителя.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b="1" dirty="0"/>
              <a:t>6. Дополнительные знания </a:t>
            </a:r>
            <a:endParaRPr lang="ru-RU" b="1" dirty="0" smtClean="0"/>
          </a:p>
          <a:p>
            <a:r>
              <a:rPr lang="ru-RU" b="1" dirty="0" smtClean="0"/>
              <a:t>и </a:t>
            </a:r>
            <a:r>
              <a:rPr lang="ru-RU" b="1" dirty="0"/>
              <a:t>навыки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Иностранные </a:t>
            </a:r>
            <a:r>
              <a:rPr lang="ru-RU" sz="2000" dirty="0" smtClean="0"/>
              <a:t>языки. </a:t>
            </a:r>
            <a:endParaRPr lang="ru-RU" sz="2000" dirty="0"/>
          </a:p>
          <a:p>
            <a:pPr algn="just"/>
            <a:r>
              <a:rPr lang="ru-RU" sz="2000" dirty="0"/>
              <a:t>Перечислите основные программы, с которыми вы умеете работать (1С, </a:t>
            </a:r>
            <a:r>
              <a:rPr lang="en-US" sz="2000" dirty="0"/>
              <a:t>Excel</a:t>
            </a:r>
            <a:r>
              <a:rPr lang="ru-RU" sz="2000" dirty="0"/>
              <a:t>, </a:t>
            </a:r>
            <a:r>
              <a:rPr lang="en-US" sz="2000" dirty="0"/>
              <a:t>Adobe Photoshop</a:t>
            </a:r>
            <a:r>
              <a:rPr lang="ru-RU" sz="2000" dirty="0"/>
              <a:t>, </a:t>
            </a:r>
            <a:r>
              <a:rPr lang="en-US" sz="2000" dirty="0"/>
              <a:t>Adobe Photoshop</a:t>
            </a:r>
            <a:r>
              <a:rPr lang="ru-RU" sz="2000" dirty="0"/>
              <a:t>, </a:t>
            </a:r>
            <a:r>
              <a:rPr lang="en-US" sz="2000" dirty="0" smtClean="0"/>
              <a:t>CorelDraw</a:t>
            </a:r>
            <a:r>
              <a:rPr lang="ru-RU" sz="2000" dirty="0" smtClean="0"/>
              <a:t>, </a:t>
            </a:r>
            <a:r>
              <a:rPr lang="en-US" sz="2000" dirty="0" smtClean="0"/>
              <a:t>Html</a:t>
            </a:r>
            <a:r>
              <a:rPr lang="ru-RU" sz="2000" dirty="0" smtClean="0"/>
              <a:t>,</a:t>
            </a:r>
            <a:r>
              <a:rPr lang="en-US" sz="2000" dirty="0" smtClean="0"/>
              <a:t> </a:t>
            </a:r>
            <a:r>
              <a:rPr lang="ru-RU" sz="2000" dirty="0"/>
              <a:t>я</a:t>
            </a:r>
            <a:r>
              <a:rPr lang="ru-RU" sz="2000" dirty="0" smtClean="0"/>
              <a:t>зыки программирования).</a:t>
            </a:r>
            <a:endParaRPr lang="ru-RU" sz="200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88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Правила составления резюме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7. Личные сведения: понравиться работодателю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700" dirty="0"/>
              <a:t>Ключевые навыки —составления деловых писем, прямых продаж, переговоров, даже если в теории вам знакомы.</a:t>
            </a:r>
          </a:p>
          <a:p>
            <a:pPr algn="just"/>
            <a:r>
              <a:rPr lang="ru-RU" sz="1700" dirty="0"/>
              <a:t>Участие в конкурсах и олимпиадах - победа в шахматном турнире.</a:t>
            </a:r>
          </a:p>
          <a:p>
            <a:pPr algn="just"/>
            <a:r>
              <a:rPr lang="ru-RU" sz="1700" dirty="0"/>
              <a:t>Личные качества —быстрая обучаемость, ответственное отношение к работе, коммуникабельность, инициативность, целеустремленность и пр. (3-4 качества достаточно).</a:t>
            </a:r>
          </a:p>
          <a:p>
            <a:pPr algn="just"/>
            <a:r>
              <a:rPr lang="ru-RU" sz="1700" dirty="0"/>
              <a:t>Фотография – деловой стиль.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b="1" dirty="0" smtClean="0"/>
              <a:t>Проверка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/>
              <a:t>Грамотность и без жаргона</a:t>
            </a:r>
            <a:endParaRPr lang="ru-RU" sz="2000" dirty="0"/>
          </a:p>
          <a:p>
            <a:pPr algn="just"/>
            <a:r>
              <a:rPr lang="ru-RU" sz="2000" dirty="0" smtClean="0"/>
              <a:t>Лаконичность.</a:t>
            </a:r>
            <a:endParaRPr lang="ru-RU" sz="2000" dirty="0"/>
          </a:p>
          <a:p>
            <a:pPr algn="just"/>
            <a:r>
              <a:rPr lang="ru-RU" sz="2000" dirty="0"/>
              <a:t>Объем – 1 стр. </a:t>
            </a:r>
            <a:r>
              <a:rPr lang="ru-RU" sz="2000" dirty="0" smtClean="0"/>
              <a:t>А4, </a:t>
            </a:r>
            <a:r>
              <a:rPr lang="en-US" sz="2000" dirty="0" smtClean="0"/>
              <a:t>Word</a:t>
            </a:r>
            <a:endParaRPr lang="ru-RU" sz="2000" dirty="0" smtClean="0"/>
          </a:p>
          <a:p>
            <a:r>
              <a:rPr lang="ru-RU" sz="2000" dirty="0" smtClean="0"/>
              <a:t>Приложения / сопроводительное письмо.</a:t>
            </a:r>
          </a:p>
          <a:p>
            <a:pPr algn="just"/>
            <a:r>
              <a:rPr lang="ru-RU" sz="2000" dirty="0" smtClean="0"/>
              <a:t>Отсутствие излишеств: яркого </a:t>
            </a:r>
            <a:r>
              <a:rPr lang="ru-RU" sz="2000" dirty="0"/>
              <a:t>фона, узоров, </a:t>
            </a:r>
            <a:r>
              <a:rPr lang="ru-RU" sz="2000" dirty="0" smtClean="0"/>
              <a:t>подчеркиваний.</a:t>
            </a:r>
            <a:endParaRPr lang="ru-RU" sz="200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88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Если работодатель – зарубежная компания, то резюме на </a:t>
            </a:r>
            <a:r>
              <a:rPr lang="ru-RU" dirty="0"/>
              <a:t>русском и </a:t>
            </a:r>
            <a:r>
              <a:rPr lang="ru-RU" dirty="0" smtClean="0"/>
              <a:t>английском языках.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9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Рекомендации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just"/>
            <a:r>
              <a:rPr lang="ru-RU" dirty="0" smtClean="0"/>
              <a:t>Рекомендация – письмо прикладывается к резюме.</a:t>
            </a:r>
          </a:p>
          <a:p>
            <a:pPr algn="just"/>
            <a:r>
              <a:rPr lang="ru-RU" dirty="0" err="1" smtClean="0"/>
              <a:t>Рекомендатели</a:t>
            </a:r>
            <a:r>
              <a:rPr lang="ru-RU" dirty="0" smtClean="0"/>
              <a:t> – указываете телефоны с именем, должностью, названием компании </a:t>
            </a:r>
            <a:r>
              <a:rPr lang="ru-RU" dirty="0" err="1" smtClean="0"/>
              <a:t>рекомендателя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83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Что мы сегодня узнаем?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Кто такой хороший </a:t>
            </a:r>
            <a:r>
              <a:rPr lang="ru-RU" dirty="0"/>
              <a:t>работодатель</a:t>
            </a:r>
            <a:endParaRPr lang="en-US" dirty="0"/>
          </a:p>
          <a:p>
            <a:r>
              <a:rPr lang="ru-RU" dirty="0" smtClean="0"/>
              <a:t>Главные </a:t>
            </a:r>
            <a:r>
              <a:rPr lang="ru-RU" dirty="0"/>
              <a:t>качества</a:t>
            </a:r>
            <a:r>
              <a:rPr lang="ru-RU" dirty="0"/>
              <a:t> </a:t>
            </a:r>
            <a:r>
              <a:rPr lang="ru-RU" dirty="0" smtClean="0"/>
              <a:t>потенциального сотрудника  </a:t>
            </a:r>
            <a:endParaRPr lang="en-US" dirty="0"/>
          </a:p>
          <a:p>
            <a:r>
              <a:rPr lang="ru-RU" dirty="0"/>
              <a:t>Портрет идеального кандидата в глазах </a:t>
            </a:r>
            <a:r>
              <a:rPr lang="ru-RU" dirty="0"/>
              <a:t>работодателя</a:t>
            </a:r>
            <a:endParaRPr lang="en-US" dirty="0"/>
          </a:p>
          <a:p>
            <a:r>
              <a:rPr lang="ru-RU" dirty="0"/>
              <a:t>Что такое </a:t>
            </a:r>
            <a:r>
              <a:rPr lang="ru-RU" dirty="0" smtClean="0"/>
              <a:t>резюме</a:t>
            </a:r>
            <a:endParaRPr lang="en-US" dirty="0"/>
          </a:p>
          <a:p>
            <a:r>
              <a:rPr lang="ru-RU" dirty="0"/>
              <a:t>Правила составления резюме. </a:t>
            </a:r>
            <a:r>
              <a:rPr lang="ru-RU" dirty="0" smtClean="0"/>
              <a:t>7 </a:t>
            </a:r>
            <a:r>
              <a:rPr lang="ru-RU" dirty="0"/>
              <a:t>шагов </a:t>
            </a:r>
            <a:endParaRPr lang="en-US" dirty="0"/>
          </a:p>
          <a:p>
            <a:r>
              <a:rPr lang="ru-RU" dirty="0"/>
              <a:t>Резюме. Российский опыт </a:t>
            </a:r>
            <a:endParaRPr lang="en-US" dirty="0"/>
          </a:p>
          <a:p>
            <a:r>
              <a:rPr lang="ru-RU" dirty="0"/>
              <a:t>Вопросы и ответы на </a:t>
            </a:r>
            <a:r>
              <a:rPr lang="ru-RU" dirty="0"/>
              <a:t>собеседовании</a:t>
            </a:r>
            <a:endParaRPr lang="en-US" dirty="0"/>
          </a:p>
          <a:p>
            <a:r>
              <a:rPr lang="ru-RU" dirty="0"/>
              <a:t>Требования к поколению «Y</a:t>
            </a:r>
            <a:r>
              <a:rPr lang="ru-RU" dirty="0"/>
              <a:t>»</a:t>
            </a:r>
            <a:endParaRPr lang="en-US" dirty="0"/>
          </a:p>
          <a:p>
            <a:r>
              <a:rPr lang="ru-RU" dirty="0"/>
              <a:t>Структура презентации на собеседовании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5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Резюме. Российский опыт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dirty="0"/>
              <a:t>Структура, содержание и размеры резюме </a:t>
            </a:r>
            <a:r>
              <a:rPr lang="ru-RU" dirty="0" smtClean="0"/>
              <a:t>говорят много </a:t>
            </a:r>
            <a:r>
              <a:rPr lang="ru-RU" dirty="0"/>
              <a:t>о </a:t>
            </a:r>
            <a:r>
              <a:rPr lang="ru-RU" dirty="0" smtClean="0"/>
              <a:t>человеке</a:t>
            </a:r>
            <a:r>
              <a:rPr lang="ru-RU" dirty="0"/>
              <a:t>, </a:t>
            </a:r>
            <a:r>
              <a:rPr lang="ru-RU" dirty="0" smtClean="0"/>
              <a:t>можно рисовать его </a:t>
            </a:r>
            <a:r>
              <a:rPr lang="ru-RU" dirty="0"/>
              <a:t>портрет </a:t>
            </a:r>
            <a:r>
              <a:rPr lang="ru-RU" dirty="0" smtClean="0"/>
              <a:t>до знакомства</a:t>
            </a:r>
          </a:p>
          <a:p>
            <a:pPr algn="just"/>
            <a:r>
              <a:rPr lang="ru-RU" dirty="0" smtClean="0"/>
              <a:t>«</a:t>
            </a:r>
            <a:r>
              <a:rPr lang="ru-RU" b="1" dirty="0" smtClean="0"/>
              <a:t>Портрет </a:t>
            </a:r>
            <a:r>
              <a:rPr lang="ru-RU" b="1" dirty="0"/>
              <a:t>идеального кандидата</a:t>
            </a:r>
            <a:r>
              <a:rPr lang="ru-RU" dirty="0" smtClean="0"/>
              <a:t>» может меняться. Например, изменение структуры компании влечет изменение корпоративной культуры, а значит смену команды</a:t>
            </a:r>
          </a:p>
          <a:p>
            <a:pPr algn="just"/>
            <a:r>
              <a:rPr lang="ru-RU" dirty="0" smtClean="0"/>
              <a:t>В 2016 г. во </a:t>
            </a:r>
            <a:r>
              <a:rPr lang="ru-RU" dirty="0"/>
              <a:t>всех новых вакансиях появилось требование знания </a:t>
            </a:r>
            <a:r>
              <a:rPr lang="ru-RU" b="1" dirty="0"/>
              <a:t>английского </a:t>
            </a:r>
            <a:r>
              <a:rPr lang="ru-RU" b="1" dirty="0" smtClean="0"/>
              <a:t>языка </a:t>
            </a:r>
            <a:r>
              <a:rPr lang="ru-RU" dirty="0" smtClean="0"/>
              <a:t>и опыт </a:t>
            </a:r>
            <a:r>
              <a:rPr lang="ru-RU" dirty="0"/>
              <a:t>работы в зарубежных </a:t>
            </a:r>
            <a:r>
              <a:rPr lang="ru-RU" dirty="0" smtClean="0"/>
              <a:t>структурах</a:t>
            </a:r>
          </a:p>
          <a:p>
            <a:pPr algn="just"/>
            <a:r>
              <a:rPr lang="ru-RU" b="1" dirty="0" smtClean="0"/>
              <a:t>Отличное</a:t>
            </a:r>
            <a:r>
              <a:rPr lang="ru-RU" dirty="0" smtClean="0"/>
              <a:t> </a:t>
            </a:r>
            <a:r>
              <a:rPr lang="ru-RU" dirty="0"/>
              <a:t>образование ведущего вуза </a:t>
            </a:r>
            <a:r>
              <a:rPr lang="ru-RU" dirty="0" smtClean="0"/>
              <a:t>(желательно не </a:t>
            </a:r>
            <a:r>
              <a:rPr lang="ru-RU" dirty="0"/>
              <a:t>одно</a:t>
            </a:r>
            <a:r>
              <a:rPr lang="ru-RU" dirty="0" smtClean="0"/>
              <a:t>)</a:t>
            </a:r>
          </a:p>
          <a:p>
            <a:pPr algn="just"/>
            <a:r>
              <a:rPr lang="ru-RU" b="1" dirty="0" smtClean="0"/>
              <a:t>Опыт</a:t>
            </a:r>
            <a:r>
              <a:rPr lang="ru-RU" dirty="0" smtClean="0"/>
              <a:t> </a:t>
            </a:r>
            <a:r>
              <a:rPr lang="ru-RU" dirty="0"/>
              <a:t>работы по профилю не менее </a:t>
            </a:r>
            <a:r>
              <a:rPr lang="ru-RU" dirty="0" smtClean="0"/>
              <a:t>3-5 лет и </a:t>
            </a:r>
            <a:r>
              <a:rPr lang="ru-RU" b="1" dirty="0" smtClean="0"/>
              <a:t>стабильность</a:t>
            </a:r>
            <a:r>
              <a:rPr lang="ru-RU" dirty="0" smtClean="0"/>
              <a:t> (смена </a:t>
            </a:r>
            <a:r>
              <a:rPr lang="ru-RU" dirty="0"/>
              <a:t>работы не чаще </a:t>
            </a:r>
            <a:r>
              <a:rPr lang="ru-RU" dirty="0" smtClean="0"/>
              <a:t>1 раза </a:t>
            </a:r>
            <a:r>
              <a:rPr lang="ru-RU" dirty="0"/>
              <a:t>в </a:t>
            </a:r>
            <a:r>
              <a:rPr lang="ru-RU" dirty="0" smtClean="0"/>
              <a:t>3 </a:t>
            </a:r>
            <a:r>
              <a:rPr lang="ru-RU" dirty="0"/>
              <a:t>года) </a:t>
            </a:r>
            <a:endParaRPr lang="ru-RU" dirty="0" smtClean="0"/>
          </a:p>
          <a:p>
            <a:pPr algn="just"/>
            <a:r>
              <a:rPr lang="ru-RU" dirty="0" smtClean="0"/>
              <a:t>Презентабельная </a:t>
            </a:r>
            <a:r>
              <a:rPr lang="ru-RU" b="1" dirty="0" smtClean="0"/>
              <a:t>внешность</a:t>
            </a:r>
          </a:p>
          <a:p>
            <a:pPr algn="just"/>
            <a:r>
              <a:rPr lang="ru-RU" dirty="0" smtClean="0"/>
              <a:t>Отличные </a:t>
            </a:r>
            <a:r>
              <a:rPr lang="ru-RU" b="1" dirty="0"/>
              <a:t>коммуникативные</a:t>
            </a:r>
            <a:r>
              <a:rPr lang="ru-RU" dirty="0"/>
              <a:t> </a:t>
            </a:r>
            <a:r>
              <a:rPr lang="ru-RU" dirty="0" smtClean="0"/>
              <a:t>навыки</a:t>
            </a:r>
          </a:p>
          <a:p>
            <a:pPr algn="just"/>
            <a:r>
              <a:rPr lang="ru-RU" b="1" dirty="0" smtClean="0"/>
              <a:t>Адекватные</a:t>
            </a:r>
            <a:r>
              <a:rPr lang="ru-RU" dirty="0" smtClean="0"/>
              <a:t> </a:t>
            </a:r>
            <a:r>
              <a:rPr lang="ru-RU" dirty="0"/>
              <a:t>финансовые </a:t>
            </a:r>
            <a:r>
              <a:rPr lang="ru-RU" dirty="0" smtClean="0"/>
              <a:t>ожидания</a:t>
            </a:r>
          </a:p>
          <a:p>
            <a:r>
              <a:rPr lang="ru-RU" dirty="0" smtClean="0"/>
              <a:t>Открытость </a:t>
            </a:r>
            <a:r>
              <a:rPr lang="ru-RU" dirty="0"/>
              <a:t>и </a:t>
            </a:r>
            <a:r>
              <a:rPr lang="ru-RU" dirty="0" smtClean="0"/>
              <a:t>позитив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12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33400"/>
            <a:ext cx="7920880" cy="990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Вопросы и ответы на собеседовании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ru-RU" dirty="0"/>
              <a:t>Что вы можете рассказать о себе?</a:t>
            </a:r>
          </a:p>
          <a:p>
            <a:r>
              <a:rPr lang="ru-RU" dirty="0"/>
              <a:t>Чем привлекла вас именно эта компания?</a:t>
            </a:r>
          </a:p>
          <a:p>
            <a:r>
              <a:rPr lang="ru-RU" dirty="0"/>
              <a:t>Как вы решали конфликты внутри своего коллектива на прежнем месте работы?</a:t>
            </a:r>
          </a:p>
          <a:p>
            <a:r>
              <a:rPr lang="ru-RU" dirty="0"/>
              <a:t>Какую зарплату вы хотели бы получать?</a:t>
            </a:r>
          </a:p>
          <a:p>
            <a:r>
              <a:rPr lang="ru-RU" dirty="0"/>
              <a:t>Почему вы ушли с прежнего места работы?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57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Пример: почему Вы ушли с прежнего места работы?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060848"/>
            <a:ext cx="6696744" cy="34172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i="1" dirty="0" smtClean="0"/>
              <a:t>        Мне </a:t>
            </a:r>
            <a:r>
              <a:rPr lang="ru-RU" i="1" dirty="0"/>
              <a:t>было сложно справляться с постоянным потоком работы, сроки по которой были ничтожно малы и нереальны к исполнению. Я не боюсь больших объемов, мне нравится находится в потоке дел, но подходить к вопросу временного ее исполнения нужно разумно.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87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 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Ситуации с нестандартным пониманием идеального кандидата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/>
              <a:t>одну из российских компаний </a:t>
            </a:r>
            <a:r>
              <a:rPr lang="ru-RU" dirty="0" smtClean="0"/>
              <a:t>искали </a:t>
            </a:r>
            <a:r>
              <a:rPr lang="ru-RU" dirty="0"/>
              <a:t>HR–директора с основным </a:t>
            </a:r>
            <a:r>
              <a:rPr lang="ru-RU" dirty="0" smtClean="0"/>
              <a:t>требованием - презентабельная внешность, за что закрывали глаза на незнание английского </a:t>
            </a:r>
            <a:r>
              <a:rPr lang="ru-RU" dirty="0"/>
              <a:t>и не очень </a:t>
            </a:r>
            <a:r>
              <a:rPr lang="ru-RU" dirty="0" smtClean="0"/>
              <a:t>глубокий профессионализм</a:t>
            </a:r>
          </a:p>
          <a:p>
            <a:pPr marL="0" indent="0">
              <a:buNone/>
            </a:pPr>
            <a:endParaRPr lang="ru-RU" dirty="0" smtClean="0"/>
          </a:p>
          <a:p>
            <a:pPr algn="just"/>
            <a:r>
              <a:rPr lang="ru-RU" dirty="0"/>
              <a:t>О</a:t>
            </a:r>
            <a:r>
              <a:rPr lang="ru-RU" dirty="0" smtClean="0"/>
              <a:t>дин </a:t>
            </a:r>
            <a:r>
              <a:rPr lang="ru-RU" dirty="0"/>
              <a:t>из системных интеграторов ключевым параметром идеального кандидата определил средний балл в дипломе не менее 4,5. За красный диплом кандидата </a:t>
            </a:r>
            <a:r>
              <a:rPr lang="ru-RU" dirty="0" smtClean="0"/>
              <a:t>руководитель компании «прощал» </a:t>
            </a:r>
            <a:r>
              <a:rPr lang="ru-RU" dirty="0"/>
              <a:t>незнание некоторых технических аспектов </a:t>
            </a:r>
            <a:r>
              <a:rPr lang="ru-RU" dirty="0" smtClean="0"/>
              <a:t>работы</a:t>
            </a:r>
          </a:p>
          <a:p>
            <a:endParaRPr lang="ru-RU" dirty="0"/>
          </a:p>
          <a:p>
            <a:r>
              <a:rPr lang="ru-RU" dirty="0"/>
              <a:t>Репутация всегда идет впереди </a:t>
            </a:r>
            <a:r>
              <a:rPr lang="ru-RU" dirty="0" smtClean="0"/>
              <a:t>вас!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23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Требования к поколению «Y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fontAlgn="base">
              <a:buFont typeface="+mj-lt"/>
              <a:buAutoNum type="arabicPeriod"/>
            </a:pPr>
            <a:r>
              <a:rPr lang="ru-RU" b="1" dirty="0"/>
              <a:t>В</a:t>
            </a:r>
            <a:r>
              <a:rPr lang="ru-RU" b="1" dirty="0" smtClean="0"/>
              <a:t>ысокая</a:t>
            </a:r>
            <a:r>
              <a:rPr lang="ru-RU" dirty="0" smtClean="0"/>
              <a:t> </a:t>
            </a:r>
            <a:r>
              <a:rPr lang="ru-RU" dirty="0"/>
              <a:t>мотивация работать в </a:t>
            </a:r>
            <a:r>
              <a:rPr lang="ru-RU" dirty="0" smtClean="0"/>
              <a:t>компании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dirty="0"/>
              <a:t>К</a:t>
            </a:r>
            <a:r>
              <a:rPr lang="ru-RU" dirty="0" smtClean="0"/>
              <a:t>андидат </a:t>
            </a:r>
            <a:r>
              <a:rPr lang="ru-RU" dirty="0"/>
              <a:t>должен </a:t>
            </a:r>
            <a:r>
              <a:rPr lang="ru-RU" b="1" dirty="0"/>
              <a:t>активно демонстрировать </a:t>
            </a:r>
            <a:r>
              <a:rPr lang="ru-RU" dirty="0" smtClean="0"/>
              <a:t>высокую мотивацию </a:t>
            </a:r>
            <a:r>
              <a:rPr lang="ru-RU" dirty="0"/>
              <a:t>на </a:t>
            </a:r>
            <a:r>
              <a:rPr lang="ru-RU" dirty="0" smtClean="0"/>
              <a:t>собеседовании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dirty="0"/>
              <a:t>О</a:t>
            </a:r>
            <a:r>
              <a:rPr lang="ru-RU" dirty="0" smtClean="0"/>
              <a:t>бъяснить</a:t>
            </a:r>
            <a:r>
              <a:rPr lang="ru-RU" dirty="0"/>
              <a:t>, почему именно эта компания и позиция ему </a:t>
            </a:r>
            <a:r>
              <a:rPr lang="ru-RU" dirty="0" smtClean="0"/>
              <a:t>интересны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dirty="0"/>
              <a:t>Д</a:t>
            </a:r>
            <a:r>
              <a:rPr lang="ru-RU" dirty="0" smtClean="0"/>
              <a:t>олжен </a:t>
            </a:r>
            <a:r>
              <a:rPr lang="ru-RU" dirty="0"/>
              <a:t>разделять </a:t>
            </a:r>
            <a:r>
              <a:rPr lang="ru-RU" b="1" dirty="0"/>
              <a:t>ценности</a:t>
            </a:r>
            <a:r>
              <a:rPr lang="ru-RU" dirty="0"/>
              <a:t> </a:t>
            </a:r>
            <a:r>
              <a:rPr lang="ru-RU" dirty="0" smtClean="0"/>
              <a:t>компании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dirty="0" smtClean="0"/>
              <a:t>Профессиональные </a:t>
            </a:r>
            <a:r>
              <a:rPr lang="ru-RU" b="1" dirty="0"/>
              <a:t>планы</a:t>
            </a:r>
            <a:r>
              <a:rPr lang="ru-RU" dirty="0"/>
              <a:t> развития </a:t>
            </a:r>
            <a:r>
              <a:rPr lang="ru-RU" dirty="0" smtClean="0"/>
              <a:t>кандидата </a:t>
            </a:r>
            <a:r>
              <a:rPr lang="ru-RU" dirty="0"/>
              <a:t>должны соответствовать возможностям и планам развития </a:t>
            </a:r>
            <a:r>
              <a:rPr lang="ru-RU" dirty="0" smtClean="0"/>
              <a:t>компании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dirty="0" smtClean="0"/>
              <a:t>Ожидание от кандидата </a:t>
            </a:r>
            <a:r>
              <a:rPr lang="ru-RU" b="1" dirty="0" smtClean="0"/>
              <a:t>ответственного</a:t>
            </a:r>
            <a:r>
              <a:rPr lang="ru-RU" dirty="0" smtClean="0"/>
              <a:t> </a:t>
            </a:r>
            <a:r>
              <a:rPr lang="ru-RU" dirty="0"/>
              <a:t>поиска </a:t>
            </a:r>
            <a:r>
              <a:rPr lang="ru-RU" dirty="0" smtClean="0"/>
              <a:t>работы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dirty="0" smtClean="0"/>
              <a:t>Ожидание </a:t>
            </a:r>
            <a:r>
              <a:rPr lang="ru-RU" b="1" dirty="0" smtClean="0"/>
              <a:t>пунктуальности</a:t>
            </a:r>
            <a:r>
              <a:rPr lang="ru-RU" dirty="0" smtClean="0"/>
              <a:t> - ценит </a:t>
            </a:r>
            <a:r>
              <a:rPr lang="ru-RU" dirty="0"/>
              <a:t>свое время и </a:t>
            </a:r>
            <a:r>
              <a:rPr lang="ru-RU" dirty="0" smtClean="0"/>
              <a:t>тех </a:t>
            </a:r>
            <a:r>
              <a:rPr lang="ru-RU" dirty="0"/>
              <a:t>людей, с кем </a:t>
            </a:r>
            <a:r>
              <a:rPr lang="ru-RU" dirty="0" smtClean="0"/>
              <a:t>работает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dirty="0" smtClean="0"/>
              <a:t>Открытый </a:t>
            </a:r>
            <a:r>
              <a:rPr lang="ru-RU" dirty="0"/>
              <a:t>и </a:t>
            </a:r>
            <a:r>
              <a:rPr lang="ru-RU" dirty="0" smtClean="0"/>
              <a:t>доброжелательный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dirty="0" smtClean="0"/>
              <a:t>Коммуникативный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dirty="0" smtClean="0"/>
              <a:t>Опрятный и аккуратный внешний вид </a:t>
            </a:r>
          </a:p>
          <a:p>
            <a:pPr marL="0" indent="0" fontAlgn="base">
              <a:buNone/>
            </a:pPr>
            <a:endParaRPr lang="ru-RU" b="1" dirty="0" smtClean="0"/>
          </a:p>
          <a:p>
            <a:pPr marL="0" indent="0" fontAlgn="base">
              <a:buNone/>
            </a:pP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Ольга\Desktop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72"/>
            <a:ext cx="9144000" cy="672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60648"/>
            <a:ext cx="80648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spc="-1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Стучите и вам </a:t>
            </a:r>
            <a:r>
              <a:rPr lang="ru-RU" sz="2500" b="1" spc="-1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откроют!</a:t>
            </a:r>
          </a:p>
          <a:p>
            <a:pPr algn="ctr"/>
            <a:r>
              <a:rPr lang="ru-RU" sz="2500" b="1" spc="-1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Не бойтесь искать работу</a:t>
            </a:r>
          </a:p>
        </p:txBody>
      </p:sp>
    </p:spTree>
    <p:extLst>
      <p:ext uri="{BB962C8B-B14F-4D97-AF65-F5344CB8AC3E}">
        <p14:creationId xmlns:p14="http://schemas.microsoft.com/office/powerpoint/2010/main" val="261622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Подитог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. Идеальный кандидат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1) имеет </a:t>
            </a:r>
            <a:r>
              <a:rPr lang="ru-RU" dirty="0"/>
              <a:t>представление о </a:t>
            </a:r>
            <a:r>
              <a:rPr lang="ru-RU" dirty="0" smtClean="0"/>
              <a:t>компании</a:t>
            </a:r>
          </a:p>
          <a:p>
            <a:pPr marL="0" indent="0">
              <a:buNone/>
            </a:pPr>
            <a:r>
              <a:rPr lang="ru-RU" dirty="0" smtClean="0"/>
              <a:t>2) </a:t>
            </a:r>
            <a:r>
              <a:rPr lang="ru-RU" dirty="0" err="1" smtClean="0"/>
              <a:t>дресс</a:t>
            </a:r>
            <a:r>
              <a:rPr lang="ru-RU" dirty="0" smtClean="0"/>
              <a:t>-код</a:t>
            </a:r>
          </a:p>
          <a:p>
            <a:pPr marL="0" indent="0">
              <a:buNone/>
            </a:pPr>
            <a:r>
              <a:rPr lang="ru-RU" dirty="0" smtClean="0"/>
              <a:t>3) лексика и презентация соответствует этике </a:t>
            </a:r>
            <a:r>
              <a:rPr lang="ru-RU" dirty="0"/>
              <a:t>делового </a:t>
            </a:r>
            <a:r>
              <a:rPr lang="ru-RU" dirty="0" smtClean="0"/>
              <a:t>общения (структурированная речь без </a:t>
            </a:r>
            <a:r>
              <a:rPr lang="ru-RU" dirty="0"/>
              <a:t>слов </a:t>
            </a:r>
            <a:r>
              <a:rPr lang="ru-RU" dirty="0" smtClean="0"/>
              <a:t>паразитов)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4) мотивация </a:t>
            </a:r>
            <a:r>
              <a:rPr lang="ru-RU" dirty="0"/>
              <a:t>потенциального </a:t>
            </a:r>
            <a:r>
              <a:rPr lang="ru-RU" dirty="0" smtClean="0"/>
              <a:t>сотрудника (что </a:t>
            </a:r>
            <a:r>
              <a:rPr lang="ru-RU" dirty="0"/>
              <a:t>вас привлекло в </a:t>
            </a:r>
            <a:r>
              <a:rPr lang="ru-RU" dirty="0" smtClean="0"/>
              <a:t>предложении)</a:t>
            </a:r>
          </a:p>
          <a:p>
            <a:pPr marL="0" indent="0">
              <a:buNone/>
            </a:pPr>
            <a:r>
              <a:rPr lang="ru-RU" dirty="0" smtClean="0"/>
              <a:t>5) какие </a:t>
            </a:r>
            <a:r>
              <a:rPr lang="ru-RU" dirty="0"/>
              <a:t>возможности и задачи для вас наиболее </a:t>
            </a:r>
            <a:r>
              <a:rPr lang="ru-RU" dirty="0" smtClean="0"/>
              <a:t>интересны</a:t>
            </a:r>
          </a:p>
          <a:p>
            <a:pPr marL="0" indent="0">
              <a:buNone/>
            </a:pPr>
            <a:r>
              <a:rPr lang="ru-RU" dirty="0" smtClean="0"/>
              <a:t>6) предложить список решения проблем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64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Структура презентации на собеседовании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ru-RU" dirty="0"/>
              <a:t>Самонастройка 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/>
              <a:t>Кто эти люди? 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/>
              <a:t>Когда? 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Цель</a:t>
            </a:r>
            <a:endParaRPr lang="ru-RU" dirty="0"/>
          </a:p>
          <a:p>
            <a:pPr marL="525780" indent="-457200">
              <a:buFont typeface="+mj-lt"/>
              <a:buAutoNum type="arabicPeriod"/>
            </a:pPr>
            <a:r>
              <a:rPr lang="ru-RU" dirty="0"/>
              <a:t>Как выступать? (креативное решение)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/>
              <a:t>План презентации из 7 пунктов 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/>
              <a:t>«Прогон» - Коррекция – «Прогон» - </a:t>
            </a:r>
            <a:r>
              <a:rPr lang="ru-RU" dirty="0" smtClean="0"/>
              <a:t>генеральная </a:t>
            </a:r>
            <a:r>
              <a:rPr lang="ru-RU" dirty="0"/>
              <a:t>репетиция (с </a:t>
            </a:r>
            <a:r>
              <a:rPr lang="ru-RU" dirty="0" smtClean="0"/>
              <a:t>видеокамерой)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Отдых </a:t>
            </a:r>
            <a:r>
              <a:rPr lang="ru-RU" dirty="0"/>
              <a:t>(</a:t>
            </a:r>
            <a:r>
              <a:rPr lang="ru-RU" dirty="0" smtClean="0"/>
              <a:t>высыпаемся)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Оптимальное </a:t>
            </a:r>
            <a:r>
              <a:rPr lang="ru-RU" dirty="0"/>
              <a:t>выступление 6 минут по Рону </a:t>
            </a:r>
            <a:r>
              <a:rPr lang="ru-RU" dirty="0" err="1" smtClean="0"/>
              <a:t>Хоффу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04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Невербальное общение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>
            <a:normAutofit/>
          </a:bodyPr>
          <a:lstStyle/>
          <a:p>
            <a:r>
              <a:rPr lang="ru-RU" dirty="0" smtClean="0"/>
              <a:t>Общение по телефону </a:t>
            </a:r>
          </a:p>
          <a:p>
            <a:r>
              <a:rPr lang="ru-RU" dirty="0" smtClean="0"/>
              <a:t>Первое впечатление самое важное, другого шанса не будет  </a:t>
            </a:r>
            <a:endParaRPr lang="ru-RU" dirty="0"/>
          </a:p>
          <a:p>
            <a:r>
              <a:rPr lang="ru-RU" dirty="0"/>
              <a:t>Внешний вид с</a:t>
            </a:r>
            <a:r>
              <a:rPr lang="ru-RU" dirty="0" smtClean="0"/>
              <a:t> ориентиром </a:t>
            </a:r>
            <a:r>
              <a:rPr lang="ru-RU" dirty="0"/>
              <a:t>на </a:t>
            </a:r>
            <a:r>
              <a:rPr lang="ru-RU" dirty="0" smtClean="0"/>
              <a:t>компанию (Яндекс или </a:t>
            </a:r>
            <a:r>
              <a:rPr lang="ru-RU" dirty="0" err="1" smtClean="0"/>
              <a:t>Финуниверситет</a:t>
            </a:r>
            <a:r>
              <a:rPr lang="ru-RU" dirty="0"/>
              <a:t>)</a:t>
            </a:r>
          </a:p>
          <a:p>
            <a:r>
              <a:rPr lang="ru-RU" dirty="0" smtClean="0"/>
              <a:t>Общение жестами</a:t>
            </a:r>
            <a:endParaRPr lang="ru-RU" dirty="0"/>
          </a:p>
          <a:p>
            <a:r>
              <a:rPr lang="ru-RU" dirty="0" smtClean="0"/>
              <a:t>Испытание на «прочность» (рукопожатие, предложение выбрать самостоятельно место, показ предприятия для проверки вашего поведения с коллективом и т.д.)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47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Типичные ошибки соискателей </a:t>
            </a:r>
            <a:br>
              <a:rPr lang="ru-RU" sz="36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на собеседовании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</a:t>
            </a:r>
            <a:r>
              <a:rPr lang="ru-RU" dirty="0" smtClean="0"/>
              <a:t>поздание</a:t>
            </a:r>
          </a:p>
          <a:p>
            <a:r>
              <a:rPr lang="ru-RU" dirty="0"/>
              <a:t>н</a:t>
            </a:r>
            <a:r>
              <a:rPr lang="ru-RU" dirty="0" smtClean="0"/>
              <a:t>еопрятный </a:t>
            </a:r>
            <a:r>
              <a:rPr lang="ru-RU" dirty="0"/>
              <a:t>внешний </a:t>
            </a:r>
            <a:r>
              <a:rPr lang="ru-RU" dirty="0" smtClean="0"/>
              <a:t>вид</a:t>
            </a:r>
          </a:p>
          <a:p>
            <a:r>
              <a:rPr lang="ru-RU" dirty="0"/>
              <a:t>с</a:t>
            </a:r>
            <a:r>
              <a:rPr lang="ru-RU" dirty="0" smtClean="0"/>
              <a:t>опровождение (</a:t>
            </a:r>
            <a:r>
              <a:rPr lang="ru-RU" dirty="0"/>
              <a:t>никаких жен, </a:t>
            </a:r>
            <a:r>
              <a:rPr lang="ru-RU" dirty="0" smtClean="0"/>
              <a:t>мужей, подруг)</a:t>
            </a:r>
          </a:p>
          <a:p>
            <a:r>
              <a:rPr lang="ru-RU" dirty="0"/>
              <a:t>н</a:t>
            </a:r>
            <a:r>
              <a:rPr lang="ru-RU" dirty="0" smtClean="0"/>
              <a:t>еуверенное поведение</a:t>
            </a:r>
          </a:p>
          <a:p>
            <a:r>
              <a:rPr lang="ru-RU" dirty="0"/>
              <a:t>р</a:t>
            </a:r>
            <a:r>
              <a:rPr lang="ru-RU" dirty="0" smtClean="0"/>
              <a:t>азговор </a:t>
            </a:r>
            <a:r>
              <a:rPr lang="ru-RU" dirty="0"/>
              <a:t>по мобильному </a:t>
            </a:r>
            <a:r>
              <a:rPr lang="ru-RU" dirty="0" smtClean="0"/>
              <a:t>телефону</a:t>
            </a:r>
          </a:p>
          <a:p>
            <a:r>
              <a:rPr lang="ru-RU" dirty="0"/>
              <a:t>м</a:t>
            </a:r>
            <a:r>
              <a:rPr lang="ru-RU" dirty="0" smtClean="0"/>
              <a:t>ногословие</a:t>
            </a:r>
          </a:p>
          <a:p>
            <a:r>
              <a:rPr lang="ru-RU" dirty="0"/>
              <a:t>в</a:t>
            </a:r>
            <a:r>
              <a:rPr lang="ru-RU" dirty="0" smtClean="0"/>
              <a:t>опросы </a:t>
            </a:r>
            <a:r>
              <a:rPr lang="ru-RU" dirty="0"/>
              <a:t>о </a:t>
            </a:r>
            <a:r>
              <a:rPr lang="ru-RU" dirty="0" smtClean="0"/>
              <a:t>деньгах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</a:t>
            </a:r>
            <a:r>
              <a:rPr lang="ru-RU" dirty="0" smtClean="0"/>
              <a:t>ысокомерие </a:t>
            </a:r>
            <a:r>
              <a:rPr lang="ru-RU" dirty="0"/>
              <a:t>и </a:t>
            </a:r>
            <a:r>
              <a:rPr lang="ru-RU" dirty="0" smtClean="0"/>
              <a:t>самоуверенность</a:t>
            </a:r>
          </a:p>
          <a:p>
            <a:r>
              <a:rPr lang="ru-RU" dirty="0"/>
              <a:t>л</a:t>
            </a:r>
            <a:r>
              <a:rPr lang="ru-RU" dirty="0" smtClean="0"/>
              <a:t>ожь</a:t>
            </a:r>
          </a:p>
          <a:p>
            <a:r>
              <a:rPr lang="ru-RU" dirty="0"/>
              <a:t>л</a:t>
            </a:r>
            <a:r>
              <a:rPr lang="ru-RU" dirty="0" smtClean="0"/>
              <a:t>ишняя откровенность</a:t>
            </a:r>
          </a:p>
          <a:p>
            <a:r>
              <a:rPr lang="ru-RU" dirty="0"/>
              <a:t>р</a:t>
            </a:r>
            <a:r>
              <a:rPr lang="ru-RU" dirty="0" smtClean="0"/>
              <a:t>еакция раздражения </a:t>
            </a:r>
            <a:r>
              <a:rPr lang="ru-RU" dirty="0"/>
              <a:t>на задаваемые </a:t>
            </a:r>
            <a:r>
              <a:rPr lang="ru-RU" dirty="0" smtClean="0"/>
              <a:t>вопросы</a:t>
            </a:r>
          </a:p>
          <a:p>
            <a:r>
              <a:rPr lang="ru-RU" dirty="0"/>
              <a:t>к</a:t>
            </a:r>
            <a:r>
              <a:rPr lang="ru-RU" dirty="0" smtClean="0"/>
              <a:t>ритика </a:t>
            </a:r>
            <a:r>
              <a:rPr lang="ru-RU" dirty="0"/>
              <a:t>сотрудников или </a:t>
            </a:r>
            <a:r>
              <a:rPr lang="ru-RU" dirty="0" smtClean="0"/>
              <a:t>начальников</a:t>
            </a:r>
          </a:p>
          <a:p>
            <a:r>
              <a:rPr lang="ru-RU" dirty="0"/>
              <a:t>о</a:t>
            </a:r>
            <a:r>
              <a:rPr lang="ru-RU" dirty="0" smtClean="0"/>
              <a:t>тсутствие </a:t>
            </a:r>
            <a:r>
              <a:rPr lang="ru-RU" dirty="0"/>
              <a:t>обратной </a:t>
            </a:r>
            <a:r>
              <a:rPr lang="ru-RU" dirty="0" smtClean="0"/>
              <a:t>связи (позвоните </a:t>
            </a:r>
            <a:r>
              <a:rPr lang="ru-RU" dirty="0"/>
              <a:t>в указанное время самостоятельно и </a:t>
            </a:r>
            <a:r>
              <a:rPr lang="ru-RU" dirty="0" smtClean="0"/>
              <a:t>узнайте итоги)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7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Рекомендуемая литература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Маркетинговые </a:t>
            </a:r>
            <a:r>
              <a:rPr lang="ru-RU" sz="2000" dirty="0"/>
              <a:t>исследования. Теория и практика : учебник для бакалавров / под общ. ред. О.Н. </a:t>
            </a:r>
            <a:r>
              <a:rPr lang="ru-RU" sz="2000" dirty="0" err="1" smtClean="0"/>
              <a:t>Романенковой</a:t>
            </a:r>
            <a:r>
              <a:rPr lang="ru-RU" sz="2000" dirty="0" smtClean="0"/>
              <a:t>. - </a:t>
            </a:r>
            <a:r>
              <a:rPr lang="ru-RU" sz="2000" dirty="0"/>
              <a:t>М.: Издательство </a:t>
            </a:r>
            <a:r>
              <a:rPr lang="ru-RU" sz="2000" dirty="0" err="1"/>
              <a:t>Юрайт</a:t>
            </a:r>
            <a:r>
              <a:rPr lang="ru-RU" sz="2000" dirty="0"/>
              <a:t>, 2014. - 315 с. </a:t>
            </a: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err="1" smtClean="0"/>
              <a:t>Дэниэл</a:t>
            </a:r>
            <a:r>
              <a:rPr lang="ru-RU" sz="2000" dirty="0" smtClean="0"/>
              <a:t> </a:t>
            </a:r>
            <a:r>
              <a:rPr lang="ru-RU" sz="2000" dirty="0" err="1" smtClean="0"/>
              <a:t>Пинк</a:t>
            </a:r>
            <a:r>
              <a:rPr lang="ru-RU" sz="2000" dirty="0" smtClean="0"/>
              <a:t>. </a:t>
            </a:r>
            <a:r>
              <a:rPr lang="ru-RU" sz="2000" dirty="0"/>
              <a:t>Драйв. Что на самом деле нас </a:t>
            </a:r>
            <a:r>
              <a:rPr lang="ru-RU" sz="2000" dirty="0" smtClean="0"/>
              <a:t>мотивирует. – М.: Альпина </a:t>
            </a:r>
            <a:r>
              <a:rPr lang="ru-RU" sz="2000" dirty="0" err="1" smtClean="0"/>
              <a:t>Паблишер</a:t>
            </a:r>
            <a:r>
              <a:rPr lang="ru-RU" sz="2000" dirty="0" smtClean="0"/>
              <a:t>, 2014. – 190 с.</a:t>
            </a:r>
          </a:p>
          <a:p>
            <a:endParaRPr lang="ru-RU" sz="2000" dirty="0" smtClean="0"/>
          </a:p>
          <a:p>
            <a:r>
              <a:rPr lang="ru-RU" sz="2000" dirty="0"/>
              <a:t>Золотые ступени карьеры. Общероссийский справочник по трудоустройству и </a:t>
            </a:r>
            <a:r>
              <a:rPr lang="ru-RU" sz="2000" dirty="0" smtClean="0"/>
              <a:t>карьере</a:t>
            </a:r>
            <a:r>
              <a:rPr lang="ru-RU" sz="2000" dirty="0"/>
              <a:t> </a:t>
            </a:r>
            <a:r>
              <a:rPr lang="ru-RU" sz="2000" dirty="0" smtClean="0"/>
              <a:t>/ А. Купеческий, М. Бородулина, Л. Лебедева, Ю. Романова, В. Оглоблин, Ю. Блохин, А. Ульянов, З. </a:t>
            </a:r>
            <a:r>
              <a:rPr lang="ru-RU" sz="2000" dirty="0" err="1" smtClean="0"/>
              <a:t>Цамалашвили</a:t>
            </a:r>
            <a:r>
              <a:rPr lang="ru-RU" sz="2000" dirty="0" smtClean="0"/>
              <a:t>. – М.: Купечество, 2006. – 386 с.</a:t>
            </a:r>
          </a:p>
          <a:p>
            <a:endParaRPr lang="ru-RU" sz="2000" dirty="0"/>
          </a:p>
          <a:p>
            <a:r>
              <a:rPr lang="ru-RU" sz="2000" dirty="0" smtClean="0"/>
              <a:t>А. </a:t>
            </a:r>
            <a:r>
              <a:rPr lang="ru-RU" sz="2000" dirty="0" err="1" smtClean="0"/>
              <a:t>Кибанов</a:t>
            </a:r>
            <a:r>
              <a:rPr lang="ru-RU" sz="2000" dirty="0" smtClean="0"/>
              <a:t>, Ю. Дмитриева. Управление </a:t>
            </a:r>
            <a:r>
              <a:rPr lang="ru-RU" sz="2000" dirty="0"/>
              <a:t>трудоустройством выпускников вузов на рынке </a:t>
            </a:r>
            <a:r>
              <a:rPr lang="ru-RU" sz="2000" dirty="0" smtClean="0"/>
              <a:t>труда. – М.: Инфра-М, 2014. – 256</a:t>
            </a:r>
            <a:r>
              <a:rPr lang="ru-RU" sz="2000" dirty="0"/>
              <a:t> </a:t>
            </a:r>
            <a:r>
              <a:rPr lang="ru-RU" sz="2000" dirty="0" smtClean="0"/>
              <a:t>с.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45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Как отличить порядочного работодателя от мошенника?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355160" cy="384502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200" b="1" dirty="0"/>
              <a:t>Ч</a:t>
            </a:r>
            <a:r>
              <a:rPr lang="ru-RU" sz="2200" b="1" dirty="0" smtClean="0"/>
              <a:t>итаем внимательно</a:t>
            </a:r>
            <a:r>
              <a:rPr lang="ru-RU" sz="2200" dirty="0" smtClean="0"/>
              <a:t>: работа </a:t>
            </a:r>
            <a:r>
              <a:rPr lang="ru-RU" sz="2200" dirty="0"/>
              <a:t>в офисе 4 </a:t>
            </a:r>
            <a:r>
              <a:rPr lang="ru-RU" sz="2200" dirty="0" smtClean="0"/>
              <a:t>час./день 3 раза/неделю</a:t>
            </a:r>
            <a:r>
              <a:rPr lang="ru-RU" sz="2200" dirty="0"/>
              <a:t>. Зарплата 200 000 руб. Требования: возраст 18—80, образование не имеет </a:t>
            </a:r>
            <a:r>
              <a:rPr lang="ru-RU" sz="2200" dirty="0" smtClean="0"/>
              <a:t>значения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/>
              <a:t>Составляем </a:t>
            </a:r>
            <a:r>
              <a:rPr lang="ru-RU" sz="2200" dirty="0"/>
              <a:t>«</a:t>
            </a:r>
            <a:r>
              <a:rPr lang="ru-RU" sz="2200" b="1" dirty="0"/>
              <a:t>досье</a:t>
            </a:r>
            <a:r>
              <a:rPr lang="ru-RU" sz="2200" dirty="0"/>
              <a:t>» - </a:t>
            </a:r>
            <a:r>
              <a:rPr lang="ru-RU" sz="2200" dirty="0" smtClean="0"/>
              <a:t>старые новости </a:t>
            </a:r>
            <a:r>
              <a:rPr lang="ru-RU" sz="2200" dirty="0"/>
              <a:t>на сайте </a:t>
            </a:r>
            <a:r>
              <a:rPr lang="ru-RU" sz="2200" dirty="0" smtClean="0"/>
              <a:t>свидетельствуют </a:t>
            </a:r>
            <a:r>
              <a:rPr lang="ru-RU" sz="2200" dirty="0"/>
              <a:t>о </a:t>
            </a:r>
            <a:r>
              <a:rPr lang="ru-RU" sz="2200" dirty="0" smtClean="0"/>
              <a:t>стагнации. </a:t>
            </a:r>
            <a:r>
              <a:rPr lang="ru-RU" sz="2200" dirty="0"/>
              <a:t>Отсутствие страницы «контакты» </a:t>
            </a:r>
            <a:r>
              <a:rPr lang="ru-RU" sz="2200" dirty="0" smtClean="0"/>
              <a:t>должно насторожить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b="1" dirty="0" smtClean="0"/>
              <a:t>Звонок</a:t>
            </a:r>
            <a:r>
              <a:rPr lang="ru-RU" sz="2200" dirty="0" smtClean="0"/>
              <a:t> </a:t>
            </a:r>
            <a:r>
              <a:rPr lang="ru-RU" sz="2200" dirty="0"/>
              <a:t>рекрутеру </a:t>
            </a:r>
            <a:r>
              <a:rPr lang="ru-RU" sz="2200" dirty="0" smtClean="0"/>
              <a:t>- не </a:t>
            </a:r>
            <a:r>
              <a:rPr lang="ru-RU" sz="2200" dirty="0"/>
              <a:t>озвучивают </a:t>
            </a:r>
            <a:r>
              <a:rPr lang="ru-RU" sz="2200" dirty="0" smtClean="0"/>
              <a:t>название </a:t>
            </a:r>
            <a:r>
              <a:rPr lang="ru-RU" sz="2200" dirty="0"/>
              <a:t>компании, убеждая, </a:t>
            </a:r>
            <a:r>
              <a:rPr lang="ru-RU" sz="2200" dirty="0" smtClean="0"/>
              <a:t>что </a:t>
            </a:r>
            <a:r>
              <a:rPr lang="ru-RU" sz="2200" dirty="0"/>
              <a:t>фирма новая и очень </a:t>
            </a:r>
            <a:r>
              <a:rPr lang="ru-RU" sz="2200" dirty="0" smtClean="0"/>
              <a:t>перспективная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/>
              <a:t>Правило — </a:t>
            </a:r>
            <a:r>
              <a:rPr lang="ru-RU" sz="2200" dirty="0"/>
              <a:t>никому </a:t>
            </a:r>
            <a:r>
              <a:rPr lang="ru-RU" sz="2200" b="1" dirty="0"/>
              <a:t>не платить</a:t>
            </a:r>
            <a:r>
              <a:rPr lang="ru-RU" sz="2200" dirty="0" smtClean="0"/>
              <a:t>. Оплата с работодателей</a:t>
            </a:r>
            <a:endParaRPr lang="ru-RU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200" b="1" dirty="0" smtClean="0"/>
              <a:t>Собеседование</a:t>
            </a:r>
            <a:r>
              <a:rPr lang="ru-RU" sz="2200" dirty="0" smtClean="0"/>
              <a:t> - оцените </a:t>
            </a:r>
            <a:r>
              <a:rPr lang="ru-RU" sz="2200" dirty="0"/>
              <a:t>помещение, </a:t>
            </a:r>
            <a:r>
              <a:rPr lang="ru-RU" sz="2200" dirty="0" smtClean="0"/>
              <a:t>есть ли сотрудники, компьютеры</a:t>
            </a:r>
            <a:r>
              <a:rPr lang="ru-RU" sz="2200" dirty="0"/>
              <a:t>, </a:t>
            </a:r>
            <a:r>
              <a:rPr lang="ru-RU" sz="2200" dirty="0" smtClean="0"/>
              <a:t>насколько </a:t>
            </a:r>
            <a:r>
              <a:rPr lang="ru-RU" sz="2200" dirty="0"/>
              <a:t>обжитым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   оно </a:t>
            </a:r>
            <a:r>
              <a:rPr lang="ru-RU" sz="2200" dirty="0"/>
              <a:t>выглядит</a:t>
            </a:r>
          </a:p>
        </p:txBody>
      </p:sp>
      <p:pic>
        <p:nvPicPr>
          <p:cNvPr id="3075" name="Picture 3" descr="C:\Users\Ольга\Desktop\fue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725144"/>
            <a:ext cx="2276872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88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Добрые советы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677" y="1412777"/>
            <a:ext cx="8568795" cy="2808312"/>
          </a:xfrm>
        </p:spPr>
        <p:txBody>
          <a:bodyPr>
            <a:normAutofit fontScale="92500" lnSpcReduction="10000"/>
          </a:bodyPr>
          <a:lstStyle/>
          <a:p>
            <a:pPr algn="just" fontAlgn="base">
              <a:buFont typeface="Wingdings" panose="05000000000000000000" pitchFamily="2" charset="2"/>
              <a:buChar char="v"/>
            </a:pPr>
            <a:r>
              <a:rPr lang="ru-RU" dirty="0" smtClean="0"/>
              <a:t>Настройтесь </a:t>
            </a:r>
            <a:r>
              <a:rPr lang="ru-RU" dirty="0"/>
              <a:t>на </a:t>
            </a:r>
            <a:r>
              <a:rPr lang="ru-RU" dirty="0" smtClean="0"/>
              <a:t>позитив</a:t>
            </a:r>
          </a:p>
          <a:p>
            <a:pPr algn="just" fontAlgn="base">
              <a:buFont typeface="Wingdings" panose="05000000000000000000" pitchFamily="2" charset="2"/>
              <a:buChar char="v"/>
            </a:pPr>
            <a:r>
              <a:rPr lang="ru-RU" dirty="0" smtClean="0"/>
              <a:t>Помните, </a:t>
            </a:r>
            <a:r>
              <a:rPr lang="ru-RU" dirty="0"/>
              <a:t>что </a:t>
            </a:r>
            <a:r>
              <a:rPr lang="ru-RU" dirty="0" smtClean="0"/>
              <a:t>собеседники не настроены враждебно</a:t>
            </a:r>
          </a:p>
          <a:p>
            <a:pPr algn="just" fontAlgn="base">
              <a:buFont typeface="Wingdings" panose="05000000000000000000" pitchFamily="2" charset="2"/>
              <a:buChar char="v"/>
            </a:pPr>
            <a:r>
              <a:rPr lang="ru-RU" dirty="0"/>
              <a:t>Не говорите о планах существенно изменить свою </a:t>
            </a:r>
            <a:r>
              <a:rPr lang="ru-RU" dirty="0" smtClean="0"/>
              <a:t>жизнь (переезд в другой город, свадьба, беременность)</a:t>
            </a:r>
          </a:p>
          <a:p>
            <a:pPr algn="just" fontAlgn="base">
              <a:buFont typeface="Wingdings" panose="05000000000000000000" pitchFamily="2" charset="2"/>
              <a:buChar char="v"/>
            </a:pPr>
            <a:r>
              <a:rPr lang="ru-RU" dirty="0"/>
              <a:t>Не говорите обо всех неудачах и промахах на работе</a:t>
            </a:r>
          </a:p>
          <a:p>
            <a:pPr algn="just" fontAlgn="base">
              <a:buFont typeface="Wingdings" panose="05000000000000000000" pitchFamily="2" charset="2"/>
              <a:buChar char="v"/>
            </a:pPr>
            <a:r>
              <a:rPr lang="ru-RU" dirty="0"/>
              <a:t>Не говорите плохо о прежнем </a:t>
            </a:r>
            <a:r>
              <a:rPr lang="ru-RU" dirty="0" smtClean="0"/>
              <a:t>работодателе (</a:t>
            </a:r>
            <a:r>
              <a:rPr lang="ru-RU" dirty="0"/>
              <a:t>у</a:t>
            </a:r>
            <a:r>
              <a:rPr lang="ru-RU" dirty="0" smtClean="0"/>
              <a:t>читесь </a:t>
            </a:r>
            <a:r>
              <a:rPr lang="ru-RU" dirty="0"/>
              <a:t>гордиться вашими прежними местами </a:t>
            </a:r>
            <a:r>
              <a:rPr lang="ru-RU" dirty="0" smtClean="0"/>
              <a:t>работы или не идите туда на работу)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/>
          </a:p>
        </p:txBody>
      </p:sp>
      <p:pic>
        <p:nvPicPr>
          <p:cNvPr id="1026" name="Picture 2" descr="C:\Users\Ольга\Desktop\umol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861048"/>
            <a:ext cx="2181242" cy="286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67544" y="4293096"/>
            <a:ext cx="61926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buFont typeface="Wingdings" panose="05000000000000000000" pitchFamily="2" charset="2"/>
              <a:buChar char="ü"/>
            </a:pPr>
            <a:r>
              <a:rPr lang="ru-RU" sz="2200" dirty="0"/>
              <a:t>Не говорите про деньги в первую очередь</a:t>
            </a:r>
          </a:p>
          <a:p>
            <a:pPr marL="342900" indent="-342900" algn="just" fontAlgn="base">
              <a:buFont typeface="Wingdings" panose="05000000000000000000" pitchFamily="2" charset="2"/>
              <a:buChar char="ü"/>
            </a:pPr>
            <a:r>
              <a:rPr lang="ru-RU" sz="2200" dirty="0"/>
              <a:t>Не рассказывайте о всех своих хобби (варка мыла, отдых с друзьями, поездки, бои без правил, азартные игры, политическая </a:t>
            </a:r>
            <a:r>
              <a:rPr lang="ru-RU" sz="2200" dirty="0" smtClean="0"/>
              <a:t>деятельность…)</a:t>
            </a:r>
          </a:p>
          <a:p>
            <a:pPr marL="342900" indent="-342900" algn="just" fontAlgn="base">
              <a:buFont typeface="Wingdings" panose="05000000000000000000" pitchFamily="2" charset="2"/>
              <a:buChar char="ü"/>
            </a:pPr>
            <a:r>
              <a:rPr lang="ru-RU" sz="2200" dirty="0" smtClean="0"/>
              <a:t>Про </a:t>
            </a:r>
            <a:r>
              <a:rPr lang="ru-RU" sz="2200" dirty="0"/>
              <a:t>театр – можно!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88395" y="6390263"/>
            <a:ext cx="38158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i="1" dirty="0" smtClean="0"/>
              <a:t>*Борис </a:t>
            </a:r>
            <a:r>
              <a:rPr lang="ru-RU" sz="1600" i="1" dirty="0"/>
              <a:t>Кустодиев, «Купец», 1918 год</a:t>
            </a:r>
          </a:p>
        </p:txBody>
      </p:sp>
    </p:spTree>
    <p:extLst>
      <p:ext uri="{BB962C8B-B14F-4D97-AF65-F5344CB8AC3E}">
        <p14:creationId xmlns:p14="http://schemas.microsoft.com/office/powerpoint/2010/main" val="44426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2348880"/>
            <a:ext cx="5328592" cy="8054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Благодарим за внимание!</a:t>
            </a:r>
            <a:br>
              <a:rPr lang="ru-RU" sz="3600" b="1" dirty="0">
                <a:solidFill>
                  <a:schemeClr val="tx2">
                    <a:lumMod val="50000"/>
                  </a:schemeClr>
                </a:solidFill>
              </a:rPr>
            </a:b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51520" y="2597154"/>
            <a:ext cx="4248473" cy="293245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>
              <a:spcBef>
                <a:spcPct val="50000"/>
              </a:spcBef>
              <a:buNone/>
            </a:pPr>
            <a:endParaRPr lang="ru-RU" altLang="ru-RU" sz="1800" b="1" dirty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  <a:buNone/>
            </a:pPr>
            <a:endParaRPr lang="ru-RU" altLang="ru-RU" sz="1800" b="1" dirty="0"/>
          </a:p>
          <a:p>
            <a:pPr algn="ctr">
              <a:spcBef>
                <a:spcPct val="50000"/>
              </a:spcBef>
              <a:buNone/>
            </a:pPr>
            <a:endParaRPr lang="ru-RU" altLang="ru-RU" sz="1800" b="1" dirty="0"/>
          </a:p>
          <a:p>
            <a:pPr algn="ctr">
              <a:spcBef>
                <a:spcPct val="50000"/>
              </a:spcBef>
              <a:buNone/>
            </a:pPr>
            <a:endParaRPr lang="ru-RU" altLang="ru-RU" sz="1800" b="1" dirty="0"/>
          </a:p>
          <a:p>
            <a:pPr algn="ctr">
              <a:spcBef>
                <a:spcPct val="50000"/>
              </a:spcBef>
              <a:buNone/>
            </a:pPr>
            <a:r>
              <a:rPr lang="ru-RU" altLang="ru-RU" sz="1800" b="1" dirty="0"/>
              <a:t>Ольга Николаевна Жильцова</a:t>
            </a:r>
          </a:p>
          <a:p>
            <a:pPr marL="68580" indent="0" algn="ctr">
              <a:buNone/>
            </a:pPr>
            <a:r>
              <a:rPr lang="en-US" sz="1800" dirty="0"/>
              <a:t>editor@marklog.ru </a:t>
            </a:r>
            <a:endParaRPr lang="ru-RU" sz="1800" dirty="0"/>
          </a:p>
          <a:p>
            <a:pPr marL="68580" indent="0" algn="ctr">
              <a:buNone/>
            </a:pPr>
            <a:r>
              <a:rPr lang="en-US" sz="1800" dirty="0"/>
              <a:t>marklog.ru </a:t>
            </a:r>
            <a:endParaRPr lang="ru-RU" sz="1800" dirty="0" smtClean="0"/>
          </a:p>
          <a:p>
            <a:pPr marL="68580" indent="0" algn="ctr">
              <a:buNone/>
            </a:pPr>
            <a:r>
              <a:rPr lang="ru-RU" sz="1800" dirty="0"/>
              <a:t>ЖЖ: </a:t>
            </a:r>
            <a:r>
              <a:rPr lang="ru-RU" sz="1800" dirty="0" smtClean="0"/>
              <a:t>Влюбляю в науку</a:t>
            </a:r>
            <a:endParaRPr lang="ru-RU" sz="1800" dirty="0"/>
          </a:p>
          <a:p>
            <a:pPr marL="68580" indent="0" algn="ctr">
              <a:buNone/>
            </a:pPr>
            <a:endParaRPr lang="en-US" sz="1800" dirty="0"/>
          </a:p>
          <a:p>
            <a:pPr marL="68580" indent="0">
              <a:buNone/>
            </a:pP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37418" y="6381328"/>
            <a:ext cx="5811724" cy="365125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Жильцова О.Н.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7447-9290-4302-BD1E-07FBF0AC90C9}" type="slidenum">
              <a:rPr lang="ru-RU" smtClean="0"/>
              <a:pPr/>
              <a:t>32</a:t>
            </a:fld>
            <a:endParaRPr lang="ru-RU"/>
          </a:p>
        </p:txBody>
      </p:sp>
      <p:pic>
        <p:nvPicPr>
          <p:cNvPr id="15362" name="Picture 2" descr="C:\Users\Ольга\Desktop\Жильцова-Ольг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16832"/>
            <a:ext cx="1431032" cy="214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Documents and Settings\romanenkova_on\Мои документы\Мои рисунки\x_ddd8066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05064"/>
            <a:ext cx="3205162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151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Хороший работодатель!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3789040"/>
            <a:ext cx="727280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/>
              <a:t>Три </a:t>
            </a:r>
            <a:r>
              <a:rPr lang="ru-RU" sz="2600" dirty="0"/>
              <a:t>главных качества, обладателей которых российские работодатели ждут на собеседовании с особым нетерпением:</a:t>
            </a:r>
          </a:p>
          <a:p>
            <a:pPr algn="ctr"/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- ответственный</a:t>
            </a:r>
          </a:p>
          <a:p>
            <a:pPr algn="ctr"/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- с 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</a:rPr>
              <a:t>опытом 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работы</a:t>
            </a:r>
          </a:p>
          <a:p>
            <a:pPr algn="ctr"/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- высшим 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</a:rPr>
              <a:t>образованием</a:t>
            </a:r>
          </a:p>
        </p:txBody>
      </p:sp>
      <p:pic>
        <p:nvPicPr>
          <p:cNvPr id="9" name="Picture 2" descr="C:\Users\Ольга\Desktop\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73" y="1534996"/>
            <a:ext cx="4367211" cy="22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59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Портрет идеального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кандидата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в глазах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работодателя (РФ)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132856"/>
            <a:ext cx="3931920" cy="63976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Наибольший спрос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068960"/>
            <a:ext cx="3931920" cy="3320728"/>
          </a:xfrm>
        </p:spPr>
        <p:txBody>
          <a:bodyPr/>
          <a:lstStyle/>
          <a:p>
            <a:r>
              <a:rPr lang="ru-RU" dirty="0" err="1" smtClean="0"/>
              <a:t>Коммуникативен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активной жизненной </a:t>
            </a:r>
            <a:r>
              <a:rPr lang="ru-RU" dirty="0" smtClean="0"/>
              <a:t>позицией</a:t>
            </a:r>
          </a:p>
          <a:p>
            <a:r>
              <a:rPr lang="ru-RU" dirty="0" err="1" smtClean="0"/>
              <a:t>Стрессоустойчивый</a:t>
            </a:r>
            <a:endParaRPr lang="ru-RU" dirty="0" smtClean="0"/>
          </a:p>
          <a:p>
            <a:r>
              <a:rPr lang="ru-RU" dirty="0" smtClean="0"/>
              <a:t>Внимательный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8024" y="2132856"/>
            <a:ext cx="3931920" cy="63976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Наименьший спрос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54880" y="2996952"/>
            <a:ext cx="3931920" cy="3392736"/>
          </a:xfrm>
        </p:spPr>
        <p:txBody>
          <a:bodyPr/>
          <a:lstStyle/>
          <a:p>
            <a:r>
              <a:rPr lang="ru-RU" dirty="0" smtClean="0"/>
              <a:t>Энтузиазм</a:t>
            </a:r>
          </a:p>
          <a:p>
            <a:r>
              <a:rPr lang="ru-RU" dirty="0" smtClean="0"/>
              <a:t>Чувство </a:t>
            </a:r>
            <a:r>
              <a:rPr lang="ru-RU" dirty="0"/>
              <a:t>юмора 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2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И опыт других стран …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Россия</a:t>
            </a:r>
            <a:r>
              <a:rPr lang="ru-RU" dirty="0" smtClean="0"/>
              <a:t> - </a:t>
            </a:r>
            <a:r>
              <a:rPr lang="ru-RU" dirty="0" err="1" smtClean="0"/>
              <a:t>стрессоустойчивые</a:t>
            </a:r>
            <a:r>
              <a:rPr lang="ru-RU" dirty="0" smtClean="0"/>
              <a:t> </a:t>
            </a:r>
            <a:r>
              <a:rPr lang="ru-RU" dirty="0"/>
              <a:t>кандидаты </a:t>
            </a:r>
            <a:r>
              <a:rPr lang="ru-RU" dirty="0" smtClean="0"/>
              <a:t>(в 8 раз </a:t>
            </a:r>
            <a:r>
              <a:rPr lang="ru-RU" dirty="0"/>
              <a:t>чаще, чем в других </a:t>
            </a:r>
            <a:r>
              <a:rPr lang="ru-RU" dirty="0" smtClean="0"/>
              <a:t>странах)</a:t>
            </a:r>
          </a:p>
          <a:p>
            <a:r>
              <a:rPr lang="ru-RU" b="1" dirty="0" smtClean="0"/>
              <a:t>Канада</a:t>
            </a:r>
            <a:r>
              <a:rPr lang="ru-RU" dirty="0" smtClean="0"/>
              <a:t> - ответственные сотрудники</a:t>
            </a:r>
          </a:p>
          <a:p>
            <a:r>
              <a:rPr lang="ru-RU" b="1" dirty="0" smtClean="0"/>
              <a:t>Великобритания</a:t>
            </a:r>
            <a:r>
              <a:rPr lang="ru-RU" dirty="0" smtClean="0"/>
              <a:t> – организованные сотрудники</a:t>
            </a:r>
          </a:p>
          <a:p>
            <a:r>
              <a:rPr lang="ru-RU" b="1" dirty="0" smtClean="0"/>
              <a:t>Польша</a:t>
            </a:r>
            <a:r>
              <a:rPr lang="ru-RU" dirty="0" smtClean="0"/>
              <a:t> – умение </a:t>
            </a:r>
            <a:r>
              <a:rPr lang="ru-RU" dirty="0"/>
              <a:t>работать в команде и владение </a:t>
            </a:r>
            <a:r>
              <a:rPr lang="ru-RU" dirty="0" smtClean="0"/>
              <a:t>компьютером</a:t>
            </a:r>
          </a:p>
          <a:p>
            <a:r>
              <a:rPr lang="ru-RU" b="1" dirty="0" smtClean="0"/>
              <a:t>Франция</a:t>
            </a:r>
            <a:r>
              <a:rPr lang="ru-RU" dirty="0" smtClean="0"/>
              <a:t> - ценится динамизм</a:t>
            </a:r>
          </a:p>
          <a:p>
            <a:r>
              <a:rPr lang="ru-RU" b="1" dirty="0" smtClean="0"/>
              <a:t>Канада</a:t>
            </a:r>
            <a:r>
              <a:rPr lang="ru-RU" dirty="0" smtClean="0"/>
              <a:t> – востребованы творческие люди </a:t>
            </a:r>
            <a:r>
              <a:rPr lang="ru-RU" dirty="0"/>
              <a:t>с лидерскими </a:t>
            </a:r>
            <a:r>
              <a:rPr lang="ru-RU" dirty="0" smtClean="0"/>
              <a:t>качествами</a:t>
            </a:r>
          </a:p>
          <a:p>
            <a:r>
              <a:rPr lang="ru-RU" b="1" dirty="0" smtClean="0"/>
              <a:t>Нидерланды</a:t>
            </a:r>
            <a:r>
              <a:rPr lang="ru-RU" dirty="0"/>
              <a:t> </a:t>
            </a:r>
            <a:r>
              <a:rPr lang="ru-RU" dirty="0" smtClean="0"/>
              <a:t>– кандидаты энтузиасты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0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Методика </a:t>
            </a:r>
            <a:r>
              <a:rPr lang="ru-RU" sz="4000" b="1" dirty="0" err="1" smtClean="0">
                <a:solidFill>
                  <a:schemeClr val="tx2">
                    <a:lumMod val="50000"/>
                  </a:schemeClr>
                </a:solidFill>
              </a:rPr>
              <a:t>Дж.Т.О’Доннела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b="1" dirty="0" err="1" smtClean="0"/>
              <a:t>Дж.Т.О’Доннел</a:t>
            </a:r>
            <a:r>
              <a:rPr lang="ru-RU" b="1" dirty="0" smtClean="0"/>
              <a:t> - </a:t>
            </a:r>
            <a:r>
              <a:rPr lang="ru-RU" dirty="0" smtClean="0"/>
              <a:t>основатель </a:t>
            </a:r>
            <a:r>
              <a:rPr lang="ru-RU" dirty="0"/>
              <a:t>и </a:t>
            </a:r>
            <a:r>
              <a:rPr lang="ru-RU" dirty="0" smtClean="0"/>
              <a:t>управляющий сайтов Careerealism.com и</a:t>
            </a:r>
            <a:r>
              <a:rPr lang="ru-RU" dirty="0"/>
              <a:t> CareerHMO.com, посвященных поиску и подбору </a:t>
            </a:r>
            <a:r>
              <a:rPr lang="ru-RU" dirty="0" smtClean="0"/>
              <a:t>персонала.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Методика для работодателей</a:t>
            </a:r>
          </a:p>
          <a:p>
            <a:pPr marL="0" indent="0">
              <a:buNone/>
            </a:pPr>
            <a:r>
              <a:rPr lang="ru-RU" dirty="0"/>
              <a:t>и</a:t>
            </a:r>
            <a:r>
              <a:rPr lang="ru-RU" dirty="0" smtClean="0"/>
              <a:t>з 4-х шагов:</a:t>
            </a:r>
            <a:endParaRPr lang="ru-RU" dirty="0"/>
          </a:p>
        </p:txBody>
      </p:sp>
      <p:pic>
        <p:nvPicPr>
          <p:cNvPr id="1026" name="Picture 2" descr="C:\Users\Ольга\Desktop\resume_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881" y="3068960"/>
            <a:ext cx="3573016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06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Шаг 1.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Не публикуйте описание </a:t>
            </a:r>
            <a:r>
              <a:rPr lang="ru-RU" b="1" dirty="0" smtClean="0"/>
              <a:t>вакансии</a:t>
            </a:r>
          </a:p>
          <a:p>
            <a:r>
              <a:rPr lang="ru-RU" b="1" dirty="0" smtClean="0"/>
              <a:t>Опишите </a:t>
            </a:r>
            <a:r>
              <a:rPr lang="ru-RU" b="1" dirty="0"/>
              <a:t>проблему, которую предстоит решать </a:t>
            </a:r>
            <a:r>
              <a:rPr lang="ru-RU" b="1" dirty="0" smtClean="0"/>
              <a:t>соискателю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sz="2300" i="1" dirty="0"/>
              <a:t>*Многие работодатели ищут кандидатов среди знакомых, в клубах по интересам, в соц. сетях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Подробно, </a:t>
            </a:r>
            <a:r>
              <a:rPr lang="ru-RU" dirty="0" smtClean="0"/>
              <a:t>детально </a:t>
            </a:r>
            <a:r>
              <a:rPr lang="ru-RU" dirty="0"/>
              <a:t>следует описать проблему, которая требует немедленного </a:t>
            </a:r>
            <a:r>
              <a:rPr lang="ru-RU" dirty="0" smtClean="0"/>
              <a:t>решения</a:t>
            </a:r>
          </a:p>
          <a:p>
            <a:r>
              <a:rPr lang="ru-RU" dirty="0" smtClean="0"/>
              <a:t>Необходимо </a:t>
            </a:r>
            <a:r>
              <a:rPr lang="ru-RU" dirty="0"/>
              <a:t>пояснить, почему эта проблема </a:t>
            </a:r>
            <a:r>
              <a:rPr lang="ru-RU" dirty="0" smtClean="0"/>
              <a:t>является </a:t>
            </a:r>
            <a:r>
              <a:rPr lang="ru-RU" dirty="0"/>
              <a:t>головной болью </a:t>
            </a:r>
            <a:r>
              <a:rPr lang="ru-RU" dirty="0" smtClean="0"/>
              <a:t>компании</a:t>
            </a:r>
          </a:p>
          <a:p>
            <a:r>
              <a:rPr lang="ru-RU" dirty="0" smtClean="0"/>
              <a:t>В </a:t>
            </a:r>
            <a:r>
              <a:rPr lang="ru-RU" dirty="0"/>
              <a:t>подробностях, рассказать, зачем существует ваша </a:t>
            </a:r>
            <a:r>
              <a:rPr lang="ru-RU" dirty="0" smtClean="0"/>
              <a:t>компания</a:t>
            </a:r>
          </a:p>
          <a:p>
            <a:r>
              <a:rPr lang="ru-RU" dirty="0" smtClean="0"/>
              <a:t>Какие </a:t>
            </a:r>
            <a:r>
              <a:rPr lang="ru-RU" dirty="0"/>
              <a:t>проблемы клиентов она </a:t>
            </a:r>
            <a:r>
              <a:rPr lang="ru-RU" dirty="0" smtClean="0"/>
              <a:t>решает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74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Шаг 2.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Кандидат должен максимально подробно ответить на три вопроса</a:t>
            </a:r>
            <a:r>
              <a:rPr lang="ru-RU" sz="2400" b="1" dirty="0" smtClean="0"/>
              <a:t>:</a:t>
            </a:r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  <a:p>
            <a:pPr marL="0" indent="0">
              <a:buNone/>
            </a:pPr>
            <a:r>
              <a:rPr lang="ru-RU" sz="1800" i="1" dirty="0"/>
              <a:t>*Полезно ответить для себя самому кандидату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2400" dirty="0"/>
              <a:t>Что </a:t>
            </a:r>
            <a:r>
              <a:rPr lang="ru-RU" sz="2400" dirty="0" smtClean="0"/>
              <a:t>знает </a:t>
            </a:r>
            <a:r>
              <a:rPr lang="ru-RU" sz="2400" dirty="0"/>
              <a:t>о бизнесе работодателя и индустрии в целом</a:t>
            </a:r>
          </a:p>
          <a:p>
            <a:pPr fontAlgn="base"/>
            <a:r>
              <a:rPr lang="ru-RU" sz="2400" dirty="0"/>
              <a:t>Как пришёл к тому, почему то, что </a:t>
            </a:r>
            <a:r>
              <a:rPr lang="ru-RU" sz="2400" dirty="0" smtClean="0"/>
              <a:t>работодатель делает </a:t>
            </a:r>
            <a:r>
              <a:rPr lang="ru-RU" sz="2400" dirty="0"/>
              <a:t>– важно для </a:t>
            </a:r>
            <a:r>
              <a:rPr lang="ru-RU" sz="2400" dirty="0" smtClean="0"/>
              <a:t>клиентов</a:t>
            </a:r>
            <a:endParaRPr lang="ru-RU" sz="2400" dirty="0"/>
          </a:p>
          <a:p>
            <a:pPr fontAlgn="base"/>
            <a:r>
              <a:rPr lang="ru-RU" sz="2400" dirty="0"/>
              <a:t>Какой аспект бизнеса кандидату наиболее интересен и почему</a:t>
            </a:r>
          </a:p>
          <a:p>
            <a:endParaRPr lang="ru-RU" sz="24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18.11.2017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Жильцова О.Н.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56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872</TotalTime>
  <Words>1963</Words>
  <Application>Microsoft Office PowerPoint</Application>
  <PresentationFormat>Экран (4:3)</PresentationFormat>
  <Paragraphs>360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Ясность</vt:lpstr>
      <vt:lpstr>  моё первое резюме</vt:lpstr>
      <vt:lpstr>Что мы сегодня узнаем?</vt:lpstr>
      <vt:lpstr>Рекомендуемая литература</vt:lpstr>
      <vt:lpstr>Хороший работодатель!</vt:lpstr>
      <vt:lpstr>Портрет идеального кандидата в глазах работодателя (РФ)</vt:lpstr>
      <vt:lpstr>И опыт других стран …</vt:lpstr>
      <vt:lpstr>Методика Дж.Т.О’Доннела</vt:lpstr>
      <vt:lpstr>Шаг 1.</vt:lpstr>
      <vt:lpstr>Шаг 2.</vt:lpstr>
      <vt:lpstr>Шаг 3.</vt:lpstr>
      <vt:lpstr>Шаг 4.</vt:lpstr>
      <vt:lpstr>Почему данный подход работает? </vt:lpstr>
      <vt:lpstr>Что такое резюме?</vt:lpstr>
      <vt:lpstr>Правила составления резюме.  7 шагов </vt:lpstr>
      <vt:lpstr>Правила составления резюме</vt:lpstr>
      <vt:lpstr>Правила составления резюме</vt:lpstr>
      <vt:lpstr>Правила составления резюме</vt:lpstr>
      <vt:lpstr>Если работодатель – зарубежная компания, то резюме на русском и английском языках.</vt:lpstr>
      <vt:lpstr>Рекомендации </vt:lpstr>
      <vt:lpstr>Резюме. Российский опыт </vt:lpstr>
      <vt:lpstr>Вопросы и ответы на собеседовании</vt:lpstr>
      <vt:lpstr>Пример: почему Вы ушли с прежнего места работы?</vt:lpstr>
      <vt:lpstr> Ситуации с нестандартным пониманием идеального кандидата</vt:lpstr>
      <vt:lpstr>Требования к поколению «Y»</vt:lpstr>
      <vt:lpstr>Презентация PowerPoint</vt:lpstr>
      <vt:lpstr>Подитог. Идеальный кандидат</vt:lpstr>
      <vt:lpstr>Структура презентации на собеседовании</vt:lpstr>
      <vt:lpstr>Невербальное общение </vt:lpstr>
      <vt:lpstr>Типичные ошибки соискателей  на собеседовании</vt:lpstr>
      <vt:lpstr>Как отличить порядочного работодателя от мошенника?</vt:lpstr>
      <vt:lpstr>Добрые советы</vt:lpstr>
      <vt:lpstr>Благодарим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 «Работодатель.Как его узнать? » Ольга Николаевна Жильцова - к.э.н., доцент,  главный редактор журнала «Маркетинг и логистика»</dc:title>
  <dc:creator>Ольга</dc:creator>
  <cp:lastModifiedBy>Ольга</cp:lastModifiedBy>
  <cp:revision>39</cp:revision>
  <dcterms:created xsi:type="dcterms:W3CDTF">2016-09-19T11:55:32Z</dcterms:created>
  <dcterms:modified xsi:type="dcterms:W3CDTF">2017-11-17T18:14:11Z</dcterms:modified>
</cp:coreProperties>
</file>