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40" r:id="rId1"/>
  </p:sldMasterIdLst>
  <p:notesMasterIdLst>
    <p:notesMasterId r:id="rId27"/>
  </p:notesMasterIdLst>
  <p:sldIdLst>
    <p:sldId id="567" r:id="rId2"/>
    <p:sldId id="588" r:id="rId3"/>
    <p:sldId id="590" r:id="rId4"/>
    <p:sldId id="591" r:id="rId5"/>
    <p:sldId id="599" r:id="rId6"/>
    <p:sldId id="597" r:id="rId7"/>
    <p:sldId id="593" r:id="rId8"/>
    <p:sldId id="594" r:id="rId9"/>
    <p:sldId id="595" r:id="rId10"/>
    <p:sldId id="596" r:id="rId11"/>
    <p:sldId id="605" r:id="rId12"/>
    <p:sldId id="606" r:id="rId13"/>
    <p:sldId id="600" r:id="rId14"/>
    <p:sldId id="601" r:id="rId15"/>
    <p:sldId id="602" r:id="rId16"/>
    <p:sldId id="603" r:id="rId17"/>
    <p:sldId id="604" r:id="rId18"/>
    <p:sldId id="586" r:id="rId19"/>
    <p:sldId id="587" r:id="rId20"/>
    <p:sldId id="607" r:id="rId21"/>
    <p:sldId id="608" r:id="rId22"/>
    <p:sldId id="612" r:id="rId23"/>
    <p:sldId id="609" r:id="rId24"/>
    <p:sldId id="610" r:id="rId25"/>
    <p:sldId id="61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089" autoAdjust="0"/>
  </p:normalViewPr>
  <p:slideViewPr>
    <p:cSldViewPr>
      <p:cViewPr varScale="1">
        <p:scale>
          <a:sx n="74" d="100"/>
          <a:sy n="74" d="100"/>
        </p:scale>
        <p:origin x="25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ECC1E-5FA8-4F4F-A842-CE79B018DDA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FD9BE3-9176-4F97-9B5C-EFA0DDBBF0B6}">
      <dgm:prSet phldrT="[Текст]"/>
      <dgm:spPr/>
      <dgm:t>
        <a:bodyPr/>
        <a:lstStyle/>
        <a:p>
          <a:r>
            <a:rPr lang="ru-RU" dirty="0" smtClean="0"/>
            <a:t>Приказ</a:t>
          </a:r>
          <a:endParaRPr lang="ru-RU" dirty="0"/>
        </a:p>
      </dgm:t>
    </dgm:pt>
    <dgm:pt modelId="{7466E68D-C20F-49D3-86C8-0B30921F4602}" type="parTrans" cxnId="{4FCECFEC-E79D-4FD1-98A1-7835D6054D3C}">
      <dgm:prSet/>
      <dgm:spPr/>
      <dgm:t>
        <a:bodyPr/>
        <a:lstStyle/>
        <a:p>
          <a:endParaRPr lang="ru-RU"/>
        </a:p>
      </dgm:t>
    </dgm:pt>
    <dgm:pt modelId="{2A63D256-8D28-43E6-8DE0-0EEA1DA0C3B9}" type="sibTrans" cxnId="{4FCECFEC-E79D-4FD1-98A1-7835D6054D3C}">
      <dgm:prSet/>
      <dgm:spPr/>
      <dgm:t>
        <a:bodyPr/>
        <a:lstStyle/>
        <a:p>
          <a:endParaRPr lang="ru-RU"/>
        </a:p>
      </dgm:t>
    </dgm:pt>
    <dgm:pt modelId="{97BB4E42-1A81-402F-B7A4-5AA0341F1338}">
      <dgm:prSet phldrT="[Текст]"/>
      <dgm:spPr/>
      <dgm:t>
        <a:bodyPr/>
        <a:lstStyle/>
        <a:p>
          <a:r>
            <a:rPr lang="ru-RU" dirty="0" smtClean="0"/>
            <a:t>Убеждение</a:t>
          </a:r>
          <a:endParaRPr lang="ru-RU" dirty="0"/>
        </a:p>
      </dgm:t>
    </dgm:pt>
    <dgm:pt modelId="{BA61C896-3F17-4A6B-B2D2-DC68291B2CA2}" type="parTrans" cxnId="{E9E2AE6D-A8A4-4B54-98A1-B66450C3BBA0}">
      <dgm:prSet/>
      <dgm:spPr/>
      <dgm:t>
        <a:bodyPr/>
        <a:lstStyle/>
        <a:p>
          <a:endParaRPr lang="ru-RU"/>
        </a:p>
      </dgm:t>
    </dgm:pt>
    <dgm:pt modelId="{CD653902-9D7E-42E8-9A77-93F629729170}" type="sibTrans" cxnId="{E9E2AE6D-A8A4-4B54-98A1-B66450C3BBA0}">
      <dgm:prSet/>
      <dgm:spPr/>
      <dgm:t>
        <a:bodyPr/>
        <a:lstStyle/>
        <a:p>
          <a:endParaRPr lang="ru-RU"/>
        </a:p>
      </dgm:t>
    </dgm:pt>
    <dgm:pt modelId="{83FEA9D3-5867-4293-9E89-903C0D5129BB}">
      <dgm:prSet phldrT="[Текст]"/>
      <dgm:spPr/>
      <dgm:t>
        <a:bodyPr/>
        <a:lstStyle/>
        <a:p>
          <a:r>
            <a:rPr lang="ru-RU" dirty="0" smtClean="0"/>
            <a:t>Передача</a:t>
          </a:r>
          <a:endParaRPr lang="ru-RU" dirty="0"/>
        </a:p>
      </dgm:t>
    </dgm:pt>
    <dgm:pt modelId="{6CEBBDCA-97F8-493A-8739-F3A43C00D4E7}" type="parTrans" cxnId="{6180769A-72B2-4493-8555-5627801626E8}">
      <dgm:prSet/>
      <dgm:spPr/>
      <dgm:t>
        <a:bodyPr/>
        <a:lstStyle/>
        <a:p>
          <a:endParaRPr lang="ru-RU"/>
        </a:p>
      </dgm:t>
    </dgm:pt>
    <dgm:pt modelId="{9F71F2AD-A732-4F1D-B45A-A306AF095AE3}" type="sibTrans" cxnId="{6180769A-72B2-4493-8555-5627801626E8}">
      <dgm:prSet/>
      <dgm:spPr/>
      <dgm:t>
        <a:bodyPr/>
        <a:lstStyle/>
        <a:p>
          <a:endParaRPr lang="ru-RU"/>
        </a:p>
      </dgm:t>
    </dgm:pt>
    <dgm:pt modelId="{086B3820-64FC-47D9-B844-A88FEC4FD3B7}">
      <dgm:prSet phldrT="[Текст]"/>
      <dgm:spPr/>
      <dgm:t>
        <a:bodyPr/>
        <a:lstStyle/>
        <a:p>
          <a:r>
            <a:rPr lang="ru-RU" dirty="0" smtClean="0"/>
            <a:t>Просьба</a:t>
          </a:r>
          <a:endParaRPr lang="ru-RU" dirty="0"/>
        </a:p>
      </dgm:t>
    </dgm:pt>
    <dgm:pt modelId="{CF0BFDB8-3459-483E-9882-2F38E66DBEE1}" type="parTrans" cxnId="{1CA5A5A6-8C9C-41DD-B596-3C2542F92BF1}">
      <dgm:prSet/>
      <dgm:spPr/>
      <dgm:t>
        <a:bodyPr/>
        <a:lstStyle/>
        <a:p>
          <a:endParaRPr lang="ru-RU"/>
        </a:p>
      </dgm:t>
    </dgm:pt>
    <dgm:pt modelId="{E715C9AB-C470-4C81-A715-347FDE6AB785}" type="sibTrans" cxnId="{1CA5A5A6-8C9C-41DD-B596-3C2542F92BF1}">
      <dgm:prSet/>
      <dgm:spPr/>
      <dgm:t>
        <a:bodyPr/>
        <a:lstStyle/>
        <a:p>
          <a:endParaRPr lang="ru-RU"/>
        </a:p>
      </dgm:t>
    </dgm:pt>
    <dgm:pt modelId="{1B8B77EF-6E53-41AB-B4A7-2D0C6CB902D6}" type="pres">
      <dgm:prSet presAssocID="{0A9ECC1E-5FA8-4F4F-A842-CE79B018DDA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6314CD-0786-497B-8D69-3379D94A38C9}" type="pres">
      <dgm:prSet presAssocID="{0A9ECC1E-5FA8-4F4F-A842-CE79B018DDAF}" presName="diamond" presStyleLbl="bgShp" presStyleIdx="0" presStyleCnt="1"/>
      <dgm:spPr/>
    </dgm:pt>
    <dgm:pt modelId="{AE8EED3E-5229-4F7D-A858-85D1D430EE86}" type="pres">
      <dgm:prSet presAssocID="{0A9ECC1E-5FA8-4F4F-A842-CE79B018DDA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BDB78-469C-4A30-A4DC-31963A8AC4C7}" type="pres">
      <dgm:prSet presAssocID="{0A9ECC1E-5FA8-4F4F-A842-CE79B018DDA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2B156-0608-4AE7-BEF4-324B664C642E}" type="pres">
      <dgm:prSet presAssocID="{0A9ECC1E-5FA8-4F4F-A842-CE79B018DDA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A0F8F-6F08-44FE-BDD6-3F8672A6D88F}" type="pres">
      <dgm:prSet presAssocID="{0A9ECC1E-5FA8-4F4F-A842-CE79B018DDA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573C2A-737F-4000-83D3-92F427669F16}" type="presOf" srcId="{83FEA9D3-5867-4293-9E89-903C0D5129BB}" destId="{FD52B156-0608-4AE7-BEF4-324B664C642E}" srcOrd="0" destOrd="0" presId="urn:microsoft.com/office/officeart/2005/8/layout/matrix3"/>
    <dgm:cxn modelId="{67AF40D3-1776-49DC-B4CD-DB9750A19D86}" type="presOf" srcId="{0A9ECC1E-5FA8-4F4F-A842-CE79B018DDAF}" destId="{1B8B77EF-6E53-41AB-B4A7-2D0C6CB902D6}" srcOrd="0" destOrd="0" presId="urn:microsoft.com/office/officeart/2005/8/layout/matrix3"/>
    <dgm:cxn modelId="{6180769A-72B2-4493-8555-5627801626E8}" srcId="{0A9ECC1E-5FA8-4F4F-A842-CE79B018DDAF}" destId="{83FEA9D3-5867-4293-9E89-903C0D5129BB}" srcOrd="2" destOrd="0" parTransId="{6CEBBDCA-97F8-493A-8739-F3A43C00D4E7}" sibTransId="{9F71F2AD-A732-4F1D-B45A-A306AF095AE3}"/>
    <dgm:cxn modelId="{E9E2AE6D-A8A4-4B54-98A1-B66450C3BBA0}" srcId="{0A9ECC1E-5FA8-4F4F-A842-CE79B018DDAF}" destId="{97BB4E42-1A81-402F-B7A4-5AA0341F1338}" srcOrd="1" destOrd="0" parTransId="{BA61C896-3F17-4A6B-B2D2-DC68291B2CA2}" sibTransId="{CD653902-9D7E-42E8-9A77-93F629729170}"/>
    <dgm:cxn modelId="{9B4DA5A0-D977-4DAC-91EF-CFDCAA7A8C7F}" type="presOf" srcId="{086B3820-64FC-47D9-B844-A88FEC4FD3B7}" destId="{553A0F8F-6F08-44FE-BDD6-3F8672A6D88F}" srcOrd="0" destOrd="0" presId="urn:microsoft.com/office/officeart/2005/8/layout/matrix3"/>
    <dgm:cxn modelId="{4FCECFEC-E79D-4FD1-98A1-7835D6054D3C}" srcId="{0A9ECC1E-5FA8-4F4F-A842-CE79B018DDAF}" destId="{FAFD9BE3-9176-4F97-9B5C-EFA0DDBBF0B6}" srcOrd="0" destOrd="0" parTransId="{7466E68D-C20F-49D3-86C8-0B30921F4602}" sibTransId="{2A63D256-8D28-43E6-8DE0-0EEA1DA0C3B9}"/>
    <dgm:cxn modelId="{743029D7-4D21-467B-BBC9-0C0FE02A2416}" type="presOf" srcId="{97BB4E42-1A81-402F-B7A4-5AA0341F1338}" destId="{90ABDB78-469C-4A30-A4DC-31963A8AC4C7}" srcOrd="0" destOrd="0" presId="urn:microsoft.com/office/officeart/2005/8/layout/matrix3"/>
    <dgm:cxn modelId="{98138321-42FF-4656-90C1-56A12991C438}" type="presOf" srcId="{FAFD9BE3-9176-4F97-9B5C-EFA0DDBBF0B6}" destId="{AE8EED3E-5229-4F7D-A858-85D1D430EE86}" srcOrd="0" destOrd="0" presId="urn:microsoft.com/office/officeart/2005/8/layout/matrix3"/>
    <dgm:cxn modelId="{1CA5A5A6-8C9C-41DD-B596-3C2542F92BF1}" srcId="{0A9ECC1E-5FA8-4F4F-A842-CE79B018DDAF}" destId="{086B3820-64FC-47D9-B844-A88FEC4FD3B7}" srcOrd="3" destOrd="0" parTransId="{CF0BFDB8-3459-483E-9882-2F38E66DBEE1}" sibTransId="{E715C9AB-C470-4C81-A715-347FDE6AB785}"/>
    <dgm:cxn modelId="{23913D84-9A05-4CB9-B926-AC80EBC7DFB0}" type="presParOf" srcId="{1B8B77EF-6E53-41AB-B4A7-2D0C6CB902D6}" destId="{066314CD-0786-497B-8D69-3379D94A38C9}" srcOrd="0" destOrd="0" presId="urn:microsoft.com/office/officeart/2005/8/layout/matrix3"/>
    <dgm:cxn modelId="{513D89D5-C32C-4641-BAAD-6748E6BFFC92}" type="presParOf" srcId="{1B8B77EF-6E53-41AB-B4A7-2D0C6CB902D6}" destId="{AE8EED3E-5229-4F7D-A858-85D1D430EE86}" srcOrd="1" destOrd="0" presId="urn:microsoft.com/office/officeart/2005/8/layout/matrix3"/>
    <dgm:cxn modelId="{BB99C35D-63A5-4CCF-8687-651AB8AE664E}" type="presParOf" srcId="{1B8B77EF-6E53-41AB-B4A7-2D0C6CB902D6}" destId="{90ABDB78-469C-4A30-A4DC-31963A8AC4C7}" srcOrd="2" destOrd="0" presId="urn:microsoft.com/office/officeart/2005/8/layout/matrix3"/>
    <dgm:cxn modelId="{8560806D-5D91-435C-A709-9E247ADF9A1B}" type="presParOf" srcId="{1B8B77EF-6E53-41AB-B4A7-2D0C6CB902D6}" destId="{FD52B156-0608-4AE7-BEF4-324B664C642E}" srcOrd="3" destOrd="0" presId="urn:microsoft.com/office/officeart/2005/8/layout/matrix3"/>
    <dgm:cxn modelId="{52483E02-48B0-4803-9EFE-9B3A15BE4662}" type="presParOf" srcId="{1B8B77EF-6E53-41AB-B4A7-2D0C6CB902D6}" destId="{553A0F8F-6F08-44FE-BDD6-3F8672A6D88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314CD-0786-497B-8D69-3379D94A38C9}">
      <dsp:nvSpPr>
        <dsp:cNvPr id="0" name=""/>
        <dsp:cNvSpPr/>
      </dsp:nvSpPr>
      <dsp:spPr>
        <a:xfrm>
          <a:off x="1264442" y="0"/>
          <a:ext cx="4329130" cy="432913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EED3E-5229-4F7D-A858-85D1D430EE86}">
      <dsp:nvSpPr>
        <dsp:cNvPr id="0" name=""/>
        <dsp:cNvSpPr/>
      </dsp:nvSpPr>
      <dsp:spPr>
        <a:xfrm>
          <a:off x="1675710" y="411267"/>
          <a:ext cx="1688360" cy="168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Приказ</a:t>
          </a:r>
          <a:endParaRPr lang="ru-RU" sz="2200" kern="1200" dirty="0"/>
        </a:p>
      </dsp:txBody>
      <dsp:txXfrm>
        <a:off x="1758129" y="493686"/>
        <a:ext cx="1523522" cy="1523522"/>
      </dsp:txXfrm>
    </dsp:sp>
    <dsp:sp modelId="{90ABDB78-469C-4A30-A4DC-31963A8AC4C7}">
      <dsp:nvSpPr>
        <dsp:cNvPr id="0" name=""/>
        <dsp:cNvSpPr/>
      </dsp:nvSpPr>
      <dsp:spPr>
        <a:xfrm>
          <a:off x="3493944" y="411267"/>
          <a:ext cx="1688360" cy="168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Убеждение</a:t>
          </a:r>
          <a:endParaRPr lang="ru-RU" sz="2200" kern="1200" dirty="0"/>
        </a:p>
      </dsp:txBody>
      <dsp:txXfrm>
        <a:off x="3576363" y="493686"/>
        <a:ext cx="1523522" cy="1523522"/>
      </dsp:txXfrm>
    </dsp:sp>
    <dsp:sp modelId="{FD52B156-0608-4AE7-BEF4-324B664C642E}">
      <dsp:nvSpPr>
        <dsp:cNvPr id="0" name=""/>
        <dsp:cNvSpPr/>
      </dsp:nvSpPr>
      <dsp:spPr>
        <a:xfrm>
          <a:off x="1675710" y="2229501"/>
          <a:ext cx="1688360" cy="168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Передача</a:t>
          </a:r>
          <a:endParaRPr lang="ru-RU" sz="2200" kern="1200" dirty="0"/>
        </a:p>
      </dsp:txBody>
      <dsp:txXfrm>
        <a:off x="1758129" y="2311920"/>
        <a:ext cx="1523522" cy="1523522"/>
      </dsp:txXfrm>
    </dsp:sp>
    <dsp:sp modelId="{553A0F8F-6F08-44FE-BDD6-3F8672A6D88F}">
      <dsp:nvSpPr>
        <dsp:cNvPr id="0" name=""/>
        <dsp:cNvSpPr/>
      </dsp:nvSpPr>
      <dsp:spPr>
        <a:xfrm>
          <a:off x="3493944" y="2229501"/>
          <a:ext cx="1688360" cy="168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Просьба</a:t>
          </a:r>
          <a:endParaRPr lang="ru-RU" sz="2200" kern="1200" dirty="0"/>
        </a:p>
      </dsp:txBody>
      <dsp:txXfrm>
        <a:off x="3576363" y="2311920"/>
        <a:ext cx="1523522" cy="1523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A7FA1-3FC7-469C-AC4E-AEA1DCB2B30A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F3B1A-853C-4CB2-BACB-16BCD4DF4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9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20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27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227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4664" y="25152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04664" y="3491879"/>
            <a:ext cx="6264696" cy="5193333"/>
          </a:xfrm>
        </p:spPr>
        <p:txBody>
          <a:bodyPr/>
          <a:lstStyle/>
          <a:p>
            <a:r>
              <a:rPr lang="ru-RU" dirty="0" smtClean="0"/>
              <a:t>Похвала — это действенный мотивационный инструмент, которым так часто пренебрегают руководители. А зря! Если специалист выполнил важную задачу на «отлично», вложил в работу время, силы, энергию, знания, значит его необходимо своевременно хвалить, иначе он может решить, что его работа не имеет ценности.</a:t>
            </a:r>
          </a:p>
          <a:p>
            <a:endParaRPr lang="ru-RU" dirty="0" smtClean="0"/>
          </a:p>
          <a:p>
            <a:r>
              <a:rPr lang="ru-RU" dirty="0" smtClean="0"/>
              <a:t>Казалось бы, детская забава «Слабо?», однако человек существо в разной степени азартное.</a:t>
            </a:r>
          </a:p>
          <a:p>
            <a:endParaRPr lang="ru-RU" dirty="0" smtClean="0"/>
          </a:p>
          <a:p>
            <a:r>
              <a:rPr lang="ru-RU" dirty="0" smtClean="0"/>
              <a:t>Игровая система действует тогда, когда команда понимает, за что соревнуется. Простой фотографии на доске почета, как это было в советские времена, сейчас недостаточно. Нужен мощный стимул — суперприз! Например, поездка на важную конференцию в теплые края. Дней на 7</a:t>
            </a:r>
            <a:r>
              <a:rPr lang="ru-RU" baseline="0" dirty="0" smtClean="0"/>
              <a:t> </a:t>
            </a:r>
            <a:r>
              <a:rPr lang="ru-RU" baseline="0" dirty="0" smtClean="0">
                <a:sym typeface="Wingdings" panose="05000000000000000000" pitchFamily="2" charset="2"/>
              </a:rPr>
              <a:t>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Позвольте члену команды выполнить задачу так, как он считает нужным, — хоть стоя на голове! Мы понимаем, что кто-то может достигнуть пика продуктивности в укромном уголке, в спокойной атмосфере. Другой же сотрудник эффективно трудится только в авральном режиме под звуки разрывающихся телефонов и крики коллег.</a:t>
            </a:r>
          </a:p>
          <a:p>
            <a:endParaRPr lang="ru-RU" dirty="0" smtClean="0"/>
          </a:p>
          <a:p>
            <a:r>
              <a:rPr lang="ru-RU" dirty="0" smtClean="0"/>
              <a:t>Стремление к самореализации</a:t>
            </a:r>
            <a:r>
              <a:rPr lang="ru-RU" baseline="0" dirty="0" smtClean="0"/>
              <a:t> характерная черта любого нормального человека. Даже такая мелочь, как красивая должность и именная табличка могут здорово мотивировать человека на плодотворную работу.</a:t>
            </a:r>
          </a:p>
          <a:p>
            <a:endParaRPr lang="ru-RU" baseline="0" dirty="0" smtClean="0"/>
          </a:p>
          <a:p>
            <a:r>
              <a:rPr lang="ru-RU" dirty="0" smtClean="0"/>
              <a:t>Совместное проведение времени вне рабочей атмосферы</a:t>
            </a:r>
            <a:r>
              <a:rPr lang="ru-RU" baseline="0" dirty="0" smtClean="0"/>
              <a:t> существенно улучшает межличностные отношения в команде.</a:t>
            </a:r>
          </a:p>
          <a:p>
            <a:endParaRPr lang="ru-RU" baseline="0" dirty="0" smtClean="0"/>
          </a:p>
          <a:p>
            <a:r>
              <a:rPr lang="ru-RU" dirty="0" smtClean="0"/>
              <a:t>Самый простой способ расположить к себе человека — обращаться к нему по имени. А вот личное поздравление со значимыми датами поможет создать некую эмоциональную связь между сотрудником и командой.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18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23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8640" y="107504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88640" y="3347864"/>
            <a:ext cx="6480720" cy="5472608"/>
          </a:xfrm>
        </p:spPr>
        <p:txBody>
          <a:bodyPr/>
          <a:lstStyle/>
          <a:p>
            <a:r>
              <a:rPr lang="ru-RU" sz="1100" dirty="0" smtClean="0"/>
              <a:t>Фонетический барьер связан с недостатками речи, к которым относятся:</a:t>
            </a:r>
          </a:p>
          <a:p>
            <a:r>
              <a:rPr lang="ru-RU" sz="1100" dirty="0" smtClean="0"/>
              <a:t>слишком тихая речь, вызванная сочетанием волнения и неправильного дыхания, при которой плохо слышно уже на расстоянии нескольких метров;</a:t>
            </a:r>
          </a:p>
          <a:p>
            <a:r>
              <a:rPr lang="ru-RU" sz="1100" dirty="0" smtClean="0"/>
              <a:t>слишком быстрая речь: когда коммуникатор барабанит свое сообщение, затрудняет слушателям следить за мыслью особенно при чтении текста;</a:t>
            </a:r>
          </a:p>
          <a:p>
            <a:r>
              <a:rPr lang="ru-RU" sz="1100" dirty="0" smtClean="0"/>
              <a:t>слишком монотонная речь, которая усыпляет внимание;</a:t>
            </a:r>
          </a:p>
          <a:p>
            <a:r>
              <a:rPr lang="ru-RU" sz="1100" dirty="0" smtClean="0"/>
              <a:t>заметные паузы: «э...э», «ну», «известно»;</a:t>
            </a:r>
          </a:p>
          <a:p>
            <a:r>
              <a:rPr lang="ru-RU" sz="1100" dirty="0" smtClean="0"/>
              <a:t>проглатывание слов: затихание голоса в конце предложения приводит к тому, что слушателям труднее услышать каждое слово, что повышает риск ошибки.</a:t>
            </a:r>
          </a:p>
          <a:p>
            <a:endParaRPr lang="ru-RU" sz="1100" dirty="0" smtClean="0"/>
          </a:p>
          <a:p>
            <a:r>
              <a:rPr lang="ru-RU" sz="1100" dirty="0" smtClean="0"/>
              <a:t>Стилистический барьер непонимания может разрушить нормальную межличностную коммуникацию. Он возникает при несоответствии стиля речи коммуникатора и ситуации общения или стиля речи и актуального психологического состояния партнера по общению. Так, наукообразный стиль речи неуместен в рабочей аудитории, официально деловой стиль речи — в ситуации доверительной беседы.</a:t>
            </a:r>
          </a:p>
          <a:p>
            <a:endParaRPr lang="ru-RU" sz="1100" dirty="0" smtClean="0"/>
          </a:p>
          <a:p>
            <a:r>
              <a:rPr lang="ru-RU" sz="1100" dirty="0" smtClean="0"/>
              <a:t>Семантический барьер непонимания связан с различиями в системах значений (тезаурусах) участников общения. Это более общая проблема, чем проблема жаргонов и сленгов. Очень часто непонимание возникает вследствие того, что одному и тому же слову придаются разные значения и возникают споры, которые не имеют объективного основания, а связаны с различным пониманием смысла. Чтобы убедиться в этом, можно опросить нескольких человек, что такое идеалист. Одни скажут, что это человек с идеалами, а другие — что он сторонник идеализма. Будут правы и те и другие. Слова многозначны, а тезаурусы у участников общения разные. Нужно постоянно уточнять, какое значение вкладывает собеседник в тот или иной термин.</a:t>
            </a:r>
          </a:p>
          <a:p>
            <a:endParaRPr lang="ru-RU" sz="1100" dirty="0" smtClean="0"/>
          </a:p>
          <a:p>
            <a:r>
              <a:rPr lang="ru-RU" sz="1100" dirty="0" smtClean="0"/>
              <a:t>Логический барьер непонимания возникает в тех случаях, когда логика рассуждения, предлагаемая коммуникатором, кажется неверной его партнеру по общению, противоречит присущей ему манере доказательств или слишком сложна для него. В психологическом плане можно говорить о существовании многих логик и логических систем доказательств. Выделяют «мужскую» логику, в основном соответствующую формальной логике, начало которой заложил еще Аристотель, и «женскую» логику, которая с ней не совпадает, но по-своему логична.</a:t>
            </a:r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15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58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745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13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71D2F-6192-4F34-944D-6F374730A970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21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0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81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Ключевая</a:t>
            </a:r>
            <a:r>
              <a:rPr lang="ru-RU" baseline="0" dirty="0" smtClean="0"/>
              <a:t> задача занятия – участники потом проанализируют как им удалась командная работа.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59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964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Задать вопросы аудитории, собрать ответы</a:t>
            </a:r>
          </a:p>
          <a:p>
            <a:r>
              <a:rPr lang="ru-RU" dirty="0" smtClean="0"/>
              <a:t>Сделать акцент на необходимости правильно организовывать Мозговой Штурм</a:t>
            </a:r>
          </a:p>
          <a:p>
            <a:r>
              <a:rPr lang="ru-RU" dirty="0" smtClean="0"/>
              <a:t>Кто был у вас Модератором?</a:t>
            </a:r>
          </a:p>
          <a:p>
            <a:r>
              <a:rPr lang="ru-RU" dirty="0" smtClean="0"/>
              <a:t>Кто</a:t>
            </a:r>
            <a:r>
              <a:rPr lang="ru-RU" baseline="0" dirty="0" smtClean="0"/>
              <a:t> был Секретарем?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Наверняка спросят про правильный порядок – про это следующие слайды </a:t>
            </a:r>
            <a:r>
              <a:rPr lang="ru-RU" baseline="0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13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67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06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23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Задайте вопрос участникам «Чем отличается команда от</a:t>
            </a:r>
            <a:r>
              <a:rPr lang="ru-RU" baseline="0" dirty="0" smtClean="0"/>
              <a:t> других групп?»</a:t>
            </a:r>
          </a:p>
          <a:p>
            <a:r>
              <a:rPr lang="ru-RU" baseline="0" dirty="0" smtClean="0"/>
              <a:t>Сделайте акцент на ответы типа «все работают вместе», «общие интересы»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225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Задайте вопрос участникам. После нескольких ответов по очереди открывайте строки и кратко их комментируйте.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704D28-17EF-4A5B-B9D3-4D6E19F524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81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48680" y="25152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48680" y="3563887"/>
            <a:ext cx="5486400" cy="5121325"/>
          </a:xfrm>
        </p:spPr>
        <p:txBody>
          <a:bodyPr>
            <a:normAutofit/>
          </a:bodyPr>
          <a:lstStyle/>
          <a:p>
            <a:r>
              <a:rPr lang="ru-RU" dirty="0" smtClean="0"/>
              <a:t>Расскажите о типах команд</a:t>
            </a:r>
          </a:p>
          <a:p>
            <a:r>
              <a:rPr lang="ru-RU" dirty="0" smtClean="0"/>
              <a:t>Тип 1 – это зачастую проектные команды. Много и усиленно работают, но время ограничено.</a:t>
            </a:r>
          </a:p>
          <a:p>
            <a:r>
              <a:rPr lang="ru-RU" dirty="0" smtClean="0"/>
              <a:t>Можно привести в пример </a:t>
            </a:r>
            <a:r>
              <a:rPr lang="ru-RU" dirty="0" err="1" smtClean="0"/>
              <a:t>гастарбайтеров</a:t>
            </a:r>
            <a:r>
              <a:rPr lang="ru-RU" dirty="0" smtClean="0"/>
              <a:t> или </a:t>
            </a:r>
            <a:r>
              <a:rPr lang="ru-RU" dirty="0" err="1" smtClean="0"/>
              <a:t>буровиков-вахтовиков</a:t>
            </a:r>
            <a:r>
              <a:rPr lang="ru-RU" baseline="0" dirty="0" smtClean="0"/>
              <a:t> –приезжают на время, живут в не очень комфортных условиях, но работают усиленно. Проект закончился – отдыхают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Тип 2  полноценные команды. Способны работать эффективно и достаточно продолжительно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Тип 3 –удобная команда.  Что-то напоминающее некоторые госструктуры. Пришли, чай-кофе попили, поболтали, а там уже и обед….  Ходить на работу приятно, а результата нет</a:t>
            </a:r>
          </a:p>
          <a:p>
            <a:endParaRPr lang="ru-RU" baseline="0" dirty="0" smtClean="0"/>
          </a:p>
          <a:p>
            <a:r>
              <a:rPr lang="ru-RU" baseline="0" dirty="0" smtClean="0"/>
              <a:t>Когда командами №3 начинают заниматься, то чаще всего начинают закручивать гайки. Т.е. ужесточают контроль. Людям это неприятно и команды распадаются – тип 4, ни результата, ни удобства.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80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Психологическая совместимость – это характеристика длительного взаимодействия между людьми, при котором проявления свойственных данным индивидам устойчивых черт характера не приводят к длительным и неразрешимым противоречиям.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13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596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16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2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8C84CD3-88D5-4ECF-A51A-CB22C714847E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/>
          <a:lstStyle/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99592" y="1600200"/>
            <a:ext cx="7866456" cy="4495800"/>
          </a:xfrm>
        </p:spPr>
        <p:txBody>
          <a:bodyPr/>
          <a:lstStyle>
            <a:lvl1pPr>
              <a:buSzPct val="100000"/>
              <a:buFont typeface="Arial" pitchFamily="34" charset="0"/>
              <a:buChar char="•"/>
              <a:defRPr sz="2400"/>
            </a:lvl1pPr>
            <a:lvl2pPr>
              <a:buClr>
                <a:schemeClr val="accent2"/>
              </a:buClr>
              <a:buFont typeface="Courier New" pitchFamily="49" charset="0"/>
              <a:buChar char="o"/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18C84CD3-88D5-4ECF-A51A-CB22C714847E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 rtlCol="0"/>
          <a:lstStyle/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18C84CD3-88D5-4ECF-A51A-CB22C714847E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 rtlCol="0"/>
          <a:lstStyle/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18C84CD3-88D5-4ECF-A51A-CB22C714847E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79512" y="141744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08059" y="1700808"/>
            <a:ext cx="5388112" cy="3186122"/>
          </a:xfrm>
          <a:prstGeom prst="rect">
            <a:avLst/>
          </a:prstGeom>
          <a:noFill/>
          <a:ln w="38100">
            <a:noFill/>
          </a:ln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-1" y="1280160"/>
            <a:ext cx="770467" cy="1326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280160"/>
            <a:ext cx="8244408" cy="132616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086665"/>
              </p:ext>
            </p:extLst>
          </p:nvPr>
        </p:nvGraphicFramePr>
        <p:xfrm>
          <a:off x="31552" y="6035358"/>
          <a:ext cx="814426" cy="790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Image" r:id="rId14" imgW="4380840" imgH="4253760" progId="Photoshop.Image.12">
                  <p:embed/>
                </p:oleObj>
              </mc:Choice>
              <mc:Fallback>
                <p:oleObj name="Image" r:id="rId14" imgW="4380840" imgH="42537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552" y="6035358"/>
                        <a:ext cx="814426" cy="790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08059" y="6348897"/>
            <a:ext cx="8244408" cy="163739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r>
              <a:rPr kumimoji="0" lang="ru-RU" sz="1400" b="1" dirty="0" smtClean="0"/>
              <a:t>Навигатор бизнеса</a:t>
            </a:r>
            <a:endParaRPr kumimoji="0" lang="en-US" sz="14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67744" y="4725144"/>
            <a:ext cx="6768752" cy="1142256"/>
          </a:xfrm>
        </p:spPr>
        <p:txBody>
          <a:bodyPr>
            <a:normAutofit/>
          </a:bodyPr>
          <a:lstStyle/>
          <a:p>
            <a:r>
              <a:rPr lang="ru-RU" sz="3200" dirty="0"/>
              <a:t>Подбор и управление командой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Логунов Сергей</a:t>
            </a:r>
            <a:endParaRPr lang="ru-RU" dirty="0"/>
          </a:p>
        </p:txBody>
      </p:sp>
      <p:pic>
        <p:nvPicPr>
          <p:cNvPr id="7170" name="Picture 2" descr="http://mr-hr.ru/wp-content/img-23-08/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611388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Демократический стиль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53573"/>
            <a:ext cx="5004048" cy="4525963"/>
          </a:xfrm>
        </p:spPr>
        <p:txBody>
          <a:bodyPr/>
          <a:lstStyle/>
          <a:p>
            <a:r>
              <a:rPr lang="ru-RU" sz="2000" dirty="0" smtClean="0"/>
              <a:t>Принцип единоначалия и общественного самоуправления</a:t>
            </a:r>
          </a:p>
          <a:p>
            <a:r>
              <a:rPr lang="ru-RU" sz="2000" dirty="0" smtClean="0"/>
              <a:t>Принятие и реализация стратегический целей Компании</a:t>
            </a:r>
          </a:p>
          <a:p>
            <a:r>
              <a:rPr lang="ru-RU" sz="2000" dirty="0" smtClean="0"/>
              <a:t>Сочетание групповых интересов в общей работе</a:t>
            </a:r>
          </a:p>
          <a:p>
            <a:r>
              <a:rPr lang="ru-RU" sz="2000" dirty="0" smtClean="0"/>
              <a:t>Прислушивается к мнению подчиненных при принятии решений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844824"/>
            <a:ext cx="38004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&amp;Mcy;&amp;ocy;&amp;tcy;&amp;icy;&amp;vcy;&amp;acy;&amp;tscy;&amp;icy;&amp;yacy; &amp;vcy; &amp;kcy;&amp;ocy;&amp;pcy;&amp;icy;&amp;rcy;&amp;acy;&amp;jcy;&amp;tcy;&amp;icy;&amp;ncy;&amp;gcy;&amp;iecy;: &amp;kcy;&amp;acy;&amp;kcy; &amp;zcy;&amp;acy;&amp;scy;&amp;tcy;&amp;acy;&amp;vcy;&amp;icy;&amp;tcy;&amp;softcy; &amp;scy;&amp;iecy;&amp;bcy;&amp;yacy; &amp;rcy;&amp;acy;&amp;bcy;&amp;ocy;&amp;tcy;&amp;acy;&amp;tcy;&amp;softcy;, &amp;icy; &amp;kcy;&amp;acy;&amp;kcy;&amp;icy;&amp;iecy; &amp;icy;&amp;scy;&amp;tcy;&amp;ocy;&amp;chcy;&amp;ncy;&amp;icy;&amp;kcy;&amp;icy; &amp;mcy;&amp;ocy;&amp;tcy;&amp;icy;&amp;vcy;&amp;acy;&amp;tscy;&amp;icy;&amp;icy; &amp;scy;&amp;ucy;&amp;shchcy;&amp;iecy;&amp;scy;&amp;tcy;&amp;vcy;&amp;ucy;&amp;yucy;&amp;t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4" y="2301126"/>
            <a:ext cx="4867273" cy="32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 в команде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55976" y="1628403"/>
            <a:ext cx="4608512" cy="449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Факторы, влияющие на поведение человека в команде:</a:t>
            </a:r>
          </a:p>
          <a:p>
            <a:r>
              <a:rPr lang="ru-RU" dirty="0" smtClean="0"/>
              <a:t>Гигиенические</a:t>
            </a:r>
          </a:p>
          <a:p>
            <a:pPr lvl="1"/>
            <a:r>
              <a:rPr lang="ru-RU" dirty="0" smtClean="0"/>
              <a:t>Размер зарплаты</a:t>
            </a:r>
          </a:p>
          <a:p>
            <a:pPr lvl="1"/>
            <a:r>
              <a:rPr lang="ru-RU" dirty="0" smtClean="0"/>
              <a:t>Условия труда</a:t>
            </a:r>
          </a:p>
          <a:p>
            <a:pPr lvl="1"/>
            <a:r>
              <a:rPr lang="ru-RU" dirty="0" smtClean="0"/>
              <a:t>Межличностные отношения</a:t>
            </a:r>
          </a:p>
          <a:p>
            <a:pPr lvl="1"/>
            <a:r>
              <a:rPr lang="ru-RU" dirty="0" smtClean="0"/>
              <a:t>Характер контроля</a:t>
            </a:r>
          </a:p>
          <a:p>
            <a:r>
              <a:rPr lang="ru-RU" dirty="0" smtClean="0"/>
              <a:t>Мотивирующие</a:t>
            </a:r>
          </a:p>
          <a:p>
            <a:pPr lvl="1"/>
            <a:r>
              <a:rPr lang="ru-RU" dirty="0" smtClean="0"/>
              <a:t>Ощущение успеха</a:t>
            </a:r>
          </a:p>
          <a:p>
            <a:pPr lvl="1"/>
            <a:r>
              <a:rPr lang="ru-RU" dirty="0" smtClean="0"/>
              <a:t>Продвижение по службе</a:t>
            </a:r>
          </a:p>
          <a:p>
            <a:pPr lvl="1"/>
            <a:r>
              <a:rPr lang="ru-RU" dirty="0" smtClean="0"/>
              <a:t>Признание</a:t>
            </a:r>
          </a:p>
          <a:p>
            <a:pPr lvl="1"/>
            <a:r>
              <a:rPr lang="ru-RU" dirty="0" smtClean="0"/>
              <a:t>Ответственность</a:t>
            </a:r>
          </a:p>
          <a:p>
            <a:pPr lvl="1"/>
            <a:r>
              <a:rPr lang="ru-RU" dirty="0" smtClean="0"/>
              <a:t>Рост возможностей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05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Kcy;&amp;acy;&amp;rcy;&amp;tcy;&amp;icy;&amp;ncy;&amp;kcy;&amp;icy; &amp;pcy;&amp;ocy; &amp;zcy;&amp;acy;&amp;pcy;&amp;rcy;&amp;ocy;&amp;scy;&amp;ucy; &amp;Ncy;&amp;iecy;&amp;mcy;&amp;acy;&amp;tcy;&amp;iecy;&amp;rcy;&amp;icy;&amp;acy;&amp;lcy;&amp;softcy;&amp;ncy;&amp;acy;&amp;yacy; &amp;mcy;&amp;ocy;&amp;tcy;&amp;icy;&amp;vcy;&amp;acy;&amp;tscy;&amp;i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3017912" cy="30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 в команде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Хвали публично, а ругай лично!</a:t>
            </a:r>
          </a:p>
          <a:p>
            <a:r>
              <a:rPr lang="ru-RU" dirty="0" smtClean="0"/>
              <a:t>Слабо?</a:t>
            </a:r>
          </a:p>
          <a:p>
            <a:r>
              <a:rPr lang="ru-RU" dirty="0"/>
              <a:t>Соревнование: кто круче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Свобода действий</a:t>
            </a:r>
          </a:p>
          <a:p>
            <a:r>
              <a:rPr lang="ru-RU" dirty="0" smtClean="0"/>
              <a:t>Осознание собственной значимости</a:t>
            </a:r>
          </a:p>
          <a:p>
            <a:r>
              <a:rPr lang="ru-RU" dirty="0" smtClean="0"/>
              <a:t>Совместные праздники</a:t>
            </a:r>
          </a:p>
          <a:p>
            <a:r>
              <a:rPr lang="ru-RU" dirty="0" smtClean="0"/>
              <a:t>Личное отношение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06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58025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b="1" dirty="0" smtClean="0"/>
              <a:t>Что значит общаться?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926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cap="all" dirty="0" smtClean="0"/>
              <a:t>ОБЩАТЬСЯ –  «ДЕЛАТЬ ОБЩИМ»</a:t>
            </a: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dirty="0" smtClean="0"/>
              <a:t>4 шага общения: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Выслушать другого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Подтвердить, что мы услышали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Выразить себя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Получить от собеседника подтверждение того, что сказанное было услышано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39377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Непонимание информации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0"/>
            <a:ext cx="3886722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Барьеры непонимания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Фонетический</a:t>
            </a:r>
          </a:p>
          <a:p>
            <a:r>
              <a:rPr lang="ru-RU" sz="2400" dirty="0" smtClean="0"/>
              <a:t>Стилистический</a:t>
            </a:r>
          </a:p>
          <a:p>
            <a:r>
              <a:rPr lang="ru-RU" sz="2400" dirty="0" smtClean="0"/>
              <a:t>Семантический</a:t>
            </a:r>
          </a:p>
          <a:p>
            <a:r>
              <a:rPr lang="ru-RU" sz="2400" dirty="0" smtClean="0"/>
              <a:t>Логический </a:t>
            </a:r>
            <a:endParaRPr lang="ru-RU" sz="2400" dirty="0" smtClean="0"/>
          </a:p>
          <a:p>
            <a:r>
              <a:rPr lang="ru-RU" dirty="0" smtClean="0"/>
              <a:t>Эмоциональный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556792"/>
            <a:ext cx="4381966" cy="315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975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Барьер интерпретации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858280" cy="36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Барьер</a:t>
            </a:r>
            <a:r>
              <a:rPr lang="ru-RU" sz="2400" b="1" dirty="0" smtClean="0"/>
              <a:t> субъективной интерпретации</a:t>
            </a:r>
            <a:r>
              <a:rPr lang="ru-RU" sz="2400" dirty="0" smtClean="0"/>
              <a:t> смысла информации. </a:t>
            </a:r>
          </a:p>
          <a:p>
            <a:pPr>
              <a:buNone/>
            </a:pPr>
            <a:r>
              <a:rPr lang="ru-RU" sz="2400" dirty="0" smtClean="0"/>
              <a:t>Что влияет:</a:t>
            </a:r>
          </a:p>
          <a:p>
            <a:r>
              <a:rPr lang="ru-RU" sz="2400" dirty="0" smtClean="0"/>
              <a:t>Личный опыт</a:t>
            </a:r>
          </a:p>
          <a:p>
            <a:r>
              <a:rPr lang="ru-RU" sz="2400" dirty="0" smtClean="0"/>
              <a:t>Образование</a:t>
            </a:r>
          </a:p>
          <a:p>
            <a:r>
              <a:rPr lang="ru-RU" sz="2400" dirty="0" smtClean="0"/>
              <a:t>Происхождение</a:t>
            </a:r>
          </a:p>
          <a:p>
            <a:r>
              <a:rPr lang="ru-RU" sz="2400" dirty="0" smtClean="0"/>
              <a:t>Предубеждения</a:t>
            </a:r>
          </a:p>
          <a:p>
            <a:r>
              <a:rPr lang="ru-RU" sz="2400" dirty="0" smtClean="0"/>
              <a:t>Надежды и страхи</a:t>
            </a:r>
          </a:p>
          <a:p>
            <a:pPr>
              <a:buNone/>
            </a:pPr>
            <a:r>
              <a:rPr lang="ru-RU" sz="2400" dirty="0" smtClean="0"/>
              <a:t>и </a:t>
            </a:r>
            <a:r>
              <a:rPr lang="ru-RU" sz="2400" dirty="0" err="1" smtClean="0"/>
              <a:t>т.д</a:t>
            </a:r>
            <a:endParaRPr lang="ru-RU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7224" y="542926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 результате человек слышит не то, что было сказано,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а то, что он</a:t>
            </a:r>
            <a:r>
              <a:rPr lang="ru-RU" sz="2400" b="1" dirty="0" smtClean="0">
                <a:solidFill>
                  <a:srgbClr val="FF0000"/>
                </a:solidFill>
              </a:rPr>
              <a:t> думает</a:t>
            </a:r>
            <a:r>
              <a:rPr lang="ru-RU" sz="2400" dirty="0" smtClean="0">
                <a:solidFill>
                  <a:srgbClr val="FF0000"/>
                </a:solidFill>
              </a:rPr>
              <a:t>, что было сказано.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214554"/>
            <a:ext cx="1876410" cy="298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089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Эмоциональный барьер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6072230" cy="328614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Эмоциональные барьеры</a:t>
            </a:r>
            <a:r>
              <a:rPr lang="ru-RU" sz="2400" dirty="0" smtClean="0"/>
              <a:t> возникают когда человек более занят своими чувствами, предположениями, чем реальными фактами. </a:t>
            </a:r>
          </a:p>
          <a:p>
            <a:endParaRPr lang="ru-RU" sz="2400" dirty="0" smtClean="0"/>
          </a:p>
          <a:p>
            <a:r>
              <a:rPr lang="ru-RU" sz="2400" dirty="0" smtClean="0"/>
              <a:t>Слова обладают сильным эмоциональным зарядом, говорят даже об энергии слова.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57422" y="5214950"/>
            <a:ext cx="5573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Слова порождают ассоциации,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вызывающие </a:t>
            </a:r>
            <a:r>
              <a:rPr lang="ru-RU" sz="2400" b="1" dirty="0" smtClean="0">
                <a:solidFill>
                  <a:srgbClr val="FF0000"/>
                </a:solidFill>
              </a:rPr>
              <a:t>эмоциональную реакцию.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66244" name="Picture 4" descr="http://refrns.ru/uploads/posts/2010-10/1287943497_os27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7912" y="1052736"/>
            <a:ext cx="2368521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684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gional.com.ua/data/uploaded/77827eb1-9279-462d-97af-15d2a3a3e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643314"/>
            <a:ext cx="3707904" cy="26474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Психологический барьер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7866456" cy="4495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Первое впечатление</a:t>
            </a:r>
          </a:p>
          <a:p>
            <a:r>
              <a:rPr lang="ru-RU" sz="2400" dirty="0" smtClean="0"/>
              <a:t>Беспричинный негатив, предвзятость </a:t>
            </a:r>
          </a:p>
          <a:p>
            <a:r>
              <a:rPr lang="ru-RU" sz="2400" dirty="0" smtClean="0"/>
              <a:t>Стереотипы, отрицательные установки, из-за ложной информации</a:t>
            </a:r>
          </a:p>
          <a:p>
            <a:r>
              <a:rPr lang="ru-RU" sz="2400" dirty="0" smtClean="0"/>
              <a:t>«Боязнь» контакта, неловкость</a:t>
            </a:r>
          </a:p>
          <a:p>
            <a:r>
              <a:rPr lang="ru-RU" sz="2400" dirty="0" smtClean="0"/>
              <a:t>«Ожидание непонимания» </a:t>
            </a:r>
          </a:p>
          <a:p>
            <a:r>
              <a:rPr lang="ru-RU" sz="2400" dirty="0" smtClean="0"/>
              <a:t>«Барьер возраста» или «Барьер статуса»</a:t>
            </a:r>
          </a:p>
          <a:p>
            <a:r>
              <a:rPr lang="ru-RU" sz="2400" dirty="0" smtClean="0"/>
              <a:t>Лицедейство, неискренность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47319" y="2000240"/>
            <a:ext cx="4484079" cy="3013506"/>
          </a:xfrm>
        </p:spPr>
        <p:txBody>
          <a:bodyPr>
            <a:normAutofit/>
          </a:bodyPr>
          <a:lstStyle/>
          <a:p>
            <a:r>
              <a:rPr lang="ru-RU" dirty="0" smtClean="0"/>
              <a:t>Что Вам запомнилось?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1692" y="0"/>
            <a:ext cx="759655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Подведем итоги</a:t>
            </a:r>
            <a:endParaRPr lang="ru-RU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&amp;Bcy;&amp;lcy;&amp;ocy;&amp;gcy; &amp;icy;&amp;zcy;&amp;dcy;&amp;acy;&amp;tcy;&amp;iecy;&amp;lcy;&amp;iecy;&amp;jcy; &amp;dcy;&amp;iecy;&amp;lcy;&amp;ocy;&amp;vcy;&amp;ocy;&amp;jcy; &amp;lcy;&amp;icy;&amp;tcy;&amp;iecy;&amp;rcy;&amp;acy;&amp;tcy;&amp;ucy;&amp;rcy;&amp;ycy; Stolent.ru (&amp;fcy;&amp;icy;&amp;lcy;&amp;softcy;&amp;tcy;&amp;rcy;&amp;ucy;&amp;jcy; &amp;kcy;&amp;ocy;&amp;ncy;&amp;tcy;&amp;iecy;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58" y="1628800"/>
            <a:ext cx="294847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565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6-tub.yandex.net/i?id=160901511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714490"/>
            <a:ext cx="3214710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Заголовок 1"/>
          <p:cNvSpPr>
            <a:spLocks noGrp="1"/>
          </p:cNvSpPr>
          <p:nvPr>
            <p:ph type="ctrTitle"/>
          </p:nvPr>
        </p:nvSpPr>
        <p:spPr>
          <a:xfrm>
            <a:off x="3242622" y="1714493"/>
            <a:ext cx="5206763" cy="157049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</a:rPr>
              <a:t>СПАСИБО!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Готов ответить на Ваши вопросы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05531" y="5301208"/>
            <a:ext cx="4519887" cy="694696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0" dirty="0" smtClean="0">
                <a:solidFill>
                  <a:srgbClr val="FF0000"/>
                </a:solidFill>
              </a:rPr>
              <a:t>СЕРГЕЙ ЛОГУНОВ</a:t>
            </a:r>
          </a:p>
          <a:p>
            <a:pPr algn="r"/>
            <a:r>
              <a:rPr lang="en-US" sz="1800" b="0" cap="none" dirty="0" smtClean="0">
                <a:solidFill>
                  <a:srgbClr val="002060"/>
                </a:solidFill>
              </a:rPr>
              <a:t>Logunov@kominfin.ru</a:t>
            </a:r>
            <a:endParaRPr lang="ru-RU" sz="1800" b="0" cap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Что такое команда?</a:t>
            </a:r>
          </a:p>
          <a:p>
            <a:r>
              <a:rPr lang="ru-RU" sz="3600" dirty="0" smtClean="0"/>
              <a:t>Формирование команды</a:t>
            </a:r>
          </a:p>
          <a:p>
            <a:r>
              <a:rPr lang="ru-RU" sz="3600" dirty="0" smtClean="0"/>
              <a:t>Типы и состав команд</a:t>
            </a:r>
          </a:p>
          <a:p>
            <a:r>
              <a:rPr lang="ru-RU" sz="3600" dirty="0" smtClean="0"/>
              <a:t>Стили управления</a:t>
            </a:r>
          </a:p>
          <a:p>
            <a:r>
              <a:rPr lang="ru-RU" sz="3600" dirty="0" smtClean="0"/>
              <a:t>Коммуникации в команде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826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EFE0"/>
              </a:clrFrom>
              <a:clrTo>
                <a:srgbClr val="F2EFE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3" y="1620118"/>
            <a:ext cx="2453054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4" y="0"/>
            <a:ext cx="65151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b="1" dirty="0" smtClean="0"/>
              <a:t>Игра «ВОЗДУШНЫЙ ШАР»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537142" y="1620120"/>
            <a:ext cx="5732585" cy="446233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000" dirty="0"/>
              <a:t>Вы падаете на воздушном шаре где-то середине Тихого Океана. Широту и долготу вы не знаете, т.к. вас очень долго мотал шторм.</a:t>
            </a:r>
            <a:endParaRPr lang="en-US" sz="2000" dirty="0"/>
          </a:p>
          <a:p>
            <a:pPr eaLnBrk="1" hangingPunct="1"/>
            <a:r>
              <a:rPr lang="ru-RU" sz="2000" dirty="0"/>
              <a:t>Вдалеке показался остров. Вы можете долететь до него, если будете выбрасывать вещи, которые есть в вашей корзине.</a:t>
            </a:r>
            <a:endParaRPr lang="en-US" sz="2000" dirty="0"/>
          </a:p>
          <a:p>
            <a:pPr eaLnBrk="1" hangingPunct="1"/>
            <a:r>
              <a:rPr lang="ru-RU" sz="2000" dirty="0"/>
              <a:t>Вам нужно </a:t>
            </a:r>
            <a:r>
              <a:rPr lang="ru-RU" sz="2000" b="1" dirty="0"/>
              <a:t>пронумеровать</a:t>
            </a:r>
            <a:r>
              <a:rPr lang="ru-RU" sz="2000" dirty="0"/>
              <a:t>, в каком порядке вы будете выбрасывать вещи.</a:t>
            </a:r>
            <a:endParaRPr lang="en-US" sz="2000" dirty="0"/>
          </a:p>
          <a:p>
            <a:pPr eaLnBrk="1" hangingPunct="1"/>
            <a:r>
              <a:rPr lang="ru-RU" sz="2000" dirty="0"/>
              <a:t>Решение считается принятым, если его поддерживают </a:t>
            </a:r>
            <a:r>
              <a:rPr lang="ru-RU" sz="2000" b="1" dirty="0"/>
              <a:t>все</a:t>
            </a:r>
            <a:r>
              <a:rPr lang="ru-RU" sz="2000" dirty="0"/>
              <a:t> члены команды. У вас 15 минут, чтобы договориться о порядке выброса вещей из корзины. Чем быстрее закончите, тем больше вещей останется с вами. Если не успеете – погибнете.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63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4" y="0"/>
            <a:ext cx="65151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b="1" dirty="0" smtClean="0"/>
              <a:t>Игра «ВОЗДУШНЫЙ ШАР»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409700"/>
              </p:ext>
            </p:extLst>
          </p:nvPr>
        </p:nvGraphicFramePr>
        <p:xfrm>
          <a:off x="1420265" y="1462810"/>
          <a:ext cx="6303470" cy="4702499"/>
        </p:xfrm>
        <a:graphic>
          <a:graphicData uri="http://schemas.openxmlformats.org/drawingml/2006/table">
            <a:tbl>
              <a:tblPr/>
              <a:tblGrid>
                <a:gridCol w="518733"/>
                <a:gridCol w="4776625"/>
                <a:gridCol w="1008112"/>
              </a:tblGrid>
              <a:tr h="467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№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Порядок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9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Канистра с водой. 20 л.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9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Комплект карт Тихого Океана. 1 кг.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9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Лекарства и витамины. 2 кг.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9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>
                          <a:latin typeface="+mn-lt"/>
                        </a:rPr>
                        <a:t>Пять метров нейлонового каната. 1 кг.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9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Мобильный телефон. 0.3 кг.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9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>
                          <a:latin typeface="+mn-lt"/>
                        </a:rPr>
                        <a:t>Рыболовная сеть. 5 кг.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9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Теплая одежда и одеяла. 10 кг.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9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Большая собака. 50 кг.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9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Ножи и топоры. 5 кг.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4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Зеркало, бритвы, косметика и парфюмерия. 3 кг.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4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Большой надувной матрац. 3 кг.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Порошок, отпугивающий акул. 1 кг.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2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Револьвер с 6 патронами. 1 кг.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9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 smtClean="0">
                          <a:latin typeface="+mn-lt"/>
                        </a:rPr>
                        <a:t>Коробка с аварийным рационом. 50 рационов. 10 кг.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2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Канистра с керосином. 20 л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8435" marR="58435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85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Что на Ваш взгляд в обсуждении </a:t>
            </a:r>
          </a:p>
          <a:p>
            <a:r>
              <a:rPr lang="ru-RU" dirty="0"/>
              <a:t>было удачным</a:t>
            </a:r>
          </a:p>
          <a:p>
            <a:r>
              <a:rPr lang="ru-RU" dirty="0"/>
              <a:t>было неудачным</a:t>
            </a:r>
          </a:p>
        </p:txBody>
      </p:sp>
      <p:pic>
        <p:nvPicPr>
          <p:cNvPr id="2058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0779" y="3214688"/>
            <a:ext cx="4751529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39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важные вещи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Зеркало. </a:t>
            </a:r>
            <a:r>
              <a:rPr lang="ru-RU" dirty="0"/>
              <a:t>Важно для сигнализации воздушным и морским </a:t>
            </a:r>
            <a:r>
              <a:rPr lang="ru-RU" dirty="0" smtClean="0"/>
              <a:t>спасателям.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Канистра </a:t>
            </a:r>
            <a:r>
              <a:rPr lang="ru-RU" dirty="0"/>
              <a:t>керосина. Важна для сигнализации. 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Канистра </a:t>
            </a:r>
            <a:r>
              <a:rPr lang="ru-RU" dirty="0"/>
              <a:t>с водой. Необходима для утоления жажды</a:t>
            </a:r>
            <a:r>
              <a:rPr lang="ru-RU" dirty="0" smtClean="0"/>
              <a:t>. Однако на островах, как правило, есть источники воды.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Коробка </a:t>
            </a:r>
            <a:r>
              <a:rPr lang="ru-RU" dirty="0"/>
              <a:t>с аварийным рационом. Обеспечивает основную </a:t>
            </a:r>
            <a:r>
              <a:rPr lang="ru-RU" dirty="0" smtClean="0"/>
              <a:t>пишу.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Надувной матрац. Можно использовать как плот, если шар упадет в воду. На суше используется </a:t>
            </a:r>
            <a:r>
              <a:rPr lang="ru-RU" dirty="0"/>
              <a:t>для сбора дождевой воды, обеспечивает защиту от непогоды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Ножи и топоры. Рубка леса – устройство убежища, сбор дерева для костра/сигнализации, прокладывание дороги в джунглях, охота.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Рыболовная сеть. Важна для пропитания.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Нейлоновый канат. </a:t>
            </a:r>
            <a:r>
              <a:rPr lang="ru-RU" dirty="0"/>
              <a:t>Им можно связать снаряжение, чтобы оно не упало за борт.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3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важные вещи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Зеркало. </a:t>
            </a:r>
            <a:r>
              <a:rPr lang="ru-RU" dirty="0"/>
              <a:t>Важно для сигнализации воздушным и морским </a:t>
            </a:r>
            <a:r>
              <a:rPr lang="ru-RU" dirty="0" smtClean="0"/>
              <a:t>спасателям.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Канистра </a:t>
            </a:r>
            <a:r>
              <a:rPr lang="ru-RU" dirty="0"/>
              <a:t>керосина. Важна для сигнализации. 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Канистра </a:t>
            </a:r>
            <a:r>
              <a:rPr lang="ru-RU" dirty="0"/>
              <a:t>с водой. Необходима для утоления жажды</a:t>
            </a:r>
            <a:r>
              <a:rPr lang="ru-RU" dirty="0" smtClean="0"/>
              <a:t>. Однако на островах, как правило, есть источники воды.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Коробка </a:t>
            </a:r>
            <a:r>
              <a:rPr lang="ru-RU" dirty="0"/>
              <a:t>с аварийным рационом. Обеспечивает основную </a:t>
            </a:r>
            <a:r>
              <a:rPr lang="ru-RU" dirty="0" smtClean="0"/>
              <a:t>пишу.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Надувной матрац. Можно использовать как плот, если шар упадет в воду. На суше используется </a:t>
            </a:r>
            <a:r>
              <a:rPr lang="ru-RU" dirty="0"/>
              <a:t>для сбора дождевой воды, обеспечивает защиту от непогоды</a:t>
            </a:r>
            <a:r>
              <a:rPr lang="ru-RU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Ножи и топоры. Рубка леса – устройство убежища, сбор дерева для костра/сигнализации, прокладывание дороги в джунглях, охота.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Рыболовная сеть. Важна для пропитания.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Нейлоновый канат. </a:t>
            </a:r>
            <a:r>
              <a:rPr lang="ru-RU" dirty="0"/>
              <a:t>Им можно связать снаряжение, чтобы оно не упало за борт.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8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выбросить в первую очередь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Мобильный телефон. Без связи и батареек бесполезен.</a:t>
            </a:r>
          </a:p>
          <a:p>
            <a:r>
              <a:rPr lang="ru-RU" sz="2000" dirty="0" smtClean="0"/>
              <a:t>Комплект карт. Без знания местоположения бесполезен</a:t>
            </a:r>
          </a:p>
          <a:p>
            <a:r>
              <a:rPr lang="ru-RU" sz="2000" dirty="0" smtClean="0">
                <a:cs typeface="Times New Roman" pitchFamily="18" charset="0"/>
              </a:rPr>
              <a:t>Теплая одежда и одеяла. Бесполезны. В середине Тихого Океана, температура воды в январе-феврале +29</a:t>
            </a:r>
            <a:r>
              <a:rPr lang="ru-RU" sz="2000" dirty="0" smtClean="0">
                <a:cs typeface="Times New Roman" pitchFamily="18" charset="0"/>
                <a:sym typeface="Symbol" panose="05050102010706020507" pitchFamily="18" charset="2"/>
              </a:rPr>
              <a:t>. Воздух – теплее.</a:t>
            </a:r>
            <a:endParaRPr lang="ru-RU" sz="2000" dirty="0" smtClean="0">
              <a:cs typeface="Times New Roman" pitchFamily="18" charset="0"/>
            </a:endParaRPr>
          </a:p>
          <a:p>
            <a:r>
              <a:rPr lang="ru-RU" sz="2000" dirty="0" smtClean="0">
                <a:cs typeface="Times New Roman" pitchFamily="18" charset="0"/>
              </a:rPr>
              <a:t>Порошок</a:t>
            </a:r>
            <a:r>
              <a:rPr lang="ru-RU" sz="2000" dirty="0">
                <a:cs typeface="Times New Roman" pitchFamily="18" charset="0"/>
              </a:rPr>
              <a:t>, отпугивающий акул. </a:t>
            </a:r>
            <a:r>
              <a:rPr lang="ru-RU" sz="2000" dirty="0" smtClean="0">
                <a:cs typeface="Times New Roman" pitchFamily="18" charset="0"/>
              </a:rPr>
              <a:t>Бесполезен, если Вы долетите до берега. </a:t>
            </a:r>
          </a:p>
          <a:p>
            <a:r>
              <a:rPr lang="ru-RU" sz="2000" dirty="0" smtClean="0">
                <a:cs typeface="Times New Roman" pitchFamily="18" charset="0"/>
              </a:rPr>
              <a:t>Револьвер. Для охоты малопригоден. Без патронов бесполезен.</a:t>
            </a:r>
            <a:endParaRPr lang="ru-RU" sz="2000" dirty="0" smtClean="0"/>
          </a:p>
          <a:p>
            <a:r>
              <a:rPr lang="ru-RU" sz="2000" dirty="0" smtClean="0"/>
              <a:t>Большая собака. Может доплыть самостоятельно. 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2009 году Софи </a:t>
            </a:r>
            <a:r>
              <a:rPr lang="ru-RU" sz="2000" dirty="0" err="1"/>
              <a:t>Такер</a:t>
            </a:r>
            <a:r>
              <a:rPr lang="ru-RU" sz="2000" dirty="0"/>
              <a:t>, черно-серая австралийская овчарка, </a:t>
            </a:r>
            <a:r>
              <a:rPr lang="ru-RU" sz="2000" dirty="0" smtClean="0"/>
              <a:t>проплыла </a:t>
            </a:r>
            <a:r>
              <a:rPr lang="ru-RU" sz="2000" dirty="0"/>
              <a:t>около </a:t>
            </a:r>
            <a:r>
              <a:rPr lang="ru-RU" sz="2000" dirty="0" smtClean="0"/>
              <a:t>10 км через </a:t>
            </a:r>
            <a:r>
              <a:rPr lang="ru-RU" sz="2000" dirty="0"/>
              <a:t>воды, кишащие свирепыми акулами, пока не достигла ближайшего острова, где прожила больше четырех месяцев, охотясь на диких коз.</a:t>
            </a:r>
          </a:p>
        </p:txBody>
      </p:sp>
    </p:spTree>
    <p:extLst>
      <p:ext uri="{BB962C8B-B14F-4D97-AF65-F5344CB8AC3E}">
        <p14:creationId xmlns:p14="http://schemas.microsoft.com/office/powerpoint/2010/main" val="24960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4" y="0"/>
            <a:ext cx="65151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b="1" dirty="0" smtClean="0"/>
              <a:t>Рабочая группа и команда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773723" y="1600201"/>
            <a:ext cx="7596554" cy="4792663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/>
              <a:t>Рабочая группа</a:t>
            </a:r>
            <a:r>
              <a:rPr lang="ru-RU" dirty="0"/>
              <a:t> - основная структурная единица любой организации; сообщество людей, объединенных на основании общих признаков для осуществления совместной работы, но при этом </a:t>
            </a:r>
            <a:r>
              <a:rPr lang="ru-RU" b="1" dirty="0"/>
              <a:t>участники группы работают преимущественно самостоятельно</a:t>
            </a:r>
            <a:r>
              <a:rPr lang="ru-RU" i="1" dirty="0"/>
              <a:t>.</a:t>
            </a:r>
            <a:r>
              <a:rPr lang="ru-RU" dirty="0"/>
              <a:t> 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ru-RU" b="1" dirty="0"/>
              <a:t>Команда</a:t>
            </a:r>
            <a:r>
              <a:rPr lang="ru-RU" dirty="0"/>
              <a:t> - хорошо структурированная и дифференцированная по связям и отношениям группа, в которой господствует </a:t>
            </a:r>
            <a:r>
              <a:rPr lang="ru-RU" b="1" dirty="0"/>
              <a:t>коллегиальный принцип принятия решений и управления</a:t>
            </a:r>
            <a:r>
              <a:rPr lang="ru-RU" dirty="0"/>
              <a:t>: «Один за всех и все за одного!».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4" y="0"/>
            <a:ext cx="65151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b="1" dirty="0" smtClean="0"/>
              <a:t>Что такое команда?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773723" y="1600201"/>
            <a:ext cx="7596554" cy="47926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dirty="0"/>
              <a:t>Команда</a:t>
            </a:r>
            <a:r>
              <a:rPr lang="ru-RU" sz="2000" dirty="0"/>
              <a:t> – это:</a:t>
            </a:r>
            <a:endParaRPr lang="en-US" sz="2000" b="1" dirty="0"/>
          </a:p>
          <a:p>
            <a:pPr eaLnBrk="1" hangingPunct="1"/>
            <a:r>
              <a:rPr lang="ru-RU" sz="2000" dirty="0"/>
              <a:t>небольшая группа людей, </a:t>
            </a:r>
            <a:endParaRPr lang="en-US" sz="2000" b="1" dirty="0"/>
          </a:p>
          <a:p>
            <a:pPr eaLnBrk="1" hangingPunct="1"/>
            <a:r>
              <a:rPr lang="ru-RU" sz="2000" dirty="0"/>
              <a:t>объединенных общей целью, задачами, намерениями,</a:t>
            </a:r>
            <a:endParaRPr lang="en-US" sz="2000" b="1" dirty="0"/>
          </a:p>
          <a:p>
            <a:pPr eaLnBrk="1" hangingPunct="1"/>
            <a:r>
              <a:rPr lang="ru-RU" sz="2000" dirty="0"/>
              <a:t>использующая для ее достижения способности каждого члена, </a:t>
            </a:r>
            <a:endParaRPr lang="en-US" sz="2000" b="1" dirty="0"/>
          </a:p>
          <a:p>
            <a:pPr eaLnBrk="1" hangingPunct="1"/>
            <a:r>
              <a:rPr lang="ru-RU" sz="2000" dirty="0"/>
              <a:t>постоянно взаимодействующие и координирующие свои усилия между собой,</a:t>
            </a:r>
            <a:endParaRPr lang="en-US" sz="2000" b="1" dirty="0"/>
          </a:p>
          <a:p>
            <a:pPr eaLnBrk="1" hangingPunct="1"/>
            <a:r>
              <a:rPr lang="ru-RU" sz="2000" dirty="0"/>
              <a:t>рассматривающие себя как единое целое, </a:t>
            </a:r>
            <a:endParaRPr lang="en-US" sz="2000" b="1" dirty="0"/>
          </a:p>
          <a:p>
            <a:pPr eaLnBrk="1" hangingPunct="1"/>
            <a:r>
              <a:rPr lang="ru-RU" sz="2000" dirty="0"/>
              <a:t>члены команды выполняют разные обязанности, </a:t>
            </a:r>
            <a:endParaRPr lang="en-US" sz="2000" b="1" dirty="0"/>
          </a:p>
          <a:p>
            <a:pPr eaLnBrk="1" hangingPunct="1"/>
            <a:r>
              <a:rPr lang="ru-RU" sz="2000" dirty="0"/>
              <a:t>зависят друг от друга, </a:t>
            </a:r>
            <a:endParaRPr lang="en-US" sz="2000" b="1" dirty="0"/>
          </a:p>
          <a:p>
            <a:pPr eaLnBrk="1" hangingPunct="1"/>
            <a:r>
              <a:rPr lang="ru-RU" sz="2000" dirty="0"/>
              <a:t>у них высокая степень участия в общем деле, </a:t>
            </a:r>
            <a:endParaRPr lang="en-US" sz="2000" b="1" dirty="0"/>
          </a:p>
          <a:p>
            <a:pPr eaLnBrk="1" hangingPunct="1"/>
            <a:r>
              <a:rPr lang="ru-RU" sz="2000" dirty="0"/>
              <a:t>коллективная ответственность за результаты.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50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58025" cy="1143000"/>
          </a:xfrm>
        </p:spPr>
        <p:txBody>
          <a:bodyPr/>
          <a:lstStyle/>
          <a:p>
            <a:pPr algn="l" eaLnBrk="1" hangingPunct="1"/>
            <a:r>
              <a:rPr lang="ru-RU" sz="2800" b="1" dirty="0" smtClean="0"/>
              <a:t>Какие бывают команды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030913" y="1529829"/>
            <a:ext cx="4845050" cy="533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600" dirty="0" smtClean="0">
                <a:solidFill>
                  <a:srgbClr val="F3750D"/>
                </a:solidFill>
              </a:rPr>
              <a:t>Высокая рабочая отдача</a:t>
            </a:r>
            <a:endParaRPr lang="en-US" sz="1600" dirty="0" smtClean="0">
              <a:solidFill>
                <a:srgbClr val="F3750D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82407" y="5690741"/>
            <a:ext cx="4845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8" tIns="47889" rIns="95778" bIns="47889"/>
          <a:lstStyle/>
          <a:p>
            <a:pPr marL="358775" indent="-358775" algn="ctr" defTabSz="957263" fontAlgn="auto">
              <a:spcBef>
                <a:spcPct val="20000"/>
              </a:spcBef>
              <a:spcAft>
                <a:spcPts val="0"/>
              </a:spcAft>
              <a:buClr>
                <a:srgbClr val="F3750D"/>
              </a:buClr>
              <a:buSzPct val="150000"/>
              <a:defRPr/>
            </a:pPr>
            <a:r>
              <a:rPr lang="ru-RU" sz="1600" kern="0" dirty="0">
                <a:solidFill>
                  <a:srgbClr val="F3750D"/>
                </a:solidFill>
                <a:latin typeface="+mn-lt"/>
              </a:rPr>
              <a:t>Низкая рабочая отдача</a:t>
            </a:r>
            <a:endParaRPr lang="en-US" sz="1600" kern="0" dirty="0">
              <a:solidFill>
                <a:srgbClr val="F3750D"/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76556" y="3503389"/>
            <a:ext cx="48466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8" tIns="47889" rIns="95778" bIns="47889"/>
          <a:lstStyle/>
          <a:p>
            <a:pPr marL="358775" indent="-358775" algn="r" defTabSz="957263" fontAlgn="auto">
              <a:spcBef>
                <a:spcPct val="20000"/>
              </a:spcBef>
              <a:spcAft>
                <a:spcPts val="0"/>
              </a:spcAft>
              <a:buClr>
                <a:srgbClr val="F3750D"/>
              </a:buClr>
              <a:buSzPct val="150000"/>
              <a:defRPr/>
            </a:pPr>
            <a:r>
              <a:rPr lang="ru-RU" sz="1600" kern="0" dirty="0">
                <a:solidFill>
                  <a:srgbClr val="F3750D"/>
                </a:solidFill>
                <a:latin typeface="+mn-lt"/>
              </a:rPr>
              <a:t>Высокая социальная отдача</a:t>
            </a:r>
            <a:endParaRPr lang="en-US" sz="1600" kern="0" dirty="0">
              <a:solidFill>
                <a:srgbClr val="F3750D"/>
              </a:solidFill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20807" y="3258021"/>
            <a:ext cx="48466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8" tIns="47889" rIns="95778" bIns="47889"/>
          <a:lstStyle/>
          <a:p>
            <a:pPr marL="358775" indent="-358775" defTabSz="957263" fontAlgn="auto">
              <a:spcBef>
                <a:spcPct val="20000"/>
              </a:spcBef>
              <a:spcAft>
                <a:spcPts val="0"/>
              </a:spcAft>
              <a:buClr>
                <a:srgbClr val="F3750D"/>
              </a:buClr>
              <a:buSzPct val="150000"/>
              <a:defRPr/>
            </a:pPr>
            <a:r>
              <a:rPr lang="ru-RU" sz="1600" kern="0" dirty="0">
                <a:solidFill>
                  <a:srgbClr val="F3750D"/>
                </a:solidFill>
                <a:latin typeface="+mn-lt"/>
              </a:rPr>
              <a:t>Низкая социальная отдача</a:t>
            </a:r>
            <a:endParaRPr lang="en-US" sz="1600" kern="0" dirty="0">
              <a:solidFill>
                <a:srgbClr val="F3750D"/>
              </a:solidFill>
              <a:latin typeface="+mn-lt"/>
            </a:endParaRPr>
          </a:p>
        </p:txBody>
      </p:sp>
      <p:cxnSp>
        <p:nvCxnSpPr>
          <p:cNvPr id="10247" name="Прямая соединительная линия 7"/>
          <p:cNvCxnSpPr>
            <a:cxnSpLocks noChangeShapeType="1"/>
          </p:cNvCxnSpPr>
          <p:nvPr/>
        </p:nvCxnSpPr>
        <p:spPr bwMode="auto">
          <a:xfrm rot="5400000">
            <a:off x="2622381" y="3755578"/>
            <a:ext cx="368776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48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204618" y="3573016"/>
            <a:ext cx="853916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839225" y="2172816"/>
            <a:ext cx="37401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8" tIns="47889" rIns="95778" bIns="47889"/>
          <a:lstStyle/>
          <a:p>
            <a:pPr marL="358775" indent="-358775" algn="ctr" defTabSz="957263" fontAlgn="auto">
              <a:spcBef>
                <a:spcPct val="20000"/>
              </a:spcBef>
              <a:spcAft>
                <a:spcPts val="0"/>
              </a:spcAft>
              <a:buClr>
                <a:srgbClr val="F3750D"/>
              </a:buClr>
              <a:buSzPct val="150000"/>
              <a:defRPr/>
            </a:pPr>
            <a:r>
              <a:rPr lang="ru-RU" sz="2000" kern="0" dirty="0">
                <a:latin typeface="+mn-lt"/>
              </a:rPr>
              <a:t>Полноценно </a:t>
            </a:r>
            <a:br>
              <a:rPr lang="ru-RU" sz="2000" kern="0" dirty="0">
                <a:latin typeface="+mn-lt"/>
              </a:rPr>
            </a:br>
            <a:r>
              <a:rPr lang="ru-RU" sz="2000" kern="0" dirty="0">
                <a:latin typeface="+mn-lt"/>
              </a:rPr>
              <a:t>функционирующая команда</a:t>
            </a:r>
            <a:endParaRPr lang="en-US" sz="2000" kern="0" dirty="0"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055249" y="4425503"/>
            <a:ext cx="374173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8" tIns="47889" rIns="95778" bIns="47889"/>
          <a:lstStyle/>
          <a:p>
            <a:pPr marL="358775" indent="-358775" algn="ctr" defTabSz="957263" fontAlgn="auto">
              <a:spcBef>
                <a:spcPct val="20000"/>
              </a:spcBef>
              <a:spcAft>
                <a:spcPts val="0"/>
              </a:spcAft>
              <a:buClr>
                <a:srgbClr val="F3750D"/>
              </a:buClr>
              <a:buSzPct val="150000"/>
              <a:defRPr/>
            </a:pPr>
            <a:r>
              <a:rPr lang="ru-RU" sz="2000" kern="0" dirty="0">
                <a:latin typeface="+mn-lt"/>
              </a:rPr>
              <a:t>Удобная команда</a:t>
            </a:r>
            <a:endParaRPr lang="en-US" sz="2000" kern="0" dirty="0">
              <a:latin typeface="+mn-lt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30713" y="1980282"/>
            <a:ext cx="36845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8" tIns="47889" rIns="95778" bIns="47889"/>
          <a:lstStyle/>
          <a:p>
            <a:pPr marL="358775" indent="-358775" algn="ctr" defTabSz="957263" fontAlgn="auto">
              <a:spcBef>
                <a:spcPct val="20000"/>
              </a:spcBef>
              <a:spcAft>
                <a:spcPts val="0"/>
              </a:spcAft>
              <a:buClr>
                <a:srgbClr val="F3750D"/>
              </a:buClr>
              <a:buSzPct val="150000"/>
              <a:defRPr/>
            </a:pPr>
            <a:r>
              <a:rPr lang="ru-RU" sz="2000" kern="0" dirty="0">
                <a:latin typeface="+mn-lt"/>
              </a:rPr>
              <a:t>Команда, настроенная только на высокую производительность труда</a:t>
            </a:r>
            <a:endParaRPr lang="en-US" sz="2000" kern="0" dirty="0">
              <a:latin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15756" y="4547741"/>
            <a:ext cx="374173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8" tIns="47889" rIns="95778" bIns="47889"/>
          <a:lstStyle/>
          <a:p>
            <a:pPr marL="358775" indent="-358775" algn="ctr" defTabSz="957263" fontAlgn="auto">
              <a:spcBef>
                <a:spcPct val="20000"/>
              </a:spcBef>
              <a:spcAft>
                <a:spcPts val="0"/>
              </a:spcAft>
              <a:buClr>
                <a:srgbClr val="F3750D"/>
              </a:buClr>
              <a:buSzPct val="150000"/>
              <a:defRPr/>
            </a:pPr>
            <a:r>
              <a:rPr lang="ru-RU" sz="2000" kern="0" dirty="0" err="1">
                <a:latin typeface="+mn-lt"/>
              </a:rPr>
              <a:t>Дисфункциональная</a:t>
            </a:r>
            <a:r>
              <a:rPr lang="ru-RU" sz="2000" kern="0" dirty="0">
                <a:latin typeface="+mn-lt"/>
              </a:rPr>
              <a:t> команда</a:t>
            </a:r>
            <a:endParaRPr lang="en-US" sz="20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641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Формирование состава команды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374172" y="1600200"/>
            <a:ext cx="4069257" cy="4495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Состав команды подбирается с учетом трех признаков: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функциональной необходимости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наличие у участников  личностных качеств, необходимых для достижения командных целей;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психологической совместимости и равенства будущих членов команды.</a:t>
            </a:r>
          </a:p>
          <a:p>
            <a:endParaRPr lang="ru-RU" dirty="0"/>
          </a:p>
        </p:txBody>
      </p:sp>
      <p:pic>
        <p:nvPicPr>
          <p:cNvPr id="263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692" y="1928802"/>
            <a:ext cx="404646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510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867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Стили управления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194812"/>
              </p:ext>
            </p:extLst>
          </p:nvPr>
        </p:nvGraphicFramePr>
        <p:xfrm>
          <a:off x="395536" y="1988840"/>
          <a:ext cx="6858016" cy="432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2160" y="3969152"/>
            <a:ext cx="300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Социальная направленность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41962" y="1488774"/>
            <a:ext cx="299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Процессная направленность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996952"/>
            <a:ext cx="188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Авторитарный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4975" y="2996952"/>
            <a:ext cx="2003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Демократический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1948" y="4703484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Либеральный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703484"/>
            <a:ext cx="174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Делегирующий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5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Авторитарный стиль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0" y="1988840"/>
            <a:ext cx="41940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Директивный (или авторитарный) </a:t>
            </a:r>
            <a:r>
              <a:rPr lang="ru-RU" sz="2000" dirty="0" smtClean="0"/>
              <a:t>стиль:</a:t>
            </a:r>
          </a:p>
          <a:p>
            <a:r>
              <a:rPr lang="ru-RU" sz="2000" dirty="0" smtClean="0"/>
              <a:t>Единоличное </a:t>
            </a:r>
            <a:r>
              <a:rPr lang="ru-RU" sz="2000" dirty="0"/>
              <a:t>принятие </a:t>
            </a:r>
            <a:r>
              <a:rPr lang="ru-RU" sz="2000" dirty="0" smtClean="0"/>
              <a:t>решений</a:t>
            </a:r>
          </a:p>
          <a:p>
            <a:r>
              <a:rPr lang="ru-RU" sz="2000" dirty="0"/>
              <a:t>Ж</a:t>
            </a:r>
            <a:r>
              <a:rPr lang="ru-RU" sz="2000" dirty="0" smtClean="0"/>
              <a:t>есткая дисциплина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трогие </a:t>
            </a:r>
            <a:r>
              <a:rPr lang="ru-RU" sz="2000" dirty="0"/>
              <a:t>наказания за промахи и </a:t>
            </a:r>
            <a:r>
              <a:rPr lang="ru-RU" sz="2000" dirty="0" smtClean="0"/>
              <a:t>ошибки</a:t>
            </a:r>
          </a:p>
          <a:p>
            <a:r>
              <a:rPr lang="ru-RU" sz="2000" dirty="0"/>
              <a:t>Т</a:t>
            </a:r>
            <a:r>
              <a:rPr lang="ru-RU" sz="2000" dirty="0" smtClean="0"/>
              <a:t>ребование </a:t>
            </a:r>
            <a:r>
              <a:rPr lang="ru-RU" sz="2000" dirty="0"/>
              <a:t>все делать быстро, без обсуждений и тем более возражений.</a:t>
            </a:r>
          </a:p>
        </p:txBody>
      </p:sp>
      <p:pic>
        <p:nvPicPr>
          <p:cNvPr id="9218" name="Picture 2" descr="http://img-fotki.yandex.ru/get/6306/230484126.7ec/0_175169_465cac2c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50" y="2420888"/>
            <a:ext cx="420046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336" y="1844824"/>
            <a:ext cx="4630664" cy="28323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Либеральный стиль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28800"/>
            <a:ext cx="4968552" cy="4525963"/>
          </a:xfrm>
        </p:spPr>
        <p:txBody>
          <a:bodyPr/>
          <a:lstStyle/>
          <a:p>
            <a:r>
              <a:rPr lang="ru-RU" sz="2000" dirty="0" smtClean="0"/>
              <a:t>Руководитель при принятии решений ориентируется на интересы отдельных групп в коллективе.</a:t>
            </a:r>
          </a:p>
          <a:p>
            <a:r>
              <a:rPr lang="ru-RU" sz="2000" dirty="0" smtClean="0"/>
              <a:t>Пытается маневрировать, соблюдая паритет интересов.</a:t>
            </a:r>
          </a:p>
          <a:p>
            <a:r>
              <a:rPr lang="ru-RU" sz="2000" dirty="0" smtClean="0"/>
              <a:t>Периодически «сталкивает» друг с другом разные стороны.</a:t>
            </a:r>
          </a:p>
          <a:p>
            <a:r>
              <a:rPr lang="ru-RU" sz="2000" dirty="0" smtClean="0"/>
              <a:t>Пытается быть «добрым шефом»</a:t>
            </a:r>
          </a:p>
          <a:p>
            <a:r>
              <a:rPr lang="ru-RU" sz="2000" dirty="0" smtClean="0"/>
              <a:t>Может попасть под влияние «серого кардинала»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106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17462</TotalTime>
  <Words>1978</Words>
  <Application>Microsoft Office PowerPoint</Application>
  <PresentationFormat>Экран (4:3)</PresentationFormat>
  <Paragraphs>268</Paragraphs>
  <Slides>25</Slides>
  <Notes>25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Calibri</vt:lpstr>
      <vt:lpstr>Courier New</vt:lpstr>
      <vt:lpstr>Symbol</vt:lpstr>
      <vt:lpstr>Times New Roman</vt:lpstr>
      <vt:lpstr>Tw Cen MT</vt:lpstr>
      <vt:lpstr>Wingdings</vt:lpstr>
      <vt:lpstr>Wingdings 2</vt:lpstr>
      <vt:lpstr>Обычная</vt:lpstr>
      <vt:lpstr>Image</vt:lpstr>
      <vt:lpstr>Подбор и управление командой</vt:lpstr>
      <vt:lpstr>Содержание</vt:lpstr>
      <vt:lpstr>Рабочая группа и команда</vt:lpstr>
      <vt:lpstr>Что такое команда?</vt:lpstr>
      <vt:lpstr>Какие бывают команды</vt:lpstr>
      <vt:lpstr>Формирование состава команды</vt:lpstr>
      <vt:lpstr>Стили управления</vt:lpstr>
      <vt:lpstr>Авторитарный стиль</vt:lpstr>
      <vt:lpstr>Либеральный стиль</vt:lpstr>
      <vt:lpstr>Демократический стиль</vt:lpstr>
      <vt:lpstr>Мотивация в команде</vt:lpstr>
      <vt:lpstr>Мотивация в команде</vt:lpstr>
      <vt:lpstr>Что значит общаться?</vt:lpstr>
      <vt:lpstr>Непонимание информации</vt:lpstr>
      <vt:lpstr>Барьер интерпретации</vt:lpstr>
      <vt:lpstr>Эмоциональный барьер</vt:lpstr>
      <vt:lpstr>Психологический барьер</vt:lpstr>
      <vt:lpstr>Что Вам запомнилось?</vt:lpstr>
      <vt:lpstr>СПАСИБО!  Готов ответить на Ваши вопросы</vt:lpstr>
      <vt:lpstr>Игра «ВОЗДУШНЫЙ ШАР»</vt:lpstr>
      <vt:lpstr>Игра «ВОЗДУШНЫЙ ШАР»</vt:lpstr>
      <vt:lpstr>Оценка работы</vt:lpstr>
      <vt:lpstr>Самые важные вещи</vt:lpstr>
      <vt:lpstr>Самые важные вещи</vt:lpstr>
      <vt:lpstr>Что выбросить в первую очередь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и мотивация  ИТ-персонала</dc:title>
  <dc:creator>Sobolev1812</dc:creator>
  <cp:lastModifiedBy>Sergey Logunov</cp:lastModifiedBy>
  <cp:revision>183</cp:revision>
  <dcterms:created xsi:type="dcterms:W3CDTF">2015-01-16T14:28:12Z</dcterms:created>
  <dcterms:modified xsi:type="dcterms:W3CDTF">2017-11-17T18:03:43Z</dcterms:modified>
</cp:coreProperties>
</file>