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33" r:id="rId1"/>
  </p:sldMasterIdLst>
  <p:notesMasterIdLst>
    <p:notesMasterId r:id="rId16"/>
  </p:notesMasterIdLst>
  <p:handoutMasterIdLst>
    <p:handoutMasterId r:id="rId17"/>
  </p:handoutMasterIdLst>
  <p:sldIdLst>
    <p:sldId id="367" r:id="rId2"/>
    <p:sldId id="447" r:id="rId3"/>
    <p:sldId id="448" r:id="rId4"/>
    <p:sldId id="450" r:id="rId5"/>
    <p:sldId id="452" r:id="rId6"/>
    <p:sldId id="489" r:id="rId7"/>
    <p:sldId id="502" r:id="rId8"/>
    <p:sldId id="464" r:id="rId9"/>
    <p:sldId id="503" r:id="rId10"/>
    <p:sldId id="466" r:id="rId11"/>
    <p:sldId id="493" r:id="rId12"/>
    <p:sldId id="494" r:id="rId13"/>
    <p:sldId id="475" r:id="rId14"/>
    <p:sldId id="504" r:id="rId15"/>
  </p:sldIdLst>
  <p:sldSz cx="9906000" cy="6858000" type="A4"/>
  <p:notesSz cx="6797675" cy="9926638"/>
  <p:custDataLst>
    <p:tags r:id="rId18"/>
  </p:custDataLst>
  <p:defaultTextStyle>
    <a:defPPr>
      <a:defRPr lang="en-AU"/>
    </a:defPPr>
    <a:lvl1pPr algn="l" rtl="0" fontAlgn="base">
      <a:spcBef>
        <a:spcPct val="0"/>
      </a:spcBef>
      <a:spcAft>
        <a:spcPct val="0"/>
      </a:spcAft>
      <a:defRPr sz="1700" b="1" kern="1200">
        <a:solidFill>
          <a:schemeClr val="tx1"/>
        </a:solidFill>
        <a:latin typeface="Arial" charset="0"/>
        <a:ea typeface="+mn-ea"/>
        <a:cs typeface="+mn-cs"/>
      </a:defRPr>
    </a:lvl1pPr>
    <a:lvl2pPr marL="487363" indent="-30163" algn="l" rtl="0" fontAlgn="base">
      <a:spcBef>
        <a:spcPct val="0"/>
      </a:spcBef>
      <a:spcAft>
        <a:spcPct val="0"/>
      </a:spcAft>
      <a:defRPr sz="1700" b="1" kern="1200">
        <a:solidFill>
          <a:schemeClr val="tx1"/>
        </a:solidFill>
        <a:latin typeface="Arial" charset="0"/>
        <a:ea typeface="+mn-ea"/>
        <a:cs typeface="+mn-cs"/>
      </a:defRPr>
    </a:lvl2pPr>
    <a:lvl3pPr marL="976313" indent="-61913" algn="l" rtl="0" fontAlgn="base">
      <a:spcBef>
        <a:spcPct val="0"/>
      </a:spcBef>
      <a:spcAft>
        <a:spcPct val="0"/>
      </a:spcAft>
      <a:defRPr sz="1700" b="1" kern="1200">
        <a:solidFill>
          <a:schemeClr val="tx1"/>
        </a:solidFill>
        <a:latin typeface="Arial" charset="0"/>
        <a:ea typeface="+mn-ea"/>
        <a:cs typeface="+mn-cs"/>
      </a:defRPr>
    </a:lvl3pPr>
    <a:lvl4pPr marL="1465263" indent="-93663" algn="l" rtl="0" fontAlgn="base">
      <a:spcBef>
        <a:spcPct val="0"/>
      </a:spcBef>
      <a:spcAft>
        <a:spcPct val="0"/>
      </a:spcAft>
      <a:defRPr sz="1700" b="1" kern="1200">
        <a:solidFill>
          <a:schemeClr val="tx1"/>
        </a:solidFill>
        <a:latin typeface="Arial" charset="0"/>
        <a:ea typeface="+mn-ea"/>
        <a:cs typeface="+mn-cs"/>
      </a:defRPr>
    </a:lvl4pPr>
    <a:lvl5pPr marL="1954213" indent="-125413" algn="l" rtl="0" fontAlgn="base">
      <a:spcBef>
        <a:spcPct val="0"/>
      </a:spcBef>
      <a:spcAft>
        <a:spcPct val="0"/>
      </a:spcAft>
      <a:defRPr sz="1700" b="1" kern="1200">
        <a:solidFill>
          <a:schemeClr val="tx1"/>
        </a:solidFill>
        <a:latin typeface="Arial" charset="0"/>
        <a:ea typeface="+mn-ea"/>
        <a:cs typeface="+mn-cs"/>
      </a:defRPr>
    </a:lvl5pPr>
    <a:lvl6pPr marL="2286000" algn="l" defTabSz="914400" rtl="0" eaLnBrk="1" latinLnBrk="0" hangingPunct="1">
      <a:defRPr sz="1700" b="1" kern="1200">
        <a:solidFill>
          <a:schemeClr val="tx1"/>
        </a:solidFill>
        <a:latin typeface="Arial" charset="0"/>
        <a:ea typeface="+mn-ea"/>
        <a:cs typeface="+mn-cs"/>
      </a:defRPr>
    </a:lvl6pPr>
    <a:lvl7pPr marL="2743200" algn="l" defTabSz="914400" rtl="0" eaLnBrk="1" latinLnBrk="0" hangingPunct="1">
      <a:defRPr sz="1700" b="1" kern="1200">
        <a:solidFill>
          <a:schemeClr val="tx1"/>
        </a:solidFill>
        <a:latin typeface="Arial" charset="0"/>
        <a:ea typeface="+mn-ea"/>
        <a:cs typeface="+mn-cs"/>
      </a:defRPr>
    </a:lvl7pPr>
    <a:lvl8pPr marL="3200400" algn="l" defTabSz="914400" rtl="0" eaLnBrk="1" latinLnBrk="0" hangingPunct="1">
      <a:defRPr sz="1700" b="1" kern="1200">
        <a:solidFill>
          <a:schemeClr val="tx1"/>
        </a:solidFill>
        <a:latin typeface="Arial" charset="0"/>
        <a:ea typeface="+mn-ea"/>
        <a:cs typeface="+mn-cs"/>
      </a:defRPr>
    </a:lvl8pPr>
    <a:lvl9pPr marL="3657600" algn="l" defTabSz="914400" rtl="0" eaLnBrk="1" latinLnBrk="0" hangingPunct="1">
      <a:defRPr sz="17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315">
          <p15:clr>
            <a:srgbClr val="A4A3A4"/>
          </p15:clr>
        </p15:guide>
        <p15:guide id="2" pos="2235">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Земскова Татьяна Михайловна" initials="ЗТМ"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1F9"/>
    <a:srgbClr val="60A7F6"/>
    <a:srgbClr val="33A9F9"/>
    <a:srgbClr val="009900"/>
    <a:srgbClr val="2DC8FF"/>
    <a:srgbClr val="2DBEFF"/>
    <a:srgbClr val="CCCCFF"/>
    <a:srgbClr val="3333CC"/>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5167" autoAdjust="0"/>
  </p:normalViewPr>
  <p:slideViewPr>
    <p:cSldViewPr snapToGrid="0">
      <p:cViewPr>
        <p:scale>
          <a:sx n="81" d="100"/>
          <a:sy n="81" d="100"/>
        </p:scale>
        <p:origin x="-1500" y="-36"/>
      </p:cViewPr>
      <p:guideLst>
        <p:guide orient="horz" pos="4315"/>
        <p:guide pos="22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1" d="100"/>
          <a:sy n="61" d="100"/>
        </p:scale>
        <p:origin x="-3402" y="-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340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idx="2"/>
          </p:nvPr>
        </p:nvSpPr>
        <p:spPr bwMode="auto">
          <a:xfrm>
            <a:off x="247650" y="622300"/>
            <a:ext cx="6308725" cy="4368800"/>
          </a:xfrm>
          <a:prstGeom prst="rect">
            <a:avLst/>
          </a:prstGeom>
          <a:noFill/>
          <a:ln w="9525">
            <a:solidFill>
              <a:schemeClr val="bg1"/>
            </a:solidFill>
            <a:miter lim="800000"/>
            <a:headEnd/>
            <a:tailEnd/>
          </a:ln>
          <a:effectLst/>
        </p:spPr>
      </p:sp>
      <p:sp>
        <p:nvSpPr>
          <p:cNvPr id="5123" name="Rectangle 3"/>
          <p:cNvSpPr>
            <a:spLocks noGrp="1" noChangeArrowheads="1"/>
          </p:cNvSpPr>
          <p:nvPr>
            <p:ph type="body" sz="quarter" idx="3"/>
          </p:nvPr>
        </p:nvSpPr>
        <p:spPr bwMode="auto">
          <a:xfrm>
            <a:off x="551121" y="5333978"/>
            <a:ext cx="5792317"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067085" y="9548027"/>
            <a:ext cx="538414" cy="18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b="0"/>
            </a:lvl1pPr>
          </a:lstStyle>
          <a:p>
            <a:pPr>
              <a:defRPr/>
            </a:pPr>
            <a:fld id="{0A3475CB-9EDC-4FFE-8136-F24FB4B0B50C}" type="slidenum">
              <a:rPr lang="en-US"/>
              <a:pPr>
                <a:defRPr/>
              </a:pPr>
              <a:t>‹#›</a:t>
            </a:fld>
            <a:endParaRPr lang="en-US" dirty="0"/>
          </a:p>
        </p:txBody>
      </p:sp>
      <p:sp>
        <p:nvSpPr>
          <p:cNvPr id="5128" name="doc id"/>
          <p:cNvSpPr>
            <a:spLocks noGrp="1" noChangeArrowheads="1"/>
          </p:cNvSpPr>
          <p:nvPr>
            <p:ph type="ftr" sz="quarter" idx="4"/>
          </p:nvPr>
        </p:nvSpPr>
        <p:spPr bwMode="auto">
          <a:xfrm>
            <a:off x="6308497" y="111356"/>
            <a:ext cx="297002" cy="1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defRPr/>
            </a:lvl1pPr>
          </a:lstStyle>
          <a:p>
            <a:pPr>
              <a:defRPr/>
            </a:pPr>
            <a:endParaRPr lang="en-US" dirty="0"/>
          </a:p>
        </p:txBody>
      </p:sp>
    </p:spTree>
    <p:extLst>
      <p:ext uri="{BB962C8B-B14F-4D97-AF65-F5344CB8AC3E}">
        <p14:creationId xmlns:p14="http://schemas.microsoft.com/office/powerpoint/2010/main" val="3615259702"/>
      </p:ext>
    </p:extLst>
  </p:cSld>
  <p:clrMap bg1="lt1" tx1="dk1" bg2="lt2" tx2="dk2" accent1="accent1" accent2="accent2" accent3="accent3" accent4="accent4" accent5="accent5" accent6="accent6" hlink="hlink" folHlink="folHlink"/>
  <p:notesStyle>
    <a:lvl1pPr algn="l" defTabSz="955675" rtl="0" eaLnBrk="0" fontAlgn="base" hangingPunct="0">
      <a:spcBef>
        <a:spcPct val="0"/>
      </a:spcBef>
      <a:spcAft>
        <a:spcPct val="0"/>
      </a:spcAft>
      <a:buClr>
        <a:schemeClr val="tx2"/>
      </a:buClr>
      <a:defRPr sz="1700" kern="1200">
        <a:solidFill>
          <a:schemeClr val="tx1"/>
        </a:solidFill>
        <a:latin typeface="Arial" charset="0"/>
        <a:ea typeface="+mn-ea"/>
        <a:cs typeface="+mn-cs"/>
      </a:defRPr>
    </a:lvl1pPr>
    <a:lvl2pPr marL="125413" indent="-123825" algn="l" defTabSz="955675" rtl="0" eaLnBrk="0" fontAlgn="base" hangingPunct="0">
      <a:spcBef>
        <a:spcPct val="0"/>
      </a:spcBef>
      <a:spcAft>
        <a:spcPct val="0"/>
      </a:spcAft>
      <a:buClr>
        <a:schemeClr val="tx2"/>
      </a:buClr>
      <a:buSzPct val="120000"/>
      <a:buFont typeface="Arial" charset="0"/>
      <a:buChar char="▪"/>
      <a:defRPr sz="1700" kern="1200">
        <a:solidFill>
          <a:schemeClr val="tx1"/>
        </a:solidFill>
        <a:latin typeface="Arial" charset="0"/>
        <a:ea typeface="+mn-ea"/>
        <a:cs typeface="+mn-cs"/>
      </a:defRPr>
    </a:lvl2pPr>
    <a:lvl3pPr marL="320675" indent="-192088" algn="l" defTabSz="955675" rtl="0" eaLnBrk="0" fontAlgn="base" hangingPunct="0">
      <a:spcBef>
        <a:spcPct val="0"/>
      </a:spcBef>
      <a:spcAft>
        <a:spcPct val="0"/>
      </a:spcAft>
      <a:buClr>
        <a:schemeClr val="tx2"/>
      </a:buClr>
      <a:buSzPct val="120000"/>
      <a:buFont typeface="Arial" charset="0"/>
      <a:buChar char="–"/>
      <a:defRPr sz="1700" kern="1200">
        <a:solidFill>
          <a:schemeClr val="tx1"/>
        </a:solidFill>
        <a:latin typeface="Arial" charset="0"/>
        <a:ea typeface="+mn-ea"/>
        <a:cs typeface="+mn-cs"/>
      </a:defRPr>
    </a:lvl3pPr>
    <a:lvl4pPr marL="455613" indent="-133350" algn="l" defTabSz="955675" rtl="0" eaLnBrk="0" fontAlgn="base" hangingPunct="0">
      <a:spcBef>
        <a:spcPct val="0"/>
      </a:spcBef>
      <a:spcAft>
        <a:spcPct val="0"/>
      </a:spcAft>
      <a:buClr>
        <a:schemeClr val="tx2"/>
      </a:buClr>
      <a:buFont typeface="Arial" charset="0"/>
      <a:buChar char="▫"/>
      <a:defRPr sz="1700" kern="1200">
        <a:solidFill>
          <a:schemeClr val="tx1"/>
        </a:solidFill>
        <a:latin typeface="Arial" charset="0"/>
        <a:ea typeface="+mn-ea"/>
        <a:cs typeface="+mn-cs"/>
      </a:defRPr>
    </a:lvl4pPr>
    <a:lvl5pPr marL="579438" indent="-120650" algn="l" defTabSz="955675" rtl="0" eaLnBrk="0" fontAlgn="base" hangingPunct="0">
      <a:spcBef>
        <a:spcPct val="0"/>
      </a:spcBef>
      <a:spcAft>
        <a:spcPct val="0"/>
      </a:spcAft>
      <a:buClr>
        <a:schemeClr val="tx2"/>
      </a:buClr>
      <a:buSzPct val="89000"/>
      <a:buFont typeface="Arial" charset="0"/>
      <a:buChar char="-"/>
      <a:defRPr sz="1700" kern="1200">
        <a:solidFill>
          <a:schemeClr val="tx1"/>
        </a:solidFill>
        <a:latin typeface="Arial" charset="0"/>
        <a:ea typeface="+mn-ea"/>
        <a:cs typeface="+mn-cs"/>
      </a:defRPr>
    </a:lvl5pPr>
    <a:lvl6pPr marL="2443505" algn="l" defTabSz="977402" rtl="0" eaLnBrk="1" latinLnBrk="0" hangingPunct="1">
      <a:defRPr sz="1300" kern="1200">
        <a:solidFill>
          <a:schemeClr val="tx1"/>
        </a:solidFill>
        <a:latin typeface="+mn-lt"/>
        <a:ea typeface="+mn-ea"/>
        <a:cs typeface="+mn-cs"/>
      </a:defRPr>
    </a:lvl6pPr>
    <a:lvl7pPr marL="2932206" algn="l" defTabSz="977402" rtl="0" eaLnBrk="1" latinLnBrk="0" hangingPunct="1">
      <a:defRPr sz="1300" kern="1200">
        <a:solidFill>
          <a:schemeClr val="tx1"/>
        </a:solidFill>
        <a:latin typeface="+mn-lt"/>
        <a:ea typeface="+mn-ea"/>
        <a:cs typeface="+mn-cs"/>
      </a:defRPr>
    </a:lvl7pPr>
    <a:lvl8pPr marL="3420908" algn="l" defTabSz="977402" rtl="0" eaLnBrk="1" latinLnBrk="0" hangingPunct="1">
      <a:defRPr sz="1300" kern="1200">
        <a:solidFill>
          <a:schemeClr val="tx1"/>
        </a:solidFill>
        <a:latin typeface="+mn-lt"/>
        <a:ea typeface="+mn-ea"/>
        <a:cs typeface="+mn-cs"/>
      </a:defRPr>
    </a:lvl8pPr>
    <a:lvl9pPr marL="3909609" algn="l" defTabSz="9774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D398C706-6905-45E5-A28F-B67DC5E29778}" type="slidenum">
              <a:rPr lang="en-US" smtClean="0"/>
              <a:pPr/>
              <a:t>0</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1121" y="5333978"/>
            <a:ext cx="5792317" cy="4185761"/>
          </a:xfrm>
          <a:noFill/>
        </p:spPr>
        <p:txBody>
          <a:bodyPr/>
          <a:lstStyle/>
          <a:p>
            <a:pPr eaLnBrk="1" hangingPunct="1">
              <a:buFontTx/>
              <a:buChar char="•"/>
            </a:pPr>
            <a:r>
              <a:rPr lang="en-US" dirty="0" smtClean="0"/>
              <a:t>The purpose of our discussion is to give you a look inside McKinsey. We hope to give you an appreciation of who we are, and what that means for you. </a:t>
            </a:r>
          </a:p>
          <a:p>
            <a:pPr eaLnBrk="1" hangingPunct="1">
              <a:buFontTx/>
              <a:buChar char="•"/>
            </a:pPr>
            <a:r>
              <a:rPr lang="en-US" dirty="0" smtClean="0"/>
              <a:t>We will be very open with you, we want you to make the right decision for your career and your future. </a:t>
            </a:r>
          </a:p>
          <a:p>
            <a:pPr eaLnBrk="1" hangingPunct="1">
              <a:buFontTx/>
              <a:buChar char="•"/>
            </a:pPr>
            <a:r>
              <a:rPr lang="en-US" dirty="0" smtClean="0"/>
              <a:t>The decisions we made about how we organize ourselves, how we work with our clients, and how we develop our people make us unique. This affects the experience you have if you join us.  We’ll tell you how.</a:t>
            </a:r>
          </a:p>
          <a:p>
            <a:pPr eaLnBrk="1" hangingPunct="1">
              <a:buFontTx/>
              <a:buChar char="•"/>
            </a:pPr>
            <a:r>
              <a:rPr lang="en-US" dirty="0" smtClean="0"/>
              <a:t>We encourage you to talk to our people here today. The diversity of our people is something we value: it makes our firm more interesting and makes us better thinkers. The pictures you see are photos of our consultants from all over the world. </a:t>
            </a:r>
          </a:p>
          <a:p>
            <a:pPr eaLnBrk="1" hangingPunct="1">
              <a:buFontTx/>
              <a:buChar char="•"/>
            </a:pPr>
            <a:r>
              <a:rPr lang="en-US" dirty="0" smtClean="0"/>
              <a:t> We hope you will get to know us and ask us tough questions both during and after the presentation.</a:t>
            </a:r>
          </a:p>
        </p:txBody>
      </p:sp>
    </p:spTree>
    <p:extLst>
      <p:ext uri="{BB962C8B-B14F-4D97-AF65-F5344CB8AC3E}">
        <p14:creationId xmlns:p14="http://schemas.microsoft.com/office/powerpoint/2010/main" val="309548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A3475CB-9EDC-4FFE-8136-F24FB4B0B50C}" type="slidenum">
              <a:rPr lang="en-US" smtClean="0"/>
              <a:pPr>
                <a:defRPr/>
              </a:pPr>
              <a:t>11</a:t>
            </a:fld>
            <a:endParaRPr lang="en-US" dirty="0"/>
          </a:p>
        </p:txBody>
      </p:sp>
    </p:spTree>
    <p:extLst>
      <p:ext uri="{BB962C8B-B14F-4D97-AF65-F5344CB8AC3E}">
        <p14:creationId xmlns:p14="http://schemas.microsoft.com/office/powerpoint/2010/main" val="296974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90347" y="770467"/>
            <a:ext cx="8760619"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2354" y="4198409"/>
            <a:ext cx="7497914"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0C4986D-6BE9-4264-908F-02DB36FD8D6C}" type="datetime1">
              <a:rPr lang="en-US" smtClean="0"/>
              <a:t>12/8/2017</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r>
              <a:rPr lang="en-US" smtClean="0"/>
              <a:t>Footer Text</a:t>
            </a:r>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1565B9A7-9DB3-42EE-83FD-B0A2558016CF}" type="slidenum">
              <a:rPr lang="en-US" sz="3600" smtClean="0"/>
              <a:pPr>
                <a:defRPr/>
              </a:pPr>
              <a:t>‹#›</a:t>
            </a:fld>
            <a:r>
              <a:rPr lang="en-US" dirty="0" smtClean="0"/>
              <a:t> </a:t>
            </a:r>
            <a:endParaRPr lang="en-US" dirty="0"/>
          </a:p>
        </p:txBody>
      </p:sp>
    </p:spTree>
    <p:extLst>
      <p:ext uri="{BB962C8B-B14F-4D97-AF65-F5344CB8AC3E}">
        <p14:creationId xmlns:p14="http://schemas.microsoft.com/office/powerpoint/2010/main" val="2432857013"/>
      </p:ext>
    </p:extLst>
  </p:cSld>
  <p:clrMapOvr>
    <a:masterClrMapping/>
  </p:clrMapOvr>
  <p:timing>
    <p:tnLst>
      <p:par>
        <p:cTn id="1" dur="indefinite" restart="never" nodeType="tmRoot"/>
      </p:par>
    </p:tnLst>
  </p:timing>
  <p:hf hdr="0" ftr="0" dt="0"/>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986D-6BE9-4264-908F-02DB36FD8D6C}" type="datetime1">
              <a:rPr lang="en-US" smtClean="0"/>
              <a:t>12/8/2017</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pPr>
              <a:defRPr/>
            </a:pPr>
            <a:fld id="{1565B9A7-9DB3-42EE-83FD-B0A2558016CF}" type="slidenum">
              <a:rPr lang="en-US" smtClean="0"/>
              <a:pPr>
                <a:defRPr/>
              </a:pPr>
              <a:t>‹#›</a:t>
            </a:fld>
            <a:r>
              <a:rPr lang="en-US" dirty="0" smtClean="0"/>
              <a:t> </a:t>
            </a:r>
            <a:endParaRPr lang="en-US" dirty="0"/>
          </a:p>
        </p:txBody>
      </p:sp>
    </p:spTree>
    <p:extLst>
      <p:ext uri="{BB962C8B-B14F-4D97-AF65-F5344CB8AC3E}">
        <p14:creationId xmlns:p14="http://schemas.microsoft.com/office/powerpoint/2010/main" val="3375366825"/>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4461" y="695325"/>
            <a:ext cx="2135981"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6865" y="714377"/>
            <a:ext cx="6284119"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986D-6BE9-4264-908F-02DB36FD8D6C}" type="datetime1">
              <a:rPr lang="en-US" smtClean="0"/>
              <a:t>12/8/2017</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1357534797"/>
      </p:ext>
    </p:extLst>
  </p:cSld>
  <p:clrMapOvr>
    <a:masterClrMapping/>
  </p:clrMapOvr>
  <p:timing>
    <p:tnLst>
      <p:par>
        <p:cTn id="1" dur="indefinite" restart="never" nodeType="tmRoot"/>
      </p:par>
    </p:tnLst>
  </p:timing>
  <p:hf hdr="0" ftr="0" dt="0"/>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986D-6BE9-4264-908F-02DB36FD8D6C}" type="datetime1">
              <a:rPr lang="en-US" smtClean="0"/>
              <a:t>12/8/2017</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lvl1pPr>
              <a:defRPr sz="3600"/>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206714226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347" y="767419"/>
            <a:ext cx="8759381"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42353" y="4187275"/>
            <a:ext cx="7496366"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4986D-6BE9-4264-908F-02DB36FD8D6C}" type="datetime1">
              <a:rPr lang="en-US" smtClean="0"/>
              <a:t>12/8/2017</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lvl1pPr>
              <a:defRPr sz="3600"/>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203279798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9783" y="1993392"/>
            <a:ext cx="4123373"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4216" y="1993392"/>
            <a:ext cx="4123373"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4986D-6BE9-4264-908F-02DB36FD8D6C}" type="datetime1">
              <a:rPr lang="en-US" smtClean="0"/>
              <a:t>12/8/2017</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lvl1pPr>
              <a:defRPr sz="3600"/>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373576008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49783" y="2032000"/>
            <a:ext cx="4123373"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783" y="2736150"/>
            <a:ext cx="4123373"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3502" y="2029968"/>
            <a:ext cx="4123373"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3502" y="2734056"/>
            <a:ext cx="4123373"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4986D-6BE9-4264-908F-02DB36FD8D6C}" type="datetime1">
              <a:rPr lang="en-US" smtClean="0"/>
              <a:t>12/8/2017</a:t>
            </a:fld>
            <a:endParaRPr lang="en-US" dirty="0"/>
          </a:p>
        </p:txBody>
      </p:sp>
      <p:sp>
        <p:nvSpPr>
          <p:cNvPr id="8" name="Footer Placeholder 7"/>
          <p:cNvSpPr>
            <a:spLocks noGrp="1"/>
          </p:cNvSpPr>
          <p:nvPr>
            <p:ph type="ftr" sz="quarter" idx="11"/>
          </p:nvPr>
        </p:nvSpPr>
        <p:spPr/>
        <p:txBody>
          <a:bodyPr/>
          <a:lstStyle/>
          <a:p>
            <a:r>
              <a:rPr lang="en-US" smtClean="0"/>
              <a:t>Footer Text</a:t>
            </a:r>
            <a:endParaRPr lang="en-US" dirty="0"/>
          </a:p>
        </p:txBody>
      </p:sp>
      <p:sp>
        <p:nvSpPr>
          <p:cNvPr id="9" name="Slide Number Placeholder 8"/>
          <p:cNvSpPr>
            <a:spLocks noGrp="1"/>
          </p:cNvSpPr>
          <p:nvPr>
            <p:ph type="sldNum" sz="quarter" idx="12"/>
          </p:nvPr>
        </p:nvSpPr>
        <p:spPr/>
        <p:txBody>
          <a:bodyPr/>
          <a:lstStyle>
            <a:lvl1pPr>
              <a:defRPr sz="3600"/>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216457825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4986D-6BE9-4264-908F-02DB36FD8D6C}" type="datetime1">
              <a:rPr lang="en-US" smtClean="0"/>
              <a:t>12/8/2017</a:t>
            </a:fld>
            <a:endParaRPr lang="en-US" dirty="0"/>
          </a:p>
        </p:txBody>
      </p:sp>
      <p:sp>
        <p:nvSpPr>
          <p:cNvPr id="4" name="Footer Placeholder 3"/>
          <p:cNvSpPr>
            <a:spLocks noGrp="1"/>
          </p:cNvSpPr>
          <p:nvPr>
            <p:ph type="ftr" sz="quarter" idx="11"/>
          </p:nvPr>
        </p:nvSpPr>
        <p:spPr/>
        <p:txBody>
          <a:bodyPr/>
          <a:lstStyle/>
          <a:p>
            <a:r>
              <a:rPr lang="en-US" smtClean="0"/>
              <a:t>Footer Text</a:t>
            </a:r>
            <a:endParaRPr lang="en-US" dirty="0"/>
          </a:p>
        </p:txBody>
      </p:sp>
      <p:sp>
        <p:nvSpPr>
          <p:cNvPr id="5" name="Slide Number Placeholder 4"/>
          <p:cNvSpPr>
            <a:spLocks noGrp="1"/>
          </p:cNvSpPr>
          <p:nvPr>
            <p:ph type="sldNum" sz="quarter" idx="12"/>
          </p:nvPr>
        </p:nvSpPr>
        <p:spPr/>
        <p:txBody>
          <a:body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238902540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4986D-6BE9-4264-908F-02DB36FD8D6C}" type="datetime1">
              <a:rPr lang="en-US" smtClean="0"/>
              <a:t>12/8/2017</a:t>
            </a:fld>
            <a:endParaRPr lang="en-US" dirty="0"/>
          </a:p>
        </p:txBody>
      </p:sp>
      <p:sp>
        <p:nvSpPr>
          <p:cNvPr id="3" name="Footer Placeholder 2"/>
          <p:cNvSpPr>
            <a:spLocks noGrp="1"/>
          </p:cNvSpPr>
          <p:nvPr>
            <p:ph type="ftr" sz="quarter" idx="11"/>
          </p:nvPr>
        </p:nvSpPr>
        <p:spPr/>
        <p:txBody>
          <a:bodyPr/>
          <a:lstStyle/>
          <a:p>
            <a:r>
              <a:rPr lang="en-US" smtClean="0"/>
              <a:t>Footer Text</a:t>
            </a:r>
            <a:endParaRPr lang="en-US" dirty="0"/>
          </a:p>
        </p:txBody>
      </p:sp>
      <p:sp>
        <p:nvSpPr>
          <p:cNvPr id="4" name="Slide Number Placeholder 3"/>
          <p:cNvSpPr>
            <a:spLocks noGrp="1"/>
          </p:cNvSpPr>
          <p:nvPr>
            <p:ph type="sldNum" sz="quarter" idx="12"/>
          </p:nvPr>
        </p:nvSpPr>
        <p:spPr/>
        <p:txBody>
          <a:bodyPr/>
          <a:lstStyle>
            <a:lvl1pPr>
              <a:defRPr sz="3200"/>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45167927"/>
      </p:ext>
    </p:extLst>
  </p:cSld>
  <p:clrMapOvr>
    <a:masterClrMapping/>
  </p:clrMapOvr>
  <p:timing>
    <p:tnLst>
      <p:par>
        <p:cTn id="1" dur="indefinite" restart="never" nodeType="tmRoot"/>
      </p:par>
    </p:tnLst>
  </p:timing>
  <p:hf hdr="0" ftr="0" dt="0"/>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6191250" y="0"/>
            <a:ext cx="37147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712391" y="542282"/>
            <a:ext cx="2748915"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19125" y="762000"/>
            <a:ext cx="4953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24236" y="2511813"/>
            <a:ext cx="2761298"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0C4986D-6BE9-4264-908F-02DB36FD8D6C}" type="datetime1">
              <a:rPr lang="en-US" smtClean="0"/>
              <a:t>12/8/2017</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3945488304"/>
      </p:ext>
    </p:extLst>
  </p:cSld>
  <p:clrMapOvr>
    <a:masterClrMapping/>
  </p:clrMapOvr>
  <p:timing>
    <p:tnLst>
      <p:par>
        <p:cTn id="1" dur="indefinite" restart="never" nodeType="tmRoot"/>
      </p:par>
    </p:tnLst>
  </p:timing>
  <p:hf hdr="0" ftr="0" dt="0"/>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494" y="5418669"/>
            <a:ext cx="8759381"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906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49783" y="5909735"/>
            <a:ext cx="7498842"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0C4986D-6BE9-4264-908F-02DB36FD8D6C}" type="datetime1">
              <a:rPr lang="en-US" smtClean="0"/>
              <a:t>12/8/2017</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r>
              <a:rPr lang="en-US" smtClean="0"/>
              <a:t>Footer Text</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1565B9A7-9DB3-42EE-83FD-B0A2558016CF}" type="slidenum">
              <a:rPr lang="en-US" smtClean="0"/>
              <a:pPr>
                <a:defRPr/>
              </a:pPr>
              <a:t>‹#›</a:t>
            </a:fld>
            <a:r>
              <a:rPr lang="en-US" smtClean="0"/>
              <a:t> </a:t>
            </a:r>
            <a:endParaRPr lang="en-US" dirty="0"/>
          </a:p>
        </p:txBody>
      </p:sp>
    </p:spTree>
    <p:extLst>
      <p:ext uri="{BB962C8B-B14F-4D97-AF65-F5344CB8AC3E}">
        <p14:creationId xmlns:p14="http://schemas.microsoft.com/office/powerpoint/2010/main" val="1933725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996" y="499533"/>
            <a:ext cx="8752879"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9473" y="1993394"/>
            <a:ext cx="8737402"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7213" y="6412447"/>
            <a:ext cx="3343275"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0C4986D-6BE9-4264-908F-02DB36FD8D6C}" type="datetime1">
              <a:rPr lang="en-US" smtClean="0"/>
              <a:t>12/8/2017</a:t>
            </a:fld>
            <a:endParaRPr lang="en-US" dirty="0"/>
          </a:p>
        </p:txBody>
      </p:sp>
      <p:sp>
        <p:nvSpPr>
          <p:cNvPr id="5" name="Footer Placeholder 4"/>
          <p:cNvSpPr>
            <a:spLocks noGrp="1"/>
          </p:cNvSpPr>
          <p:nvPr>
            <p:ph type="ftr" sz="quarter" idx="3"/>
          </p:nvPr>
        </p:nvSpPr>
        <p:spPr>
          <a:xfrm>
            <a:off x="557213" y="6554697"/>
            <a:ext cx="4086225"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7528560" y="5460961"/>
            <a:ext cx="237744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1565B9A7-9DB3-42EE-83FD-B0A2558016CF}" type="slidenum">
              <a:rPr lang="en-US" sz="3600" smtClean="0"/>
              <a:pPr>
                <a:defRPr/>
              </a:pPr>
              <a:t>‹#›</a:t>
            </a:fld>
            <a:r>
              <a:rPr lang="en-US" dirty="0" smtClean="0"/>
              <a:t> </a:t>
            </a:r>
            <a:endParaRPr lang="en-US" dirty="0"/>
          </a:p>
        </p:txBody>
      </p:sp>
    </p:spTree>
    <p:extLst>
      <p:ext uri="{BB962C8B-B14F-4D97-AF65-F5344CB8AC3E}">
        <p14:creationId xmlns:p14="http://schemas.microsoft.com/office/powerpoint/2010/main" val="199226857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wipe dir="r"/>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2"/>
          <p:cNvSpPr>
            <a:spLocks noGrp="1" noChangeArrowheads="1"/>
          </p:cNvSpPr>
          <p:nvPr>
            <p:ph type="title"/>
            <p:custDataLst>
              <p:tags r:id="rId2"/>
            </p:custDataLst>
          </p:nvPr>
        </p:nvSpPr>
        <p:spPr>
          <a:xfrm>
            <a:off x="6452074" y="295641"/>
            <a:ext cx="3210541" cy="3704859"/>
          </a:xfrm>
        </p:spPr>
        <p:txBody>
          <a:bodyPr anchor="ctr">
            <a:noAutofit/>
          </a:bodyPr>
          <a:lstStyle/>
          <a:p>
            <a:pPr algn="l" eaLnBrk="1" hangingPunct="1">
              <a:lnSpc>
                <a:spcPct val="100000"/>
              </a:lnSpc>
            </a:pPr>
            <a:r>
              <a:rPr lang="ru-RU" sz="3200" b="1" spc="0" dirty="0" smtClean="0">
                <a:solidFill>
                  <a:schemeClr val="bg1"/>
                </a:solidFill>
                <a:cs typeface="Arial" panose="020B0604020202020204" pitchFamily="34" charset="0"/>
              </a:rPr>
              <a:t>ПЛАНИРОВАНИЕ КАРЬЕРЫ </a:t>
            </a:r>
            <a:r>
              <a:rPr lang="en-US" sz="3200" b="1" spc="0" smtClean="0">
                <a:solidFill>
                  <a:schemeClr val="bg1"/>
                </a:solidFill>
                <a:cs typeface="Arial" panose="020B0604020202020204" pitchFamily="34" charset="0"/>
              </a:rPr>
              <a:t> </a:t>
            </a:r>
            <a:r>
              <a:rPr lang="ru-RU" sz="3200" b="1" spc="0" smtClean="0">
                <a:solidFill>
                  <a:schemeClr val="bg1"/>
                </a:solidFill>
                <a:cs typeface="Arial" panose="020B0604020202020204" pitchFamily="34" charset="0"/>
              </a:rPr>
              <a:t>СО </a:t>
            </a:r>
            <a:r>
              <a:rPr lang="ru-RU" sz="3200" b="1" spc="0" dirty="0" smtClean="0">
                <a:solidFill>
                  <a:schemeClr val="bg1"/>
                </a:solidFill>
                <a:cs typeface="Arial" panose="020B0604020202020204" pitchFamily="34" charset="0"/>
              </a:rPr>
              <a:t>ШКОЛЬНОЙ СКАМЬИ</a:t>
            </a:r>
            <a:endParaRPr lang="ru-RU" sz="3200" b="1" dirty="0" smtClean="0">
              <a:solidFill>
                <a:schemeClr val="bg1"/>
              </a:solidFill>
              <a:cs typeface="Arial" panose="020B0604020202020204" pitchFamily="34" charset="0"/>
            </a:endParaRPr>
          </a:p>
        </p:txBody>
      </p:sp>
      <p:graphicFrame>
        <p:nvGraphicFramePr>
          <p:cNvPr id="3075" name="Rectangle 2" hidden="1"/>
          <p:cNvGraphicFramePr>
            <a:graphicFrameLocks/>
          </p:cNvGraphicFramePr>
          <p:nvPr>
            <p:custDataLst>
              <p:tags r:id="rId3"/>
            </p:custDataLst>
          </p:nvPr>
        </p:nvGraphicFramePr>
        <p:xfrm>
          <a:off x="0" y="0"/>
          <a:ext cx="176213" cy="161925"/>
        </p:xfrm>
        <a:graphic>
          <a:graphicData uri="http://schemas.openxmlformats.org/presentationml/2006/ole">
            <mc:AlternateContent xmlns:mc="http://schemas.openxmlformats.org/markup-compatibility/2006">
              <mc:Choice xmlns:v="urn:schemas-microsoft-com:vml" Requires="v">
                <p:oleObj spid="_x0000_s3145" name="think-cell Slide" r:id="rId8" imgW="0" imgH="0" progId="">
                  <p:embed/>
                </p:oleObj>
              </mc:Choice>
              <mc:Fallback>
                <p:oleObj name="think-cell Slide" r:id="rId8" imgW="0" imgH="0" progId="">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6213"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2"/>
          <p:cNvSpPr txBox="1">
            <a:spLocks noChangeArrowheads="1"/>
          </p:cNvSpPr>
          <p:nvPr>
            <p:custDataLst>
              <p:tags r:id="rId4"/>
            </p:custDataLst>
          </p:nvPr>
        </p:nvSpPr>
        <p:spPr bwMode="auto">
          <a:xfrm>
            <a:off x="6636838" y="4223936"/>
            <a:ext cx="2924851"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defTabSz="955675" rtl="0" eaLnBrk="1" fontAlgn="base" latinLnBrk="0" hangingPunct="1">
              <a:lnSpc>
                <a:spcPct val="100000"/>
              </a:lnSpc>
              <a:spcBef>
                <a:spcPct val="0"/>
              </a:spcBef>
              <a:spcAft>
                <a:spcPct val="0"/>
              </a:spcAft>
              <a:buClrTx/>
              <a:buSzTx/>
              <a:buFontTx/>
              <a:buNone/>
              <a:tabLst/>
              <a:defRPr/>
            </a:pPr>
            <a:r>
              <a:rPr lang="ru-RU" sz="1800" b="0" i="1" kern="0" dirty="0" smtClean="0">
                <a:solidFill>
                  <a:schemeClr val="bg1"/>
                </a:solidFill>
                <a:latin typeface="+mn-lt"/>
                <a:ea typeface="+mj-ea"/>
                <a:cs typeface="+mj-cs"/>
              </a:rPr>
              <a:t>Университетские субботы</a:t>
            </a:r>
            <a:endParaRPr kumimoji="0" lang="ru-RU" sz="1800" b="0" i="1" u="none" strike="noStrike" kern="0" cap="none" spc="0" normalizeH="0" noProof="0" dirty="0" smtClean="0">
              <a:ln>
                <a:noFill/>
              </a:ln>
              <a:solidFill>
                <a:schemeClr val="bg1"/>
              </a:solidFill>
              <a:uLnTx/>
              <a:uFillTx/>
              <a:latin typeface="+mn-lt"/>
              <a:ea typeface="+mj-ea"/>
              <a:cs typeface="+mj-cs"/>
            </a:endParaRPr>
          </a:p>
          <a:p>
            <a:pPr marL="0" marR="0" lvl="0" indent="0" defTabSz="955675" rtl="0" eaLnBrk="1" fontAlgn="base" latinLnBrk="0" hangingPunct="1">
              <a:lnSpc>
                <a:spcPct val="100000"/>
              </a:lnSpc>
              <a:spcBef>
                <a:spcPct val="0"/>
              </a:spcBef>
              <a:spcAft>
                <a:spcPct val="0"/>
              </a:spcAft>
              <a:buClrTx/>
              <a:buSzTx/>
              <a:buFontTx/>
              <a:buNone/>
              <a:tabLst/>
              <a:defRPr/>
            </a:pPr>
            <a:r>
              <a:rPr lang="ru-RU" sz="1800" b="0" i="1" kern="0" dirty="0" smtClean="0">
                <a:solidFill>
                  <a:schemeClr val="bg1"/>
                </a:solidFill>
                <a:latin typeface="+mn-lt"/>
                <a:ea typeface="+mj-ea"/>
                <a:cs typeface="+mj-cs"/>
              </a:rPr>
              <a:t>25</a:t>
            </a:r>
            <a:r>
              <a:rPr kumimoji="0" lang="ru-RU" sz="1800" b="0" i="1" u="none" strike="noStrike" kern="0" cap="none" spc="0" normalizeH="0" noProof="0" dirty="0" smtClean="0">
                <a:ln>
                  <a:noFill/>
                </a:ln>
                <a:solidFill>
                  <a:schemeClr val="bg1"/>
                </a:solidFill>
                <a:uLnTx/>
                <a:uFillTx/>
                <a:latin typeface="+mn-lt"/>
                <a:ea typeface="+mj-ea"/>
                <a:cs typeface="+mj-cs"/>
              </a:rPr>
              <a:t> НОЯБРЯ 2017 г</a:t>
            </a:r>
            <a:r>
              <a:rPr kumimoji="0" lang="ru-RU" sz="1800" b="0" i="1"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j-ea"/>
                <a:cs typeface="+mj-cs"/>
              </a:rPr>
              <a:t>.</a:t>
            </a:r>
            <a:endParaRPr kumimoji="0" lang="ru-RU" sz="1800" b="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j-ea"/>
              <a:cs typeface="+mj-cs"/>
            </a:endParaRPr>
          </a:p>
        </p:txBody>
      </p:sp>
      <p:pic>
        <p:nvPicPr>
          <p:cNvPr id="2" name="Рисунок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114" y="188135"/>
            <a:ext cx="657921" cy="646474"/>
          </a:xfrm>
          <a:prstGeom prst="rect">
            <a:avLst/>
          </a:prstGeom>
        </p:spPr>
      </p:pic>
      <p:sp>
        <p:nvSpPr>
          <p:cNvPr id="3079" name="Rectangle 14"/>
          <p:cNvSpPr>
            <a:spLocks noChangeArrowheads="1"/>
          </p:cNvSpPr>
          <p:nvPr>
            <p:custDataLst>
              <p:tags r:id="rId5"/>
            </p:custDataLst>
          </p:nvPr>
        </p:nvSpPr>
        <p:spPr bwMode="auto">
          <a:xfrm>
            <a:off x="991541" y="295641"/>
            <a:ext cx="4552358" cy="497059"/>
          </a:xfrm>
          <a:prstGeom prst="rect">
            <a:avLst/>
          </a:prstGeom>
          <a:noFill/>
          <a:ln w="9525">
            <a:noFill/>
            <a:miter lim="800000"/>
            <a:headEnd/>
            <a:tailEnd/>
          </a:ln>
          <a:effectLst/>
        </p:spPr>
        <p:txBody>
          <a:bodyPr wrap="square" lIns="0" tIns="0" rIns="0" bIns="0">
            <a:spAutoFit/>
            <a:scene3d>
              <a:camera prst="orthographicFront">
                <a:rot lat="0" lon="0" rev="0"/>
              </a:camera>
              <a:lightRig rig="glow" dir="t">
                <a:rot lat="0" lon="0" rev="3600000"/>
              </a:lightRig>
            </a:scene3d>
            <a:sp3d prstMaterial="softEdge">
              <a:contourClr>
                <a:schemeClr val="accent4">
                  <a:alpha val="95000"/>
                </a:schemeClr>
              </a:contourClr>
            </a:sp3d>
          </a:bodyPr>
          <a:lstStyle/>
          <a:p>
            <a:pPr defTabSz="955675">
              <a:lnSpc>
                <a:spcPct val="95000"/>
              </a:lnSpc>
              <a:buClr>
                <a:schemeClr val="tx2"/>
              </a:buClr>
            </a:pPr>
            <a:r>
              <a:rPr lang="ru-RU" b="0" dirty="0" smtClean="0">
                <a:solidFill>
                  <a:schemeClr val="bg1">
                    <a:lumMod val="50000"/>
                  </a:schemeClr>
                </a:solidFill>
                <a:latin typeface="+mn-lt"/>
              </a:rPr>
              <a:t>Управление </a:t>
            </a:r>
            <a:r>
              <a:rPr lang="ru-RU" b="0" dirty="0">
                <a:solidFill>
                  <a:schemeClr val="bg1">
                    <a:lumMod val="50000"/>
                  </a:schemeClr>
                </a:solidFill>
                <a:latin typeface="+mn-lt"/>
              </a:rPr>
              <a:t>планирования и развития карьеры</a:t>
            </a:r>
          </a:p>
          <a:p>
            <a:pPr defTabSz="955675">
              <a:lnSpc>
                <a:spcPct val="95000"/>
              </a:lnSpc>
              <a:buClr>
                <a:schemeClr val="tx2"/>
              </a:buClr>
            </a:pPr>
            <a:r>
              <a:rPr lang="ru-RU" b="0" dirty="0">
                <a:solidFill>
                  <a:schemeClr val="bg1">
                    <a:lumMod val="50000"/>
                  </a:schemeClr>
                </a:solidFill>
                <a:latin typeface="+mn-lt"/>
              </a:rPr>
              <a:t>Финансового университета</a:t>
            </a:r>
          </a:p>
        </p:txBody>
      </p:sp>
      <p:pic>
        <p:nvPicPr>
          <p:cNvPr id="3134"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 y="1308985"/>
            <a:ext cx="6178609" cy="499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9</a:t>
            </a:fld>
            <a:r>
              <a:rPr lang="en-US" smtClean="0"/>
              <a:t> </a:t>
            </a:r>
            <a:endParaRPr lang="en-US" dirty="0"/>
          </a:p>
        </p:txBody>
      </p:sp>
      <p:sp>
        <p:nvSpPr>
          <p:cNvPr id="3" name="Прямоугольник 2"/>
          <p:cNvSpPr/>
          <p:nvPr/>
        </p:nvSpPr>
        <p:spPr>
          <a:xfrm>
            <a:off x="4363712" y="2120501"/>
            <a:ext cx="5363570" cy="2934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9900" b="0" dirty="0" smtClean="0">
                <a:solidFill>
                  <a:schemeClr val="tx2">
                    <a:lumMod val="75000"/>
                  </a:schemeClr>
                </a:solidFill>
              </a:rPr>
              <a:t>?</a:t>
            </a:r>
            <a:endParaRPr lang="ru-RU" sz="19900" b="0" dirty="0">
              <a:solidFill>
                <a:schemeClr val="tx2">
                  <a:lumMod val="75000"/>
                </a:schemeClr>
              </a:solidFill>
            </a:endParaRPr>
          </a:p>
        </p:txBody>
      </p:sp>
      <p:sp>
        <p:nvSpPr>
          <p:cNvPr id="6" name="Прямоугольник с двумя вырезанными противолежащими углами 5"/>
          <p:cNvSpPr/>
          <p:nvPr/>
        </p:nvSpPr>
        <p:spPr>
          <a:xfrm>
            <a:off x="0" y="168507"/>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Задание: нарисуйте карту своих желаний</a:t>
            </a:r>
            <a:endParaRPr lang="ru-RU" sz="1800" dirty="0"/>
          </a:p>
        </p:txBody>
      </p:sp>
      <p:pic>
        <p:nvPicPr>
          <p:cNvPr id="484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43" y="1590159"/>
            <a:ext cx="5427291" cy="416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08623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10</a:t>
            </a:fld>
            <a:r>
              <a:rPr lang="en-US" smtClean="0"/>
              <a:t> </a:t>
            </a:r>
            <a:endParaRPr lang="en-US" dirty="0"/>
          </a:p>
        </p:txBody>
      </p:sp>
      <p:sp>
        <p:nvSpPr>
          <p:cNvPr id="5" name="Rectangle 128"/>
          <p:cNvSpPr txBox="1">
            <a:spLocks noChangeArrowheads="1"/>
          </p:cNvSpPr>
          <p:nvPr>
            <p:custDataLst>
              <p:tags r:id="rId1"/>
            </p:custDataLst>
          </p:nvPr>
        </p:nvSpPr>
        <p:spPr>
          <a:xfrm>
            <a:off x="273000" y="118750"/>
            <a:ext cx="9360000" cy="540000"/>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defTabSz="957040" fontAlgn="auto">
              <a:lnSpc>
                <a:spcPct val="100000"/>
              </a:lnSpc>
              <a:spcAft>
                <a:spcPts val="0"/>
              </a:spcAft>
              <a:defRPr/>
            </a:pPr>
            <a:r>
              <a:rPr lang="ru-RU" sz="2800" b="0" dirty="0" smtClean="0">
                <a:solidFill>
                  <a:schemeClr val="bg1">
                    <a:lumMod val="50000"/>
                  </a:schemeClr>
                </a:solidFill>
                <a:effectLst/>
              </a:rPr>
              <a:t>План действий</a:t>
            </a:r>
            <a:endParaRPr lang="ru-RU" sz="2800" b="0" dirty="0">
              <a:solidFill>
                <a:schemeClr val="bg1">
                  <a:lumMod val="50000"/>
                </a:schemeClr>
              </a:solidFill>
              <a:effectLst/>
            </a:endParaRPr>
          </a:p>
        </p:txBody>
      </p:sp>
      <p:pic>
        <p:nvPicPr>
          <p:cNvPr id="483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1816894"/>
            <a:ext cx="6804025" cy="322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Прямоугольник с двумя вырезанными противолежащими углами 5"/>
          <p:cNvSpPr/>
          <p:nvPr/>
        </p:nvSpPr>
        <p:spPr>
          <a:xfrm>
            <a:off x="0" y="168507"/>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План действий</a:t>
            </a:r>
            <a:endParaRPr lang="ru-RU" sz="1800" dirty="0"/>
          </a:p>
        </p:txBody>
      </p:sp>
    </p:spTree>
    <p:extLst>
      <p:ext uri="{BB962C8B-B14F-4D97-AF65-F5344CB8AC3E}">
        <p14:creationId xmlns:p14="http://schemas.microsoft.com/office/powerpoint/2010/main" val="256111601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11</a:t>
            </a:fld>
            <a:r>
              <a:rPr lang="en-US" dirty="0" smtClean="0"/>
              <a:t> </a:t>
            </a:r>
            <a:endParaRPr lang="en-US" dirty="0"/>
          </a:p>
        </p:txBody>
      </p:sp>
      <p:pic>
        <p:nvPicPr>
          <p:cNvPr id="3" name="Рисунок 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113"/>
          <a:stretch/>
        </p:blipFill>
        <p:spPr>
          <a:xfrm>
            <a:off x="1752600" y="1447800"/>
            <a:ext cx="6400800" cy="429101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69654518"/>
              </p:ext>
            </p:extLst>
          </p:nvPr>
        </p:nvGraphicFramePr>
        <p:xfrm>
          <a:off x="2913321" y="1562986"/>
          <a:ext cx="5167423" cy="662841"/>
        </p:xfrm>
        <a:graphic>
          <a:graphicData uri="http://schemas.openxmlformats.org/drawingml/2006/table">
            <a:tbl>
              <a:tblPr firstRow="1" bandRow="1">
                <a:tableStyleId>{5C22544A-7EE6-4342-B048-85BDC9FD1C3A}</a:tableStyleId>
              </a:tblPr>
              <a:tblGrid>
                <a:gridCol w="265814"/>
                <a:gridCol w="276446"/>
                <a:gridCol w="265814"/>
                <a:gridCol w="277566"/>
                <a:gridCol w="271410"/>
                <a:gridCol w="271410"/>
                <a:gridCol w="271410"/>
                <a:gridCol w="271410"/>
                <a:gridCol w="271410"/>
                <a:gridCol w="271410"/>
                <a:gridCol w="271410"/>
                <a:gridCol w="271410"/>
                <a:gridCol w="271410"/>
                <a:gridCol w="271410"/>
                <a:gridCol w="271410"/>
                <a:gridCol w="288199"/>
                <a:gridCol w="255181"/>
                <a:gridCol w="276447"/>
                <a:gridCol w="276446"/>
              </a:tblGrid>
              <a:tr h="662841">
                <a:tc>
                  <a:txBody>
                    <a:bodyPr/>
                    <a:lstStyle/>
                    <a:p>
                      <a:r>
                        <a:rPr lang="ru-RU" sz="1600" b="0" dirty="0" smtClean="0">
                          <a:solidFill>
                            <a:schemeClr val="tx1">
                              <a:lumMod val="50000"/>
                              <a:lumOff val="50000"/>
                            </a:schemeClr>
                          </a:solidFill>
                          <a:effectLst/>
                          <a:latin typeface="Arial" pitchFamily="34" charset="0"/>
                          <a:cs typeface="Arial" pitchFamily="34" charset="0"/>
                        </a:rPr>
                        <a:t>2017</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2018</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2019</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2020</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2021</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2022</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2023</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2024</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2025</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2026</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2027</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2028</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2029</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2030</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2031</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2032</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2033</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1600" b="0" dirty="0" smtClean="0">
                          <a:solidFill>
                            <a:schemeClr val="tx1">
                              <a:lumMod val="50000"/>
                              <a:lumOff val="50000"/>
                            </a:schemeClr>
                          </a:solidFill>
                          <a:effectLst/>
                          <a:latin typeface="Arial" pitchFamily="34" charset="0"/>
                          <a:cs typeface="Arial" pitchFamily="34" charset="0"/>
                        </a:rPr>
                        <a:t>…</a:t>
                      </a:r>
                      <a:endParaRPr lang="ru-RU" sz="1600" b="0" dirty="0">
                        <a:solidFill>
                          <a:schemeClr val="tx1">
                            <a:lumMod val="50000"/>
                            <a:lumOff val="50000"/>
                          </a:schemeClr>
                        </a:solidFill>
                        <a:effectLst/>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1600" b="0" dirty="0" smtClean="0">
                          <a:solidFill>
                            <a:schemeClr val="tx1">
                              <a:lumMod val="50000"/>
                              <a:lumOff val="50000"/>
                            </a:schemeClr>
                          </a:solidFill>
                          <a:effectLst/>
                          <a:latin typeface="Arial" pitchFamily="34" charset="0"/>
                          <a:cs typeface="Arial" pitchFamily="34" charset="0"/>
                        </a:rPr>
                        <a:t>2040</a:t>
                      </a:r>
                      <a:endParaRPr lang="ru-RU" sz="1600" b="0" dirty="0">
                        <a:solidFill>
                          <a:schemeClr val="tx1">
                            <a:lumMod val="50000"/>
                            <a:lumOff val="50000"/>
                          </a:schemeClr>
                        </a:solidFill>
                        <a:effectLst/>
                        <a:latin typeface="Arial" pitchFamily="34" charset="0"/>
                        <a:cs typeface="Arial" pitchFamily="34" charset="0"/>
                      </a:endParaRPr>
                    </a:p>
                  </a:txBody>
                  <a:tcPr vert="vert27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6" name="Прямоугольник с двумя вырезанными противолежащими углами 5"/>
          <p:cNvSpPr/>
          <p:nvPr/>
        </p:nvSpPr>
        <p:spPr>
          <a:xfrm>
            <a:off x="0" y="157384"/>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Карта долгосрочных целей</a:t>
            </a:r>
            <a:endParaRPr lang="ru-RU" sz="1800" dirty="0"/>
          </a:p>
        </p:txBody>
      </p:sp>
    </p:spTree>
    <p:extLst>
      <p:ext uri="{BB962C8B-B14F-4D97-AF65-F5344CB8AC3E}">
        <p14:creationId xmlns:p14="http://schemas.microsoft.com/office/powerpoint/2010/main" val="256111601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9452" r="2517" b="17649"/>
          <a:stretch/>
        </p:blipFill>
        <p:spPr bwMode="auto">
          <a:xfrm>
            <a:off x="327195" y="2538249"/>
            <a:ext cx="9018686" cy="210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12</a:t>
            </a:fld>
            <a:r>
              <a:rPr lang="en-US" dirty="0" smtClean="0"/>
              <a:t> </a:t>
            </a:r>
            <a:endParaRPr lang="en-US" dirty="0"/>
          </a:p>
        </p:txBody>
      </p:sp>
      <p:pic>
        <p:nvPicPr>
          <p:cNvPr id="515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8207" r="2517" b="60390"/>
          <a:stretch/>
        </p:blipFill>
        <p:spPr bwMode="auto">
          <a:xfrm>
            <a:off x="327195" y="1807534"/>
            <a:ext cx="9018686" cy="73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985" r="2517" b="72987"/>
          <a:stretch/>
        </p:blipFill>
        <p:spPr bwMode="auto">
          <a:xfrm>
            <a:off x="327195" y="4646429"/>
            <a:ext cx="9018686" cy="4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2080" r="2517" b="5116"/>
          <a:stretch/>
        </p:blipFill>
        <p:spPr bwMode="auto">
          <a:xfrm>
            <a:off x="327195" y="5059163"/>
            <a:ext cx="9018686" cy="82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с двумя вырезанными противолежащими углами 11"/>
          <p:cNvSpPr/>
          <p:nvPr/>
        </p:nvSpPr>
        <p:spPr>
          <a:xfrm>
            <a:off x="0" y="186917"/>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Рекомендации</a:t>
            </a:r>
            <a:endParaRPr lang="ru-RU" sz="1800" dirty="0"/>
          </a:p>
        </p:txBody>
      </p:sp>
    </p:spTree>
    <p:extLst>
      <p:ext uri="{BB962C8B-B14F-4D97-AF65-F5344CB8AC3E}">
        <p14:creationId xmlns:p14="http://schemas.microsoft.com/office/powerpoint/2010/main" val="163415448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Спасибо за внимание!</a:t>
            </a:r>
            <a:endParaRPr lang="ru-RU" dirty="0"/>
          </a:p>
        </p:txBody>
      </p:sp>
      <p:sp>
        <p:nvSpPr>
          <p:cNvPr id="4" name="Объект 3"/>
          <p:cNvSpPr>
            <a:spLocks noGrp="1"/>
          </p:cNvSpPr>
          <p:nvPr>
            <p:ph idx="1"/>
          </p:nvPr>
        </p:nvSpPr>
        <p:spPr/>
        <p:txBody>
          <a:bodyPr anchor="ctr">
            <a:normAutofit/>
          </a:bodyPr>
          <a:lstStyle/>
          <a:p>
            <a:pPr marL="0" indent="0" algn="ctr">
              <a:buNone/>
            </a:pPr>
            <a:r>
              <a:rPr lang="en-US" sz="3600" dirty="0" smtClean="0">
                <a:solidFill>
                  <a:schemeClr val="accent1"/>
                </a:solidFill>
              </a:rPr>
              <a:t>iokhtova@fa.ru</a:t>
            </a:r>
            <a:endParaRPr lang="ru-RU" sz="3600" dirty="0">
              <a:solidFill>
                <a:schemeClr val="accent1"/>
              </a:solidFill>
            </a:endParaRPr>
          </a:p>
        </p:txBody>
      </p:sp>
      <p:sp>
        <p:nvSpPr>
          <p:cNvPr id="2" name="Номер слайда 1"/>
          <p:cNvSpPr>
            <a:spLocks noGrp="1"/>
          </p:cNvSpPr>
          <p:nvPr>
            <p:ph type="sldNum" sz="quarter" idx="12"/>
          </p:nvPr>
        </p:nvSpPr>
        <p:spPr/>
        <p:txBody>
          <a:bodyPr/>
          <a:lstStyle/>
          <a:p>
            <a:pPr>
              <a:defRPr/>
            </a:pPr>
            <a:fld id="{1565B9A7-9DB3-42EE-83FD-B0A2558016CF}" type="slidenum">
              <a:rPr lang="en-US" smtClean="0"/>
              <a:pPr>
                <a:defRPr/>
              </a:pPr>
              <a:t>13</a:t>
            </a:fld>
            <a:r>
              <a:rPr lang="en-US" smtClean="0"/>
              <a:t> </a:t>
            </a:r>
            <a:endParaRPr lang="en-US" dirty="0"/>
          </a:p>
        </p:txBody>
      </p:sp>
    </p:spTree>
    <p:extLst>
      <p:ext uri="{BB962C8B-B14F-4D97-AF65-F5344CB8AC3E}">
        <p14:creationId xmlns:p14="http://schemas.microsoft.com/office/powerpoint/2010/main" val="335786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4425D712-708C-43B2-8C5C-8538D510BF94}" type="slidenum">
              <a:rPr lang="en-US" sz="3600" smtClean="0"/>
              <a:pPr>
                <a:defRPr/>
              </a:pPr>
              <a:t>1</a:t>
            </a:fld>
            <a:r>
              <a:rPr lang="en-US" sz="3600" dirty="0" smtClean="0"/>
              <a:t> </a:t>
            </a:r>
            <a:endParaRPr lang="en-US" sz="3600" dirty="0"/>
          </a:p>
        </p:txBody>
      </p:sp>
      <p:sp>
        <p:nvSpPr>
          <p:cNvPr id="2" name="TextBox 1"/>
          <p:cNvSpPr txBox="1"/>
          <p:nvPr/>
        </p:nvSpPr>
        <p:spPr>
          <a:xfrm>
            <a:off x="409433" y="1259287"/>
            <a:ext cx="8626836" cy="4293483"/>
          </a:xfrm>
          <a:prstGeom prst="rect">
            <a:avLst/>
          </a:prstGeom>
          <a:noFill/>
        </p:spPr>
        <p:txBody>
          <a:bodyPr wrap="square" rtlCol="0">
            <a:spAutoFit/>
          </a:bodyPr>
          <a:lstStyle/>
          <a:p>
            <a:pPr marL="285750" indent="-285750">
              <a:buFont typeface="Arial" panose="020B0604020202020204" pitchFamily="34" charset="0"/>
              <a:buChar char="■"/>
            </a:pPr>
            <a:r>
              <a:rPr lang="ru-RU" b="0" dirty="0" smtClean="0">
                <a:solidFill>
                  <a:schemeClr val="tx2">
                    <a:lumMod val="75000"/>
                    <a:lumOff val="25000"/>
                  </a:schemeClr>
                </a:solidFill>
                <a:latin typeface="+mj-lt"/>
              </a:rPr>
              <a:t>«</a:t>
            </a:r>
            <a:r>
              <a:rPr lang="ru-RU" sz="2000" b="0" dirty="0" smtClean="0">
                <a:solidFill>
                  <a:schemeClr val="tx2">
                    <a:lumMod val="75000"/>
                    <a:lumOff val="25000"/>
                  </a:schemeClr>
                </a:solidFill>
                <a:latin typeface="+mj-lt"/>
              </a:rPr>
              <a:t>УЗКОЕ» ОПРЕДЕЛЕНИЕ:</a:t>
            </a:r>
          </a:p>
          <a:p>
            <a:pPr marL="285750" indent="-285750">
              <a:buFont typeface="Arial" panose="020B0604020202020204" pitchFamily="34" charset="0"/>
              <a:buChar char="■"/>
            </a:pPr>
            <a:endParaRPr lang="ru-RU" sz="1100" b="0" dirty="0" smtClean="0">
              <a:latin typeface="+mj-lt"/>
            </a:endParaRPr>
          </a:p>
          <a:p>
            <a:r>
              <a:rPr lang="ru-RU" sz="2000" b="0" dirty="0" smtClean="0">
                <a:solidFill>
                  <a:schemeClr val="tx2"/>
                </a:solidFill>
                <a:latin typeface="+mj-lt"/>
              </a:rPr>
              <a:t>Карьера</a:t>
            </a:r>
            <a:r>
              <a:rPr lang="ru-RU" sz="2000" b="0" dirty="0" smtClean="0">
                <a:latin typeface="+mj-lt"/>
              </a:rPr>
              <a:t> – последовательность должностей, занимаемых сотрудниками в одной организации</a:t>
            </a:r>
          </a:p>
          <a:p>
            <a:pPr marL="285750" indent="-285750">
              <a:buFont typeface="Arial" panose="020B0604020202020204" pitchFamily="34" charset="0"/>
              <a:buChar char="■"/>
            </a:pPr>
            <a:endParaRPr lang="ru-RU" sz="2000" b="0" dirty="0" smtClean="0">
              <a:solidFill>
                <a:schemeClr val="tx2">
                  <a:lumMod val="75000"/>
                  <a:lumOff val="25000"/>
                </a:schemeClr>
              </a:solidFill>
              <a:latin typeface="+mj-lt"/>
            </a:endParaRPr>
          </a:p>
          <a:p>
            <a:pPr marL="285750" indent="-285750">
              <a:buFont typeface="Arial" panose="020B0604020202020204" pitchFamily="34" charset="0"/>
              <a:buChar char="■"/>
            </a:pPr>
            <a:r>
              <a:rPr lang="ru-RU" sz="2000" b="0" dirty="0" smtClean="0">
                <a:solidFill>
                  <a:schemeClr val="tx2">
                    <a:lumMod val="75000"/>
                    <a:lumOff val="25000"/>
                  </a:schemeClr>
                </a:solidFill>
                <a:latin typeface="+mj-lt"/>
              </a:rPr>
              <a:t>«ШИРОКОЕ» ОПРЕДЕЛЕНИЕ:</a:t>
            </a:r>
          </a:p>
          <a:p>
            <a:pPr marL="285750" indent="-285750">
              <a:buFont typeface="Arial" panose="020B0604020202020204" pitchFamily="34" charset="0"/>
              <a:buChar char="■"/>
            </a:pPr>
            <a:endParaRPr lang="ru-RU" sz="1100" b="0" dirty="0" smtClean="0">
              <a:latin typeface="+mj-lt"/>
            </a:endParaRPr>
          </a:p>
          <a:p>
            <a:r>
              <a:rPr lang="ru-RU" sz="2000" b="0" dirty="0" smtClean="0">
                <a:solidFill>
                  <a:schemeClr val="tx2"/>
                </a:solidFill>
                <a:latin typeface="+mj-lt"/>
              </a:rPr>
              <a:t>Карьера</a:t>
            </a:r>
            <a:r>
              <a:rPr lang="ru-RU" sz="2000" b="0" dirty="0" smtClean="0">
                <a:latin typeface="+mj-lt"/>
              </a:rPr>
              <a:t> – это продвижение человека по ступеням производственной, социальной, административной или иных иерархий</a:t>
            </a:r>
          </a:p>
          <a:p>
            <a:pPr marL="285750" indent="-285750">
              <a:buFont typeface="Arial" panose="020B0604020202020204" pitchFamily="34" charset="0"/>
              <a:buChar char="■"/>
            </a:pPr>
            <a:endParaRPr lang="ru-RU" sz="2000" dirty="0" smtClean="0">
              <a:solidFill>
                <a:schemeClr val="tx2">
                  <a:lumMod val="75000"/>
                  <a:lumOff val="25000"/>
                </a:schemeClr>
              </a:solidFill>
              <a:latin typeface="+mj-lt"/>
            </a:endParaRPr>
          </a:p>
          <a:p>
            <a:pPr marL="285750" indent="-285750">
              <a:buFont typeface="Arial" panose="020B0604020202020204" pitchFamily="34" charset="0"/>
              <a:buChar char="■"/>
            </a:pPr>
            <a:r>
              <a:rPr lang="ru-RU" sz="2000" b="0" dirty="0" smtClean="0">
                <a:solidFill>
                  <a:schemeClr val="tx2">
                    <a:lumMod val="75000"/>
                    <a:lumOff val="25000"/>
                  </a:schemeClr>
                </a:solidFill>
                <a:latin typeface="+mj-lt"/>
              </a:rPr>
              <a:t>АКМЕОЛОГИЧЕСКОЕ ОПРЕДЕЛЕНИЕ:</a:t>
            </a:r>
          </a:p>
          <a:p>
            <a:pPr marL="285750" indent="-285750">
              <a:buFont typeface="Arial" panose="020B0604020202020204" pitchFamily="34" charset="0"/>
              <a:buChar char="■"/>
            </a:pPr>
            <a:endParaRPr lang="ru-RU" sz="1100" b="0" dirty="0" smtClean="0">
              <a:latin typeface="+mj-lt"/>
            </a:endParaRPr>
          </a:p>
          <a:p>
            <a:r>
              <a:rPr lang="ru-RU" sz="2000" b="0" dirty="0" smtClean="0">
                <a:solidFill>
                  <a:schemeClr val="tx2"/>
                </a:solidFill>
                <a:latin typeface="+mj-lt"/>
              </a:rPr>
              <a:t>Карьера </a:t>
            </a:r>
            <a:r>
              <a:rPr lang="ru-RU" sz="2000" b="0" dirty="0" smtClean="0">
                <a:latin typeface="+mj-lt"/>
              </a:rPr>
              <a:t>– это не только (и не столько) продвижение по должностным ступенькам, сколько процесс реализации человеком себя, своих возможностей в условиях профессиональной деятельности</a:t>
            </a:r>
            <a:endParaRPr lang="ru-RU" sz="2000" b="0" dirty="0">
              <a:latin typeface="+mj-lt"/>
            </a:endParaRPr>
          </a:p>
        </p:txBody>
      </p:sp>
      <p:sp>
        <p:nvSpPr>
          <p:cNvPr id="6" name="Прямоугольник с двумя вырезанными противолежащими углами 5"/>
          <p:cNvSpPr/>
          <p:nvPr/>
        </p:nvSpPr>
        <p:spPr>
          <a:xfrm>
            <a:off x="0" y="205099"/>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Понятие «карьера»</a:t>
            </a:r>
            <a:endParaRPr lang="ru-RU" sz="1800" dirty="0"/>
          </a:p>
        </p:txBody>
      </p:sp>
    </p:spTree>
    <p:extLst>
      <p:ext uri="{BB962C8B-B14F-4D97-AF65-F5344CB8AC3E}">
        <p14:creationId xmlns:p14="http://schemas.microsoft.com/office/powerpoint/2010/main" val="218445538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2</a:t>
            </a:fld>
            <a:r>
              <a:rPr lang="en-US" dirty="0" smtClean="0"/>
              <a:t> </a:t>
            </a:r>
            <a:endParaRPr lang="en-US" dirty="0"/>
          </a:p>
        </p:txBody>
      </p:sp>
      <p:pic>
        <p:nvPicPr>
          <p:cNvPr id="4874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687" b="4231"/>
          <a:stretch/>
        </p:blipFill>
        <p:spPr bwMode="auto">
          <a:xfrm>
            <a:off x="490538" y="1318161"/>
            <a:ext cx="8924925" cy="509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с двумя вырезанными противолежащими углами 5"/>
          <p:cNvSpPr/>
          <p:nvPr/>
        </p:nvSpPr>
        <p:spPr>
          <a:xfrm>
            <a:off x="0" y="196552"/>
            <a:ext cx="9906000" cy="649481"/>
          </a:xfrm>
          <a:prstGeom prst="snip2Diag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b="0" spc="-120" dirty="0" smtClean="0">
                <a:solidFill>
                  <a:prstClr val="black"/>
                </a:solidFill>
              </a:rPr>
              <a:t>Виды карьеры</a:t>
            </a:r>
            <a:endParaRPr lang="ru-RU" sz="1800" dirty="0"/>
          </a:p>
        </p:txBody>
      </p:sp>
    </p:spTree>
    <p:extLst>
      <p:ext uri="{BB962C8B-B14F-4D97-AF65-F5344CB8AC3E}">
        <p14:creationId xmlns:p14="http://schemas.microsoft.com/office/powerpoint/2010/main" val="16973716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3</a:t>
            </a:fld>
            <a:r>
              <a:rPr lang="en-US" dirty="0" smtClean="0"/>
              <a:t> </a:t>
            </a:r>
            <a:endParaRPr lang="en-US" dirty="0"/>
          </a:p>
        </p:txBody>
      </p:sp>
      <p:pic>
        <p:nvPicPr>
          <p:cNvPr id="4894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936" b="99716" l="0" r="99573"/>
                    </a14:imgEffect>
                    <a14:imgEffect>
                      <a14:saturation sat="66000"/>
                    </a14:imgEffect>
                  </a14:imgLayer>
                </a14:imgProps>
              </a:ext>
              <a:ext uri="{28A0092B-C50C-407E-A947-70E740481C1C}">
                <a14:useLocalDpi xmlns:a14="http://schemas.microsoft.com/office/drawing/2010/main" val="0"/>
              </a:ext>
            </a:extLst>
          </a:blip>
          <a:srcRect t="17095"/>
          <a:stretch/>
        </p:blipFill>
        <p:spPr bwMode="auto">
          <a:xfrm>
            <a:off x="647747" y="902524"/>
            <a:ext cx="8610506" cy="535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с двумя вырезанными противолежащими углами 5"/>
          <p:cNvSpPr/>
          <p:nvPr/>
        </p:nvSpPr>
        <p:spPr>
          <a:xfrm>
            <a:off x="0" y="136731"/>
            <a:ext cx="9906000" cy="649481"/>
          </a:xfrm>
          <a:prstGeom prst="snip2Diag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b="0" spc="-120" dirty="0" smtClean="0">
                <a:solidFill>
                  <a:prstClr val="black"/>
                </a:solidFill>
              </a:rPr>
              <a:t>Этапы карьеры</a:t>
            </a:r>
            <a:endParaRPr lang="ru-RU" sz="1800" dirty="0"/>
          </a:p>
        </p:txBody>
      </p:sp>
    </p:spTree>
    <p:extLst>
      <p:ext uri="{BB962C8B-B14F-4D97-AF65-F5344CB8AC3E}">
        <p14:creationId xmlns:p14="http://schemas.microsoft.com/office/powerpoint/2010/main" val="30688743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4</a:t>
            </a:fld>
            <a:r>
              <a:rPr lang="en-US" smtClean="0"/>
              <a:t> </a:t>
            </a:r>
            <a:endParaRPr lang="en-US" dirty="0"/>
          </a:p>
        </p:txBody>
      </p:sp>
      <p:pic>
        <p:nvPicPr>
          <p:cNvPr id="21"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425" b="82961"/>
          <a:stretch/>
        </p:blipFill>
        <p:spPr bwMode="auto">
          <a:xfrm>
            <a:off x="490002" y="1080656"/>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795747" y="1432684"/>
            <a:ext cx="8850240" cy="877163"/>
          </a:xfrm>
          <a:prstGeom prst="rect">
            <a:avLst/>
          </a:prstGeom>
          <a:noFill/>
        </p:spPr>
        <p:txBody>
          <a:bodyPr wrap="square" rtlCol="0">
            <a:spAutoFit/>
          </a:bodyPr>
          <a:lstStyle/>
          <a:p>
            <a:r>
              <a:rPr lang="ru-RU" b="0" dirty="0" smtClean="0">
                <a:solidFill>
                  <a:srgbClr val="3333CC"/>
                </a:solidFill>
              </a:rPr>
              <a:t>Личностные </a:t>
            </a:r>
            <a:r>
              <a:rPr lang="ru-RU" b="0" dirty="0" smtClean="0"/>
              <a:t>(</a:t>
            </a:r>
            <a:r>
              <a:rPr lang="ru-RU" b="0" dirty="0" err="1"/>
              <a:t>с</a:t>
            </a:r>
            <a:r>
              <a:rPr lang="ru-RU" b="0" dirty="0" err="1" smtClean="0"/>
              <a:t>амоэффективность</a:t>
            </a:r>
            <a:r>
              <a:rPr lang="ru-RU" b="0" dirty="0" smtClean="0"/>
              <a:t>, уровень самооценки, ответственность, адаптивность, мотивация карьеры, готовность к обучению, эмоциональный интеллект)</a:t>
            </a:r>
            <a:endParaRPr lang="ru-RU" b="0" dirty="0"/>
          </a:p>
        </p:txBody>
      </p:sp>
      <p:pic>
        <p:nvPicPr>
          <p:cNvPr id="23"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0102" b="15284"/>
          <a:stretch/>
        </p:blipFill>
        <p:spPr bwMode="auto">
          <a:xfrm>
            <a:off x="530947" y="2406734"/>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0656" b="64730"/>
          <a:stretch/>
        </p:blipFill>
        <p:spPr bwMode="auto">
          <a:xfrm>
            <a:off x="530948" y="2972791"/>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9700" b="55686"/>
          <a:stretch/>
        </p:blipFill>
        <p:spPr bwMode="auto">
          <a:xfrm>
            <a:off x="530949" y="3586350"/>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8864" b="46522"/>
          <a:stretch/>
        </p:blipFill>
        <p:spPr bwMode="auto">
          <a:xfrm>
            <a:off x="530950" y="4106886"/>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8270" b="37116"/>
          <a:stretch/>
        </p:blipFill>
        <p:spPr bwMode="auto">
          <a:xfrm>
            <a:off x="530951" y="4651173"/>
            <a:ext cx="8232723"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54" t="67062" r="-1154" b="24062"/>
          <a:stretch/>
        </p:blipFill>
        <p:spPr bwMode="auto">
          <a:xfrm>
            <a:off x="634598" y="5135096"/>
            <a:ext cx="8232723" cy="54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8270" r="96452" b="37116"/>
          <a:stretch/>
        </p:blipFill>
        <p:spPr bwMode="auto">
          <a:xfrm>
            <a:off x="503655" y="1586258"/>
            <a:ext cx="292092" cy="2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с двумя вырезанными противолежащими углами 12"/>
          <p:cNvSpPr/>
          <p:nvPr/>
        </p:nvSpPr>
        <p:spPr>
          <a:xfrm>
            <a:off x="0" y="137843"/>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Факторы карьеры</a:t>
            </a:r>
            <a:endParaRPr lang="ru-RU" sz="1800" dirty="0"/>
          </a:p>
        </p:txBody>
      </p:sp>
    </p:spTree>
    <p:extLst>
      <p:ext uri="{BB962C8B-B14F-4D97-AF65-F5344CB8AC3E}">
        <p14:creationId xmlns:p14="http://schemas.microsoft.com/office/powerpoint/2010/main" val="289405953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5</a:t>
            </a:fld>
            <a:r>
              <a:rPr lang="en-US" smtClean="0"/>
              <a:t> </a:t>
            </a:r>
            <a:endParaRPr lang="en-US" dirty="0"/>
          </a:p>
        </p:txBody>
      </p:sp>
      <p:pic>
        <p:nvPicPr>
          <p:cNvPr id="52941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78"/>
          <a:stretch/>
        </p:blipFill>
        <p:spPr bwMode="auto">
          <a:xfrm>
            <a:off x="-1206444" y="832170"/>
            <a:ext cx="12318887"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с двумя вырезанными противолежащими углами 4"/>
          <p:cNvSpPr/>
          <p:nvPr/>
        </p:nvSpPr>
        <p:spPr>
          <a:xfrm>
            <a:off x="-1" y="182689"/>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Что нужно для успешной карьеры?</a:t>
            </a:r>
            <a:endParaRPr lang="ru-RU" sz="1800" dirty="0"/>
          </a:p>
        </p:txBody>
      </p:sp>
    </p:spTree>
    <p:extLst>
      <p:ext uri="{BB962C8B-B14F-4D97-AF65-F5344CB8AC3E}">
        <p14:creationId xmlns:p14="http://schemas.microsoft.com/office/powerpoint/2010/main" val="291113014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565B9A7-9DB3-42EE-83FD-B0A2558016CF}" type="slidenum">
              <a:rPr lang="en-US" smtClean="0"/>
              <a:pPr>
                <a:defRPr/>
              </a:pPr>
              <a:t>6</a:t>
            </a:fld>
            <a:r>
              <a:rPr lang="en-US" smtClean="0"/>
              <a:t> </a:t>
            </a:r>
            <a:endParaRPr lang="en-US" dirty="0"/>
          </a:p>
        </p:txBody>
      </p:sp>
      <p:sp>
        <p:nvSpPr>
          <p:cNvPr id="6" name="Rectangle 15"/>
          <p:cNvSpPr>
            <a:spLocks noChangeArrowheads="1"/>
          </p:cNvSpPr>
          <p:nvPr/>
        </p:nvSpPr>
        <p:spPr bwMode="auto">
          <a:xfrm>
            <a:off x="460558" y="2133790"/>
            <a:ext cx="4102896" cy="2934137"/>
          </a:xfrm>
          <a:prstGeom prst="rect">
            <a:avLst/>
          </a:prstGeom>
          <a:noFill/>
          <a:ln w="9525">
            <a:noFill/>
            <a:miter lim="800000"/>
            <a:headEnd/>
            <a:tailEnd/>
          </a:ln>
          <a:effectLst/>
        </p:spPr>
        <p:txBody>
          <a:bodyPr wrap="square" lIns="0" tIns="0" rIns="0" bIns="0" anchor="ctr">
            <a:spAutoFit/>
          </a:bodyPr>
          <a:lstStyle>
            <a:defPPr>
              <a:defRPr lang="en-AU"/>
            </a:defPPr>
            <a:lvl1pPr algn="l" rtl="0" fontAlgn="base">
              <a:spcBef>
                <a:spcPct val="0"/>
              </a:spcBef>
              <a:spcAft>
                <a:spcPct val="0"/>
              </a:spcAft>
              <a:defRPr sz="1700" b="1" kern="1200">
                <a:solidFill>
                  <a:schemeClr val="tx1"/>
                </a:solidFill>
                <a:latin typeface="Arial" charset="0"/>
                <a:ea typeface="+mn-ea"/>
                <a:cs typeface="+mn-cs"/>
              </a:defRPr>
            </a:lvl1pPr>
            <a:lvl2pPr marL="487363" indent="-30163" algn="l" rtl="0" fontAlgn="base">
              <a:spcBef>
                <a:spcPct val="0"/>
              </a:spcBef>
              <a:spcAft>
                <a:spcPct val="0"/>
              </a:spcAft>
              <a:defRPr sz="1700" b="1" kern="1200">
                <a:solidFill>
                  <a:schemeClr val="tx1"/>
                </a:solidFill>
                <a:latin typeface="Arial" charset="0"/>
                <a:ea typeface="+mn-ea"/>
                <a:cs typeface="+mn-cs"/>
              </a:defRPr>
            </a:lvl2pPr>
            <a:lvl3pPr marL="976313" indent="-61913" algn="l" rtl="0" fontAlgn="base">
              <a:spcBef>
                <a:spcPct val="0"/>
              </a:spcBef>
              <a:spcAft>
                <a:spcPct val="0"/>
              </a:spcAft>
              <a:defRPr sz="1700" b="1" kern="1200">
                <a:solidFill>
                  <a:schemeClr val="tx1"/>
                </a:solidFill>
                <a:latin typeface="Arial" charset="0"/>
                <a:ea typeface="+mn-ea"/>
                <a:cs typeface="+mn-cs"/>
              </a:defRPr>
            </a:lvl3pPr>
            <a:lvl4pPr marL="1465263" indent="-93663" algn="l" rtl="0" fontAlgn="base">
              <a:spcBef>
                <a:spcPct val="0"/>
              </a:spcBef>
              <a:spcAft>
                <a:spcPct val="0"/>
              </a:spcAft>
              <a:defRPr sz="1700" b="1" kern="1200">
                <a:solidFill>
                  <a:schemeClr val="tx1"/>
                </a:solidFill>
                <a:latin typeface="Arial" charset="0"/>
                <a:ea typeface="+mn-ea"/>
                <a:cs typeface="+mn-cs"/>
              </a:defRPr>
            </a:lvl4pPr>
            <a:lvl5pPr marL="1954213" indent="-125413" algn="l" rtl="0" fontAlgn="base">
              <a:spcBef>
                <a:spcPct val="0"/>
              </a:spcBef>
              <a:spcAft>
                <a:spcPct val="0"/>
              </a:spcAft>
              <a:defRPr sz="1700" b="1" kern="1200">
                <a:solidFill>
                  <a:schemeClr val="tx1"/>
                </a:solidFill>
                <a:latin typeface="Arial" charset="0"/>
                <a:ea typeface="+mn-ea"/>
                <a:cs typeface="+mn-cs"/>
              </a:defRPr>
            </a:lvl5pPr>
            <a:lvl6pPr marL="2286000" algn="l" defTabSz="914400" rtl="0" eaLnBrk="1" latinLnBrk="0" hangingPunct="1">
              <a:defRPr sz="1700" b="1" kern="1200">
                <a:solidFill>
                  <a:schemeClr val="tx1"/>
                </a:solidFill>
                <a:latin typeface="Arial" charset="0"/>
                <a:ea typeface="+mn-ea"/>
                <a:cs typeface="+mn-cs"/>
              </a:defRPr>
            </a:lvl6pPr>
            <a:lvl7pPr marL="2743200" algn="l" defTabSz="914400" rtl="0" eaLnBrk="1" latinLnBrk="0" hangingPunct="1">
              <a:defRPr sz="1700" b="1" kern="1200">
                <a:solidFill>
                  <a:schemeClr val="tx1"/>
                </a:solidFill>
                <a:latin typeface="Arial" charset="0"/>
                <a:ea typeface="+mn-ea"/>
                <a:cs typeface="+mn-cs"/>
              </a:defRPr>
            </a:lvl7pPr>
            <a:lvl8pPr marL="3200400" algn="l" defTabSz="914400" rtl="0" eaLnBrk="1" latinLnBrk="0" hangingPunct="1">
              <a:defRPr sz="1700" b="1" kern="1200">
                <a:solidFill>
                  <a:schemeClr val="tx1"/>
                </a:solidFill>
                <a:latin typeface="Arial" charset="0"/>
                <a:ea typeface="+mn-ea"/>
                <a:cs typeface="+mn-cs"/>
              </a:defRPr>
            </a:lvl8pPr>
            <a:lvl9pPr marL="3657600" algn="l" defTabSz="914400" rtl="0" eaLnBrk="1" latinLnBrk="0" hangingPunct="1">
              <a:defRPr sz="1700" b="1" kern="1200">
                <a:solidFill>
                  <a:schemeClr val="tx1"/>
                </a:solidFill>
                <a:latin typeface="Arial" charset="0"/>
                <a:ea typeface="+mn-ea"/>
                <a:cs typeface="+mn-cs"/>
              </a:defRPr>
            </a:lvl9pPr>
          </a:lstStyle>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Х</a:t>
            </a:r>
            <a:r>
              <a:rPr lang="en-GB" sz="1500" b="0" dirty="0" smtClean="0">
                <a:solidFill>
                  <a:schemeClr val="tx1">
                    <a:lumMod val="95000"/>
                    <a:lumOff val="5000"/>
                  </a:schemeClr>
                </a:solidFill>
              </a:rPr>
              <a:t>орошее базовое образование</a:t>
            </a:r>
            <a:endParaRPr lang="ru-RU" sz="1500" b="0" dirty="0" smtClean="0">
              <a:solidFill>
                <a:schemeClr val="tx1">
                  <a:lumMod val="95000"/>
                  <a:lumOff val="5000"/>
                </a:schemeClr>
              </a:solidFill>
            </a:endParaRPr>
          </a:p>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Аналитические способности</a:t>
            </a:r>
          </a:p>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Хорошее знание английского языка </a:t>
            </a:r>
            <a:endParaRPr lang="ru-RU" sz="1500" b="0" dirty="0" smtClean="0">
              <a:solidFill>
                <a:schemeClr val="tx1">
                  <a:lumMod val="95000"/>
                  <a:lumOff val="5000"/>
                </a:schemeClr>
              </a:solidFill>
            </a:endParaRPr>
          </a:p>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Знание компьютерных </a:t>
            </a:r>
            <a:r>
              <a:rPr lang="ru-RU" sz="1500" b="0" dirty="0" smtClean="0">
                <a:solidFill>
                  <a:schemeClr val="tx1">
                    <a:lumMod val="95000"/>
                    <a:lumOff val="5000"/>
                  </a:schemeClr>
                </a:solidFill>
              </a:rPr>
              <a:t>т</a:t>
            </a:r>
            <a:r>
              <a:rPr lang="en-GB" sz="1500" b="0" dirty="0" smtClean="0">
                <a:solidFill>
                  <a:schemeClr val="tx1">
                    <a:lumMod val="95000"/>
                    <a:lumOff val="5000"/>
                  </a:schemeClr>
                </a:solidFill>
              </a:rPr>
              <a:t>ехнологии</a:t>
            </a:r>
          </a:p>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Знание основных принципов деятельности организации, ситуации на рынке, тенденций развития секторов экономики</a:t>
            </a:r>
            <a:r>
              <a:rPr lang="ru-RU" sz="1500" b="0" dirty="0" smtClean="0">
                <a:solidFill>
                  <a:schemeClr val="tx1">
                    <a:lumMod val="95000"/>
                    <a:lumOff val="5000"/>
                  </a:schemeClr>
                </a:solidFill>
              </a:rPr>
              <a:t> </a:t>
            </a:r>
          </a:p>
          <a:p>
            <a:pPr marL="285750" indent="-285750" eaLnBrk="1" hangingPunct="1">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Умение излагать свои мысли</a:t>
            </a:r>
            <a:endParaRPr lang="ru-RU" sz="1500" b="0" dirty="0" smtClean="0">
              <a:solidFill>
                <a:schemeClr val="tx1">
                  <a:lumMod val="95000"/>
                  <a:lumOff val="5000"/>
                </a:schemeClr>
              </a:solidFill>
            </a:endParaRPr>
          </a:p>
          <a:p>
            <a:pPr marL="285750" indent="-285750">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Умение преодолевать трудности и решать проблемы</a:t>
            </a:r>
            <a:endParaRPr lang="ru-RU" sz="1500" b="0" dirty="0" smtClean="0">
              <a:solidFill>
                <a:schemeClr val="tx1">
                  <a:lumMod val="95000"/>
                  <a:lumOff val="5000"/>
                </a:schemeClr>
              </a:solidFill>
            </a:endParaRPr>
          </a:p>
          <a:p>
            <a:pPr marL="285750" indent="-285750">
              <a:lnSpc>
                <a:spcPct val="80000"/>
              </a:lnSpc>
              <a:spcBef>
                <a:spcPts val="8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Желание развиваться в профессиональном и личном плане</a:t>
            </a:r>
            <a:endParaRPr lang="en-US" sz="1500" b="0" i="1" dirty="0">
              <a:solidFill>
                <a:schemeClr val="tx1">
                  <a:lumMod val="95000"/>
                  <a:lumOff val="5000"/>
                </a:schemeClr>
              </a:solidFill>
            </a:endParaRPr>
          </a:p>
        </p:txBody>
      </p:sp>
      <p:sp>
        <p:nvSpPr>
          <p:cNvPr id="7" name="Rectangle 15"/>
          <p:cNvSpPr>
            <a:spLocks noChangeArrowheads="1"/>
          </p:cNvSpPr>
          <p:nvPr/>
        </p:nvSpPr>
        <p:spPr bwMode="auto">
          <a:xfrm>
            <a:off x="5190566" y="2041457"/>
            <a:ext cx="4235823" cy="3529171"/>
          </a:xfrm>
          <a:prstGeom prst="rect">
            <a:avLst/>
          </a:prstGeom>
          <a:noFill/>
          <a:ln w="9525">
            <a:noFill/>
            <a:miter lim="800000"/>
            <a:headEnd/>
            <a:tailEnd/>
          </a:ln>
          <a:effectLst/>
        </p:spPr>
        <p:txBody>
          <a:bodyPr wrap="square" lIns="0" tIns="0" rIns="0" bIns="0" anchor="ctr">
            <a:spAutoFit/>
          </a:bodyPr>
          <a:lstStyle>
            <a:defPPr>
              <a:defRPr lang="en-AU"/>
            </a:defPPr>
            <a:lvl1pPr algn="l" rtl="0" fontAlgn="base">
              <a:spcBef>
                <a:spcPct val="0"/>
              </a:spcBef>
              <a:spcAft>
                <a:spcPct val="0"/>
              </a:spcAft>
              <a:defRPr sz="1700" b="1" kern="1200">
                <a:solidFill>
                  <a:schemeClr val="tx1"/>
                </a:solidFill>
                <a:latin typeface="Arial" charset="0"/>
                <a:ea typeface="+mn-ea"/>
                <a:cs typeface="+mn-cs"/>
              </a:defRPr>
            </a:lvl1pPr>
            <a:lvl2pPr marL="487363" indent="-30163" algn="l" rtl="0" fontAlgn="base">
              <a:spcBef>
                <a:spcPct val="0"/>
              </a:spcBef>
              <a:spcAft>
                <a:spcPct val="0"/>
              </a:spcAft>
              <a:defRPr sz="1700" b="1" kern="1200">
                <a:solidFill>
                  <a:schemeClr val="tx1"/>
                </a:solidFill>
                <a:latin typeface="Arial" charset="0"/>
                <a:ea typeface="+mn-ea"/>
                <a:cs typeface="+mn-cs"/>
              </a:defRPr>
            </a:lvl2pPr>
            <a:lvl3pPr marL="976313" indent="-61913" algn="l" rtl="0" fontAlgn="base">
              <a:spcBef>
                <a:spcPct val="0"/>
              </a:spcBef>
              <a:spcAft>
                <a:spcPct val="0"/>
              </a:spcAft>
              <a:defRPr sz="1700" b="1" kern="1200">
                <a:solidFill>
                  <a:schemeClr val="tx1"/>
                </a:solidFill>
                <a:latin typeface="Arial" charset="0"/>
                <a:ea typeface="+mn-ea"/>
                <a:cs typeface="+mn-cs"/>
              </a:defRPr>
            </a:lvl3pPr>
            <a:lvl4pPr marL="1465263" indent="-93663" algn="l" rtl="0" fontAlgn="base">
              <a:spcBef>
                <a:spcPct val="0"/>
              </a:spcBef>
              <a:spcAft>
                <a:spcPct val="0"/>
              </a:spcAft>
              <a:defRPr sz="1700" b="1" kern="1200">
                <a:solidFill>
                  <a:schemeClr val="tx1"/>
                </a:solidFill>
                <a:latin typeface="Arial" charset="0"/>
                <a:ea typeface="+mn-ea"/>
                <a:cs typeface="+mn-cs"/>
              </a:defRPr>
            </a:lvl4pPr>
            <a:lvl5pPr marL="1954213" indent="-125413" algn="l" rtl="0" fontAlgn="base">
              <a:spcBef>
                <a:spcPct val="0"/>
              </a:spcBef>
              <a:spcAft>
                <a:spcPct val="0"/>
              </a:spcAft>
              <a:defRPr sz="1700" b="1" kern="1200">
                <a:solidFill>
                  <a:schemeClr val="tx1"/>
                </a:solidFill>
                <a:latin typeface="Arial" charset="0"/>
                <a:ea typeface="+mn-ea"/>
                <a:cs typeface="+mn-cs"/>
              </a:defRPr>
            </a:lvl5pPr>
            <a:lvl6pPr marL="2286000" algn="l" defTabSz="914400" rtl="0" eaLnBrk="1" latinLnBrk="0" hangingPunct="1">
              <a:defRPr sz="1700" b="1" kern="1200">
                <a:solidFill>
                  <a:schemeClr val="tx1"/>
                </a:solidFill>
                <a:latin typeface="Arial" charset="0"/>
                <a:ea typeface="+mn-ea"/>
                <a:cs typeface="+mn-cs"/>
              </a:defRPr>
            </a:lvl6pPr>
            <a:lvl7pPr marL="2743200" algn="l" defTabSz="914400" rtl="0" eaLnBrk="1" latinLnBrk="0" hangingPunct="1">
              <a:defRPr sz="1700" b="1" kern="1200">
                <a:solidFill>
                  <a:schemeClr val="tx1"/>
                </a:solidFill>
                <a:latin typeface="Arial" charset="0"/>
                <a:ea typeface="+mn-ea"/>
                <a:cs typeface="+mn-cs"/>
              </a:defRPr>
            </a:lvl7pPr>
            <a:lvl8pPr marL="3200400" algn="l" defTabSz="914400" rtl="0" eaLnBrk="1" latinLnBrk="0" hangingPunct="1">
              <a:defRPr sz="1700" b="1" kern="1200">
                <a:solidFill>
                  <a:schemeClr val="tx1"/>
                </a:solidFill>
                <a:latin typeface="Arial" charset="0"/>
                <a:ea typeface="+mn-ea"/>
                <a:cs typeface="+mn-cs"/>
              </a:defRPr>
            </a:lvl8pPr>
            <a:lvl9pPr marL="3657600" algn="l" defTabSz="914400" rtl="0" eaLnBrk="1" latinLnBrk="0" hangingPunct="1">
              <a:defRPr sz="1700" b="1" kern="1200">
                <a:solidFill>
                  <a:schemeClr val="tx1"/>
                </a:solidFill>
                <a:latin typeface="Arial" charset="0"/>
                <a:ea typeface="+mn-ea"/>
                <a:cs typeface="+mn-cs"/>
              </a:defRPr>
            </a:lvl9pPr>
          </a:lstStyle>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Навыки коммуникации</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Умение работать в команде</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Умение лидировать </a:t>
            </a:r>
            <a:endParaRPr lang="ru-RU" sz="1500" b="0" dirty="0" smtClean="0">
              <a:solidFill>
                <a:schemeClr val="tx1">
                  <a:lumMod val="95000"/>
                  <a:lumOff val="5000"/>
                </a:schemeClr>
              </a:solidFill>
            </a:endParaRP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Мотивация/</a:t>
            </a:r>
            <a:r>
              <a:rPr lang="ru-RU" sz="1500" b="0" dirty="0" smtClean="0">
                <a:solidFill>
                  <a:schemeClr val="tx1">
                    <a:lumMod val="95000"/>
                    <a:lumOff val="5000"/>
                  </a:schemeClr>
                </a:solidFill>
              </a:rPr>
              <a:t> </a:t>
            </a:r>
            <a:r>
              <a:rPr lang="en-GB" sz="1500" b="0" dirty="0" smtClean="0">
                <a:solidFill>
                  <a:schemeClr val="tx1">
                    <a:lumMod val="95000"/>
                    <a:lumOff val="5000"/>
                  </a:schemeClr>
                </a:solidFill>
              </a:rPr>
              <a:t>инициатива</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Энтузиазм и увлеченность</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500" b="0" dirty="0" smtClean="0">
                <a:solidFill>
                  <a:schemeClr val="tx1">
                    <a:lumMod val="95000"/>
                    <a:lumOff val="5000"/>
                  </a:schemeClr>
                </a:solidFill>
              </a:rPr>
              <a:t>Этика поведения, соответствие корпоративной культуре </a:t>
            </a:r>
            <a:endParaRPr lang="ru-RU" sz="1500" b="0" dirty="0" smtClean="0">
              <a:solidFill>
                <a:schemeClr val="tx1">
                  <a:lumMod val="95000"/>
                  <a:lumOff val="5000"/>
                </a:schemeClr>
              </a:solidFill>
            </a:endParaRP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Целенаправленность</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Стрессоустойчивоть</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Уверенность</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a:solidFill>
                  <a:schemeClr val="tx1">
                    <a:lumMod val="95000"/>
                    <a:lumOff val="5000"/>
                  </a:schemeClr>
                </a:solidFill>
              </a:rPr>
              <a:t>Самостоятельность, </a:t>
            </a:r>
            <a:r>
              <a:rPr lang="ru-RU" sz="1500" b="0" dirty="0" smtClean="0">
                <a:solidFill>
                  <a:schemeClr val="tx1">
                    <a:lumMod val="95000"/>
                    <a:lumOff val="5000"/>
                  </a:schemeClr>
                </a:solidFill>
              </a:rPr>
              <a:t>ответственность</a:t>
            </a: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1500" b="0" dirty="0" smtClean="0">
                <a:solidFill>
                  <a:schemeClr val="tx1">
                    <a:lumMod val="95000"/>
                    <a:lumOff val="5000"/>
                  </a:schemeClr>
                </a:solidFill>
              </a:rPr>
              <a:t>Адекватная самооценка</a:t>
            </a:r>
            <a:endParaRPr lang="ru-RU" sz="1500" b="0" dirty="0">
              <a:solidFill>
                <a:schemeClr val="tx1">
                  <a:lumMod val="95000"/>
                  <a:lumOff val="5000"/>
                </a:schemeClr>
              </a:solidFill>
            </a:endParaRPr>
          </a:p>
          <a:p>
            <a:pPr marL="285750" indent="-285750">
              <a:lnSpc>
                <a:spcPct val="80000"/>
              </a:lnSpc>
              <a:spcBef>
                <a:spcPts val="800"/>
              </a:spcBef>
              <a:buClr>
                <a:srgbClr val="000066"/>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1500" b="0" i="1" dirty="0">
              <a:solidFill>
                <a:srgbClr val="000066"/>
              </a:solidFill>
            </a:endParaRPr>
          </a:p>
        </p:txBody>
      </p:sp>
      <p:sp>
        <p:nvSpPr>
          <p:cNvPr id="9" name="Прямоугольник с двумя вырезанными противолежащими углами 8"/>
          <p:cNvSpPr/>
          <p:nvPr/>
        </p:nvSpPr>
        <p:spPr>
          <a:xfrm>
            <a:off x="0" y="183189"/>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Знания, умения, качества личности</a:t>
            </a:r>
            <a:endParaRPr lang="ru-RU" sz="1800" dirty="0"/>
          </a:p>
        </p:txBody>
      </p:sp>
    </p:spTree>
    <p:extLst>
      <p:ext uri="{BB962C8B-B14F-4D97-AF65-F5344CB8AC3E}">
        <p14:creationId xmlns:p14="http://schemas.microsoft.com/office/powerpoint/2010/main" val="73009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6F51FF-EB05-4DB5-9333-4695310182DB}" type="slidenum">
              <a:rPr lang="en-US" smtClean="0"/>
              <a:pPr>
                <a:defRPr/>
              </a:pPr>
              <a:t>7</a:t>
            </a:fld>
            <a:r>
              <a:rPr lang="en-US" smtClean="0"/>
              <a:t> </a:t>
            </a:r>
            <a:endParaRPr lang="en-US" dirty="0"/>
          </a:p>
        </p:txBody>
      </p:sp>
      <p:sp>
        <p:nvSpPr>
          <p:cNvPr id="3" name="TextBox 2"/>
          <p:cNvSpPr txBox="1"/>
          <p:nvPr/>
        </p:nvSpPr>
        <p:spPr>
          <a:xfrm>
            <a:off x="1768979" y="2444098"/>
            <a:ext cx="6294551" cy="1754326"/>
          </a:xfrm>
          <a:prstGeom prst="rect">
            <a:avLst/>
          </a:prstGeom>
          <a:noFill/>
        </p:spPr>
        <p:txBody>
          <a:bodyPr wrap="square" rtlCol="0">
            <a:spAutoFit/>
          </a:bodyPr>
          <a:lstStyle/>
          <a:p>
            <a:pPr marL="285750" indent="-285750">
              <a:lnSpc>
                <a:spcPct val="150000"/>
              </a:lnSpc>
              <a:buFont typeface="Arial" pitchFamily="34" charset="0"/>
              <a:buChar char="•"/>
            </a:pPr>
            <a:r>
              <a:rPr lang="ru-RU" sz="1800" dirty="0" smtClean="0"/>
              <a:t>Кем я хочу быть через 10 (20, 30…) лет?</a:t>
            </a:r>
          </a:p>
          <a:p>
            <a:pPr marL="285750" indent="-285750">
              <a:lnSpc>
                <a:spcPct val="150000"/>
              </a:lnSpc>
              <a:buFont typeface="Arial" pitchFamily="34" charset="0"/>
              <a:buChar char="•"/>
            </a:pPr>
            <a:r>
              <a:rPr lang="ru-RU" sz="1800" dirty="0" smtClean="0"/>
              <a:t>Как я вижу карьеру через </a:t>
            </a:r>
            <a:r>
              <a:rPr lang="ru-RU" sz="1800" dirty="0"/>
              <a:t>10 (20, 30…) лет</a:t>
            </a:r>
            <a:r>
              <a:rPr lang="ru-RU" sz="1800" dirty="0" smtClean="0"/>
              <a:t>?</a:t>
            </a:r>
          </a:p>
          <a:p>
            <a:pPr marL="285750" indent="-285750">
              <a:lnSpc>
                <a:spcPct val="150000"/>
              </a:lnSpc>
              <a:buFont typeface="Arial" pitchFamily="34" charset="0"/>
              <a:buChar char="•"/>
            </a:pPr>
            <a:r>
              <a:rPr lang="ru-RU" sz="1800" dirty="0" smtClean="0"/>
              <a:t>Как я вижу себя </a:t>
            </a:r>
            <a:r>
              <a:rPr lang="ru-RU" sz="1800" dirty="0"/>
              <a:t>10 (20, 30…) лет?</a:t>
            </a:r>
          </a:p>
          <a:p>
            <a:pPr marL="285750" indent="-285750">
              <a:lnSpc>
                <a:spcPct val="150000"/>
              </a:lnSpc>
              <a:buFont typeface="Arial" pitchFamily="34" charset="0"/>
              <a:buChar char="•"/>
            </a:pPr>
            <a:r>
              <a:rPr lang="ru-RU" sz="1800" dirty="0" smtClean="0"/>
              <a:t>Как бы я описал(-а) себя через </a:t>
            </a:r>
            <a:r>
              <a:rPr lang="ru-RU" sz="1800" dirty="0"/>
              <a:t>10 (20, 30…) лет</a:t>
            </a:r>
            <a:r>
              <a:rPr lang="ru-RU" sz="1800" dirty="0" smtClean="0"/>
              <a:t>?</a:t>
            </a:r>
            <a:endParaRPr lang="ru-RU" sz="1800" dirty="0"/>
          </a:p>
        </p:txBody>
      </p:sp>
      <p:sp>
        <p:nvSpPr>
          <p:cNvPr id="5" name="Прямоугольник с двумя вырезанными противолежащими углами 4"/>
          <p:cNvSpPr/>
          <p:nvPr/>
        </p:nvSpPr>
        <p:spPr>
          <a:xfrm>
            <a:off x="0" y="202691"/>
            <a:ext cx="9906000" cy="1044996"/>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Для определения видения важно правильно сформулировать вопрос</a:t>
            </a:r>
            <a:endParaRPr lang="ru-RU" sz="1800" dirty="0"/>
          </a:p>
        </p:txBody>
      </p:sp>
    </p:spTree>
    <p:extLst>
      <p:ext uri="{BB962C8B-B14F-4D97-AF65-F5344CB8AC3E}">
        <p14:creationId xmlns:p14="http://schemas.microsoft.com/office/powerpoint/2010/main" val="372408623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565B9A7-9DB3-42EE-83FD-B0A2558016CF}" type="slidenum">
              <a:rPr lang="en-US" smtClean="0"/>
              <a:pPr>
                <a:defRPr/>
              </a:pPr>
              <a:t>8</a:t>
            </a:fld>
            <a:r>
              <a:rPr lang="en-US" smtClean="0"/>
              <a:t> </a:t>
            </a:r>
            <a:endParaRPr lang="en-US" dirty="0"/>
          </a:p>
        </p:txBody>
      </p:sp>
      <p:sp>
        <p:nvSpPr>
          <p:cNvPr id="3" name="Прямоугольник 2"/>
          <p:cNvSpPr/>
          <p:nvPr/>
        </p:nvSpPr>
        <p:spPr>
          <a:xfrm>
            <a:off x="869304" y="1048960"/>
            <a:ext cx="1518364" cy="507831"/>
          </a:xfrm>
          <a:prstGeom prst="rect">
            <a:avLst/>
          </a:prstGeom>
        </p:spPr>
        <p:txBody>
          <a:bodyPr wrap="none">
            <a:spAutoFit/>
          </a:bodyPr>
          <a:lstStyle/>
          <a:p>
            <a:pPr>
              <a:lnSpc>
                <a:spcPct val="150000"/>
              </a:lnSpc>
              <a:spcBef>
                <a:spcPct val="20000"/>
              </a:spcBef>
              <a:buClr>
                <a:srgbClr val="9DC03C"/>
              </a:buClr>
            </a:pPr>
            <a:r>
              <a:rPr lang="ru-RU" sz="1800" b="0" dirty="0">
                <a:solidFill>
                  <a:srgbClr val="3E8A2F"/>
                </a:solidFill>
                <a:latin typeface="Century Gothic"/>
                <a:cs typeface="Arial" panose="020B0604020202020204" pitchFamily="34" charset="0"/>
              </a:rPr>
              <a:t>Конкретная</a:t>
            </a:r>
          </a:p>
        </p:txBody>
      </p:sp>
      <p:sp>
        <p:nvSpPr>
          <p:cNvPr id="4" name="Прямоугольник 3"/>
          <p:cNvSpPr/>
          <p:nvPr/>
        </p:nvSpPr>
        <p:spPr>
          <a:xfrm>
            <a:off x="364999" y="3001080"/>
            <a:ext cx="1263487" cy="507831"/>
          </a:xfrm>
          <a:prstGeom prst="rect">
            <a:avLst/>
          </a:prstGeom>
        </p:spPr>
        <p:txBody>
          <a:bodyPr wrap="none">
            <a:spAutoFit/>
          </a:bodyPr>
          <a:lstStyle/>
          <a:p>
            <a:pPr>
              <a:lnSpc>
                <a:spcPct val="150000"/>
              </a:lnSpc>
              <a:spcBef>
                <a:spcPct val="20000"/>
              </a:spcBef>
              <a:buClr>
                <a:srgbClr val="9DC03C"/>
              </a:buClr>
            </a:pPr>
            <a:r>
              <a:rPr lang="ru-RU" sz="1800" b="0" dirty="0">
                <a:solidFill>
                  <a:srgbClr val="3E8A2F"/>
                </a:solidFill>
                <a:latin typeface="Century Gothic"/>
                <a:cs typeface="Arial" panose="020B0604020202020204" pitchFamily="34" charset="0"/>
              </a:rPr>
              <a:t>Конечная</a:t>
            </a:r>
          </a:p>
        </p:txBody>
      </p:sp>
      <p:sp>
        <p:nvSpPr>
          <p:cNvPr id="5" name="Прямоугольник 4"/>
          <p:cNvSpPr/>
          <p:nvPr/>
        </p:nvSpPr>
        <p:spPr>
          <a:xfrm>
            <a:off x="401472" y="5330187"/>
            <a:ext cx="1681871" cy="507831"/>
          </a:xfrm>
          <a:prstGeom prst="rect">
            <a:avLst/>
          </a:prstGeom>
        </p:spPr>
        <p:txBody>
          <a:bodyPr wrap="none">
            <a:spAutoFit/>
          </a:bodyPr>
          <a:lstStyle/>
          <a:p>
            <a:pPr>
              <a:lnSpc>
                <a:spcPct val="150000"/>
              </a:lnSpc>
              <a:spcBef>
                <a:spcPct val="20000"/>
              </a:spcBef>
              <a:buClr>
                <a:srgbClr val="9DC03C"/>
              </a:buClr>
            </a:pPr>
            <a:r>
              <a:rPr lang="ru-RU" sz="1800" b="0" dirty="0">
                <a:solidFill>
                  <a:srgbClr val="3E8A2F"/>
                </a:solidFill>
                <a:latin typeface="Century Gothic"/>
                <a:cs typeface="Arial" panose="020B0604020202020204" pitchFamily="34" charset="0"/>
              </a:rPr>
              <a:t>Измеряемая</a:t>
            </a:r>
          </a:p>
        </p:txBody>
      </p:sp>
      <p:sp>
        <p:nvSpPr>
          <p:cNvPr id="6" name="Прямоугольник 5"/>
          <p:cNvSpPr/>
          <p:nvPr/>
        </p:nvSpPr>
        <p:spPr>
          <a:xfrm>
            <a:off x="6871644" y="5122437"/>
            <a:ext cx="2474934" cy="923330"/>
          </a:xfrm>
          <a:prstGeom prst="rect">
            <a:avLst/>
          </a:prstGeom>
        </p:spPr>
        <p:txBody>
          <a:bodyPr wrap="square">
            <a:spAutoFit/>
          </a:bodyPr>
          <a:lstStyle/>
          <a:p>
            <a:pPr>
              <a:lnSpc>
                <a:spcPct val="150000"/>
              </a:lnSpc>
              <a:spcBef>
                <a:spcPct val="20000"/>
              </a:spcBef>
              <a:buClr>
                <a:srgbClr val="9DC03C"/>
              </a:buClr>
            </a:pPr>
            <a:r>
              <a:rPr lang="ru-RU" sz="1800" b="0" dirty="0">
                <a:solidFill>
                  <a:srgbClr val="3E8A2F"/>
                </a:solidFill>
                <a:latin typeface="Century Gothic"/>
                <a:cs typeface="Arial" panose="020B0604020202020204" pitchFamily="34" charset="0"/>
              </a:rPr>
              <a:t>Сформулирована </a:t>
            </a:r>
            <a:r>
              <a:rPr lang="ru-RU" sz="1800" b="0" dirty="0" smtClean="0">
                <a:solidFill>
                  <a:srgbClr val="3E8A2F"/>
                </a:solidFill>
                <a:latin typeface="Century Gothic"/>
                <a:cs typeface="Arial" panose="020B0604020202020204" pitchFamily="34" charset="0"/>
              </a:rPr>
              <a:t>письменно</a:t>
            </a:r>
            <a:endParaRPr lang="ru-RU" sz="1800" b="0" dirty="0">
              <a:solidFill>
                <a:srgbClr val="3E8A2F"/>
              </a:solidFill>
              <a:latin typeface="Century Gothic"/>
              <a:cs typeface="Arial" panose="020B0604020202020204" pitchFamily="34" charset="0"/>
            </a:endParaRPr>
          </a:p>
        </p:txBody>
      </p:sp>
      <p:sp>
        <p:nvSpPr>
          <p:cNvPr id="7" name="Прямоугольник 6"/>
          <p:cNvSpPr/>
          <p:nvPr/>
        </p:nvSpPr>
        <p:spPr>
          <a:xfrm>
            <a:off x="7272985" y="1672853"/>
            <a:ext cx="1672253" cy="507831"/>
          </a:xfrm>
          <a:prstGeom prst="rect">
            <a:avLst/>
          </a:prstGeom>
        </p:spPr>
        <p:txBody>
          <a:bodyPr wrap="none">
            <a:spAutoFit/>
          </a:bodyPr>
          <a:lstStyle/>
          <a:p>
            <a:pPr>
              <a:lnSpc>
                <a:spcPct val="150000"/>
              </a:lnSpc>
              <a:spcBef>
                <a:spcPct val="20000"/>
              </a:spcBef>
              <a:buClr>
                <a:srgbClr val="9DC03C"/>
              </a:buClr>
            </a:pPr>
            <a:r>
              <a:rPr lang="ru-RU" sz="1800" b="0" dirty="0">
                <a:solidFill>
                  <a:srgbClr val="3E8A2F"/>
                </a:solidFill>
                <a:latin typeface="Century Gothic"/>
                <a:cs typeface="Arial" panose="020B0604020202020204" pitchFamily="34" charset="0"/>
              </a:rPr>
              <a:t>Достижимая</a:t>
            </a:r>
          </a:p>
        </p:txBody>
      </p:sp>
      <p:cxnSp>
        <p:nvCxnSpPr>
          <p:cNvPr id="8" name="Прямая со стрелкой 7"/>
          <p:cNvCxnSpPr>
            <a:stCxn id="3" idx="2"/>
            <a:endCxn id="13" idx="1"/>
          </p:cNvCxnSpPr>
          <p:nvPr/>
        </p:nvCxnSpPr>
        <p:spPr>
          <a:xfrm>
            <a:off x="1628486" y="1556791"/>
            <a:ext cx="1191046" cy="545152"/>
          </a:xfrm>
          <a:prstGeom prst="straightConnector1">
            <a:avLst/>
          </a:prstGeom>
          <a:noFill/>
          <a:ln w="9525" cap="flat" cmpd="sng" algn="ctr">
            <a:solidFill>
              <a:srgbClr val="3E8A2F">
                <a:shade val="95000"/>
                <a:satMod val="105000"/>
              </a:srgbClr>
            </a:solidFill>
            <a:prstDash val="solid"/>
            <a:tailEnd type="arrow"/>
          </a:ln>
          <a:effectLst/>
        </p:spPr>
      </p:cxnSp>
      <p:cxnSp>
        <p:nvCxnSpPr>
          <p:cNvPr id="9" name="Прямая со стрелкой 8"/>
          <p:cNvCxnSpPr>
            <a:stCxn id="7" idx="2"/>
          </p:cNvCxnSpPr>
          <p:nvPr/>
        </p:nvCxnSpPr>
        <p:spPr>
          <a:xfrm flipH="1">
            <a:off x="6615953" y="2180684"/>
            <a:ext cx="1493159" cy="519485"/>
          </a:xfrm>
          <a:prstGeom prst="straightConnector1">
            <a:avLst/>
          </a:prstGeom>
          <a:noFill/>
          <a:ln w="9525" cap="flat" cmpd="sng" algn="ctr">
            <a:solidFill>
              <a:srgbClr val="3E8A2F">
                <a:shade val="95000"/>
                <a:satMod val="105000"/>
              </a:srgbClr>
            </a:solidFill>
            <a:prstDash val="solid"/>
            <a:tailEnd type="arrow"/>
          </a:ln>
          <a:effectLst/>
        </p:spPr>
      </p:cxnSp>
      <p:cxnSp>
        <p:nvCxnSpPr>
          <p:cNvPr id="10" name="Прямая со стрелкой 9"/>
          <p:cNvCxnSpPr>
            <a:stCxn id="6" idx="0"/>
          </p:cNvCxnSpPr>
          <p:nvPr/>
        </p:nvCxnSpPr>
        <p:spPr>
          <a:xfrm flipH="1" flipV="1">
            <a:off x="6732240" y="4572000"/>
            <a:ext cx="1376871" cy="550437"/>
          </a:xfrm>
          <a:prstGeom prst="straightConnector1">
            <a:avLst/>
          </a:prstGeom>
          <a:noFill/>
          <a:ln w="9525" cap="flat" cmpd="sng" algn="ctr">
            <a:solidFill>
              <a:srgbClr val="3E8A2F">
                <a:shade val="95000"/>
                <a:satMod val="105000"/>
              </a:srgbClr>
            </a:solidFill>
            <a:prstDash val="solid"/>
            <a:tailEnd type="arrow"/>
          </a:ln>
          <a:effectLst/>
        </p:spPr>
      </p:cxnSp>
      <p:cxnSp>
        <p:nvCxnSpPr>
          <p:cNvPr id="11" name="Прямая со стрелкой 10"/>
          <p:cNvCxnSpPr>
            <a:stCxn id="5" idx="0"/>
          </p:cNvCxnSpPr>
          <p:nvPr/>
        </p:nvCxnSpPr>
        <p:spPr>
          <a:xfrm flipV="1">
            <a:off x="1242408" y="4797152"/>
            <a:ext cx="899134" cy="533035"/>
          </a:xfrm>
          <a:prstGeom prst="straightConnector1">
            <a:avLst/>
          </a:prstGeom>
          <a:noFill/>
          <a:ln w="9525" cap="flat" cmpd="sng" algn="ctr">
            <a:solidFill>
              <a:srgbClr val="3E8A2F">
                <a:shade val="95000"/>
                <a:satMod val="105000"/>
              </a:srgbClr>
            </a:solidFill>
            <a:prstDash val="solid"/>
            <a:tailEnd type="arrow"/>
          </a:ln>
          <a:effectLst/>
        </p:spPr>
      </p:cxnSp>
      <p:cxnSp>
        <p:nvCxnSpPr>
          <p:cNvPr id="12" name="Прямая со стрелкой 11"/>
          <p:cNvCxnSpPr>
            <a:stCxn id="4" idx="3"/>
          </p:cNvCxnSpPr>
          <p:nvPr/>
        </p:nvCxnSpPr>
        <p:spPr>
          <a:xfrm flipV="1">
            <a:off x="1628486" y="3254995"/>
            <a:ext cx="418384" cy="1"/>
          </a:xfrm>
          <a:prstGeom prst="straightConnector1">
            <a:avLst/>
          </a:prstGeom>
          <a:noFill/>
          <a:ln w="9525" cap="flat" cmpd="sng" algn="ctr">
            <a:solidFill>
              <a:srgbClr val="3E8A2F">
                <a:shade val="95000"/>
                <a:satMod val="105000"/>
              </a:srgbClr>
            </a:solidFill>
            <a:prstDash val="solid"/>
            <a:tailEnd type="arrow"/>
          </a:ln>
          <a:effectLst/>
        </p:spPr>
      </p:cxnSp>
      <p:sp>
        <p:nvSpPr>
          <p:cNvPr id="13" name="Овал 12" descr="http://www.manalfa.com/wp-content/uploads/2014/01/nomer-odin.jpg"/>
          <p:cNvSpPr/>
          <p:nvPr/>
        </p:nvSpPr>
        <p:spPr>
          <a:xfrm>
            <a:off x="2148218" y="1430629"/>
            <a:ext cx="4584022" cy="4584022"/>
          </a:xfrm>
          <a:prstGeom prst="ellipse">
            <a:avLst/>
          </a:prstGeom>
          <a:blipFill>
            <a:blip r:embed="rId2">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Прямоугольник с двумя вырезанными противолежащими углами 14"/>
          <p:cNvSpPr/>
          <p:nvPr/>
        </p:nvSpPr>
        <p:spPr>
          <a:xfrm>
            <a:off x="0" y="177289"/>
            <a:ext cx="9906000" cy="64948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0" spc="-120" dirty="0" smtClean="0">
                <a:solidFill>
                  <a:prstClr val="black"/>
                </a:solidFill>
              </a:rPr>
              <a:t>Цель должна быть</a:t>
            </a:r>
            <a:endParaRPr lang="ru-RU" sz="1800" dirty="0"/>
          </a:p>
        </p:txBody>
      </p:sp>
    </p:spTree>
    <p:extLst>
      <p:ext uri="{BB962C8B-B14F-4D97-AF65-F5344CB8AC3E}">
        <p14:creationId xmlns:p14="http://schemas.microsoft.com/office/powerpoint/2010/main" val="993004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NP_IDX" val="2"/>
  <p:tag name="THINKCELLUNDODONOTDELETE" val="202"/>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AHAb4MDc4UG6RKBb35ha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AHAb4MDc4UG6RKBb35ha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q3bUXqQEUS6bl245BbTxQ"/>
</p:tagLst>
</file>

<file path=ppt/tags/tag6.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11992</TotalTime>
  <Words>493</Words>
  <Application>Microsoft Office PowerPoint</Application>
  <PresentationFormat>Лист A4 (210x297 мм)</PresentationFormat>
  <Paragraphs>100</Paragraphs>
  <Slides>14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Metropolitan</vt:lpstr>
      <vt:lpstr>think-cell Slide</vt:lpstr>
      <vt:lpstr>ПЛАНИРОВАНИЕ КАРЬЕРЫ  СО ШКОЛЬНОЙ СКАМЬИ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Therese Boutros</dc:creator>
  <cp:lastModifiedBy>Пользователь Windows</cp:lastModifiedBy>
  <cp:revision>666</cp:revision>
  <cp:lastPrinted>2017-11-24T13:44:57Z</cp:lastPrinted>
  <dcterms:created xsi:type="dcterms:W3CDTF">2010-06-28T23:44:46Z</dcterms:created>
  <dcterms:modified xsi:type="dcterms:W3CDTF">2017-12-08T10:32:02Z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true</vt:bool>
  </property>
  <property fmtid="{D5CDD505-2E9C-101B-9397-08002B2CF9AE}" pid="6" name="Title">
    <vt:lpwstr>Title</vt:lpwstr>
  </property>
  <property fmtid="{D5CDD505-2E9C-101B-9397-08002B2CF9AE}" pid="7" name="Event">
    <vt:lpwstr/>
  </property>
  <property fmtid="{D5CDD505-2E9C-101B-9397-08002B2CF9AE}" pid="8" name="Delivery Date">
    <vt:lpwstr/>
  </property>
  <property fmtid="{D5CDD505-2E9C-101B-9397-08002B2CF9AE}" pid="9" name="DocID">
    <vt:lpwstr/>
  </property>
  <property fmtid="{D5CDD505-2E9C-101B-9397-08002B2CF9AE}" pid="10" name="DocIDinTitle">
    <vt:bool>false</vt:bool>
  </property>
  <property fmtid="{D5CDD505-2E9C-101B-9397-08002B2CF9AE}" pid="11" name="DocIDinSlide">
    <vt:bool>false</vt:bool>
  </property>
  <property fmtid="{D5CDD505-2E9C-101B-9397-08002B2CF9AE}" pid="12" name="DocIDPosition">
    <vt:i4>1</vt:i4>
  </property>
</Properties>
</file>