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9"/>
  </p:notesMasterIdLst>
  <p:sldIdLst>
    <p:sldId id="256" r:id="rId2"/>
    <p:sldId id="258" r:id="rId3"/>
    <p:sldId id="289" r:id="rId4"/>
    <p:sldId id="290" r:id="rId5"/>
    <p:sldId id="291" r:id="rId6"/>
    <p:sldId id="294" r:id="rId7"/>
    <p:sldId id="272" r:id="rId8"/>
    <p:sldId id="284" r:id="rId9"/>
    <p:sldId id="260" r:id="rId10"/>
    <p:sldId id="261" r:id="rId11"/>
    <p:sldId id="270" r:id="rId12"/>
    <p:sldId id="285" r:id="rId13"/>
    <p:sldId id="295" r:id="rId14"/>
    <p:sldId id="296" r:id="rId15"/>
    <p:sldId id="292" r:id="rId16"/>
    <p:sldId id="293" r:id="rId17"/>
    <p:sldId id="286" r:id="rId18"/>
  </p:sldIdLst>
  <p:sldSz cx="9144000" cy="5143500" type="screen16x9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ользователь Microsoft Office" initials="Offic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52" d="100"/>
          <a:sy n="152" d="100"/>
        </p:scale>
        <p:origin x="-264" y="-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bg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"/>
                  <c:y val="1.4523932807752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6160003052364502E-17"/>
                  <c:y val="-2.03691474837559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2.03691474837559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1.508825739537489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5769470212843874E-2"/>
                  <c:y val="6.1896388370107263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&gt;</a:t>
                    </a:r>
                    <a:r>
                      <a:rPr lang="ru-RU" dirty="0" smtClean="0"/>
                      <a:t>7000</a:t>
                    </a:r>
                    <a:endParaRPr lang="en-US" dirty="0" smtClean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1-е п. 2014</c:v>
                </c:pt>
                <c:pt idx="1">
                  <c:v>2-е п. 2014</c:v>
                </c:pt>
                <c:pt idx="2">
                  <c:v>1-е п. 2015</c:v>
                </c:pt>
                <c:pt idx="3">
                  <c:v>2-е п. 2015</c:v>
                </c:pt>
                <c:pt idx="4">
                  <c:v>2016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632</c:v>
                </c:pt>
                <c:pt idx="1">
                  <c:v>1006</c:v>
                </c:pt>
                <c:pt idx="2">
                  <c:v>2068</c:v>
                </c:pt>
                <c:pt idx="3">
                  <c:v>3058</c:v>
                </c:pt>
                <c:pt idx="4">
                  <c:v>7000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43673088"/>
        <c:axId val="43674624"/>
      </c:barChart>
      <c:catAx>
        <c:axId val="43673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674624"/>
        <c:crosses val="autoZero"/>
        <c:auto val="1"/>
        <c:lblAlgn val="ctr"/>
        <c:lblOffset val="100"/>
        <c:noMultiLvlLbl val="0"/>
      </c:catAx>
      <c:valAx>
        <c:axId val="4367462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3673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8AAFC-AF5B-4B9B-A153-DB7984852BFB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05713A-F878-435B-8806-2B87B5912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154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/>
              </a:rPr>
              <a:t>16 августа некая неизвестная ранее хакерская группировка выложила часть архива </a:t>
            </a:r>
            <a:r>
              <a:rPr lang="ru-RU" sz="16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/>
              </a:rPr>
              <a:t>кибероружия</a:t>
            </a:r>
            <a:r>
              <a:rPr lang="ru-RU" sz="16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/>
              </a:rPr>
              <a:t> АНБ (Агентства национальной безопасности) в открытый доступ. Сам архив датирован 2013 годом, однако ряд </a:t>
            </a:r>
            <a:r>
              <a:rPr lang="ru-RU" sz="16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/>
              </a:rPr>
              <a:t>вендоров</a:t>
            </a:r>
            <a:r>
              <a:rPr lang="ru-RU" sz="16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/>
              </a:rPr>
              <a:t>, в частности </a:t>
            </a:r>
            <a:r>
              <a:rPr lang="ru-RU" sz="16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/>
              </a:rPr>
              <a:t>Cisco</a:t>
            </a:r>
            <a:r>
              <a:rPr lang="ru-RU" sz="16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/>
              </a:rPr>
              <a:t>, </a:t>
            </a:r>
            <a:r>
              <a:rPr lang="ru-RU" sz="16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/>
              </a:rPr>
              <a:t>Fortinet</a:t>
            </a:r>
            <a:r>
              <a:rPr lang="ru-RU" sz="16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/>
              </a:rPr>
              <a:t> и </a:t>
            </a:r>
            <a:r>
              <a:rPr lang="ru-RU" sz="16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/>
              </a:rPr>
              <a:t>Juniper</a:t>
            </a:r>
            <a:r>
              <a:rPr lang="ru-RU" sz="16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/>
              </a:rPr>
              <a:t>, подтвердили наличие в своих продуктах уязвимостей из каталога АНБ. Это означает, что «баги» были найдены АНБ в процессе исследований или целенаправленно внесены в продукцию путем проведения спецоперации, вероятно, задолго до 2013 года. Таким образом, возраст некоторых уязвимостей может исчисляться годами. Следует</a:t>
            </a:r>
            <a:r>
              <a:rPr lang="ru-RU" sz="16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/>
              </a:rPr>
              <a:t> отметить, что закладки устанавливались избирательно, а дальше модифицированное таким образом оборудование направлялось в различные страны. Не удивительно, что </a:t>
            </a:r>
            <a:r>
              <a:rPr lang="ru-RU" sz="1600" kern="1200" baseline="0" dirty="0" err="1" smtClean="0">
                <a:solidFill>
                  <a:schemeClr val="tx1"/>
                </a:solidFill>
                <a:latin typeface="Arial" charset="0"/>
                <a:ea typeface="+mn-ea"/>
                <a:cs typeface="Arial"/>
              </a:rPr>
              <a:t>бОльшая</a:t>
            </a:r>
            <a:r>
              <a:rPr lang="ru-RU" sz="16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/>
              </a:rPr>
              <a:t> его часть была направлена в Россию.</a:t>
            </a:r>
            <a:endParaRPr lang="ru-RU" sz="1600" kern="1200" dirty="0" smtClean="0">
              <a:solidFill>
                <a:schemeClr val="tx1"/>
              </a:solidFill>
              <a:latin typeface="Arial" charset="0"/>
              <a:ea typeface="+mn-ea"/>
              <a:cs typeface="Arial"/>
            </a:endParaRPr>
          </a:p>
          <a:p>
            <a:endParaRPr lang="ru-RU" sz="1600" kern="1200" dirty="0" smtClean="0">
              <a:solidFill>
                <a:schemeClr val="tx1"/>
              </a:solidFill>
              <a:latin typeface="Arial" charset="0"/>
              <a:ea typeface="+mn-ea"/>
              <a:cs typeface="Arial"/>
            </a:endParaRPr>
          </a:p>
          <a:p>
            <a:pPr algn="l"/>
            <a:r>
              <a:rPr lang="en-US" dirty="0" smtClean="0"/>
              <a:t>http://</a:t>
            </a:r>
            <a:r>
              <a:rPr lang="en-US" dirty="0" err="1" smtClean="0"/>
              <a:t>www.rbc.ru</a:t>
            </a:r>
            <a:r>
              <a:rPr lang="en-US" dirty="0" smtClean="0"/>
              <a:t>/opinions/politics/24/08/2016/57bd866d9a7947057573f9ec</a:t>
            </a:r>
            <a:endParaRPr lang="ru-RU" dirty="0" smtClean="0"/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848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6225" cy="3727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0880" y="4721940"/>
            <a:ext cx="5447034" cy="447341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ru-RU" sz="16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/>
              </a:rPr>
              <a:t>Динамика развития </a:t>
            </a:r>
            <a:r>
              <a:rPr lang="ru-RU" sz="16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/>
              </a:rPr>
              <a:t>киберпреступности</a:t>
            </a:r>
            <a:r>
              <a:rPr lang="ru-RU" sz="16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/>
              </a:rPr>
              <a:t> показывает фундаментальные изменения. Если восемь лет назад примерно 97-98% преступлений  совершалось с помощью традиционных средств и только 2-3% с помощью </a:t>
            </a:r>
            <a:r>
              <a:rPr lang="ru-RU" sz="16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/>
              </a:rPr>
              <a:t>киберсредств</a:t>
            </a:r>
            <a:r>
              <a:rPr lang="ru-RU" sz="16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/>
              </a:rPr>
              <a:t>, то сейчас ситуация перевернулась: сейчас примерно 98,5% - это </a:t>
            </a:r>
            <a:r>
              <a:rPr lang="ru-RU" sz="16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/>
              </a:rPr>
              <a:t>киберпреступность</a:t>
            </a:r>
            <a:r>
              <a:rPr lang="ru-RU" sz="16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/>
              </a:rPr>
              <a:t>.</a:t>
            </a:r>
          </a:p>
          <a:p>
            <a:endParaRPr lang="ru-RU" sz="16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Arial"/>
            </a:endParaRPr>
          </a:p>
          <a:p>
            <a:r>
              <a:rPr lang="ru-RU" dirty="0" smtClean="0">
                <a:effectLst/>
              </a:rPr>
              <a:t>Такой</a:t>
            </a:r>
            <a:r>
              <a:rPr lang="ru-RU" baseline="0" dirty="0" smtClean="0">
                <a:effectLst/>
              </a:rPr>
              <a:t> драматический рост </a:t>
            </a:r>
            <a:r>
              <a:rPr lang="ru-RU" baseline="0" dirty="0" err="1" smtClean="0">
                <a:effectLst/>
              </a:rPr>
              <a:t>киберпреступности</a:t>
            </a:r>
            <a:r>
              <a:rPr lang="ru-RU" baseline="0" dirty="0" smtClean="0">
                <a:effectLst/>
              </a:rPr>
              <a:t> во многом обусловлен </a:t>
            </a:r>
            <a:r>
              <a:rPr lang="ru-RU" sz="16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/>
              </a:rPr>
              <a:t>заметным ускорением</a:t>
            </a:r>
            <a:r>
              <a:rPr lang="ru-RU" sz="16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/>
              </a:rPr>
              <a:t> </a:t>
            </a:r>
            <a:r>
              <a:rPr lang="ru-RU" sz="16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/>
              </a:rPr>
              <a:t>развития технологий, особенно сильно это проявляется в финансовой сфере. Интернет стремительно проникает в жизнь граждан.  Повышается востребованность услуг предоставляемых в электронном виде, растет количество банковских карт у населения, увеличивается объем безналичных платежей совершенных физическими лицами, появляются новые торговые системы, обслуживающие клиентов через сеть Интернет. </a:t>
            </a:r>
          </a:p>
          <a:p>
            <a:endParaRPr lang="ru-RU" sz="16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Arial"/>
            </a:endParaRPr>
          </a:p>
          <a:p>
            <a:r>
              <a:rPr lang="ru-RU" sz="16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/>
              </a:rPr>
              <a:t>Активно развивается так называемый «Интернет вещей» - к сети Интернет уже подключаются многие новые  бытовые приборы – телевизоры, кондиционеры, микроволновки, холодильники и другие.  Наш мир опутан сетью соединений, сети позволяют нам поддерживать связь с родными и близкими, вести сотрудничество с коллегами по всему миру, удобно и быстро покупать все что угодно, от книг до жилья.</a:t>
            </a:r>
          </a:p>
          <a:p>
            <a:endParaRPr lang="ru-RU" sz="16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Arial"/>
            </a:endParaRPr>
          </a:p>
          <a:p>
            <a:r>
              <a:rPr lang="ru-RU" sz="16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/>
              </a:rPr>
              <a:t>Поэтому международный</a:t>
            </a:r>
            <a:r>
              <a:rPr lang="ru-RU" sz="16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/>
              </a:rPr>
              <a:t> рынок </a:t>
            </a:r>
            <a:r>
              <a:rPr lang="ru-RU" sz="16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/>
              </a:rPr>
              <a:t>киберпреступлений</a:t>
            </a:r>
            <a:r>
              <a:rPr lang="ru-RU" sz="16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/>
              </a:rPr>
              <a:t> сейчас в разы превышает масштабы другой, некогда самой прибыльной криминальной деятельности.</a:t>
            </a:r>
            <a:endParaRPr lang="ru-RU" sz="16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Arial"/>
            </a:endParaRPr>
          </a:p>
          <a:p>
            <a:endParaRPr lang="ru-RU" sz="16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Arial"/>
            </a:endParaRPr>
          </a:p>
          <a:p>
            <a:r>
              <a:rPr lang="ru-RU" sz="16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/>
              </a:rPr>
              <a:t>Цифровые технологии помогают нам управлять нашими финансами, увеличивают эффективность частных компаний и государства, являются фактором повышения конкурентоспособности финансовой сферы и России в целом. Зависимость от Интернет, от «</a:t>
            </a:r>
            <a:r>
              <a:rPr lang="ru-RU" sz="16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/>
              </a:rPr>
              <a:t>диджитал</a:t>
            </a:r>
            <a:r>
              <a:rPr lang="ru-RU" sz="16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/>
              </a:rPr>
              <a:t>» делает ее уязвимыми в той мере, в которой уязвимы современные цифровые технологии.</a:t>
            </a:r>
            <a:r>
              <a:rPr lang="ru-RU" sz="16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/>
              </a:rPr>
              <a:t> Учитывая повсеместное использование зарубежного оборудования и программ, а также геополитическую напряженность, сложившуюся в мире в последние годы, немаловажным фактором является защита информационной инфраструктуры России от внешних вредоносных воздействий со стороны иностранных государств.</a:t>
            </a:r>
          </a:p>
          <a:p>
            <a:endParaRPr lang="ru-RU" sz="1600" kern="1200" baseline="0" dirty="0" smtClean="0">
              <a:solidFill>
                <a:schemeClr val="tx1"/>
              </a:solidFill>
              <a:effectLst/>
              <a:latin typeface="Arial" charset="0"/>
              <a:ea typeface="+mn-ea"/>
              <a:cs typeface="Arial"/>
            </a:endParaRPr>
          </a:p>
          <a:p>
            <a:r>
              <a:rPr lang="ru-RU" sz="16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/>
              </a:rPr>
              <a:t>О </a:t>
            </a:r>
            <a:r>
              <a:rPr lang="ru-RU" sz="16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/>
              </a:rPr>
              <a:t>киберпреступности</a:t>
            </a:r>
            <a:r>
              <a:rPr lang="ru-RU" sz="16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/>
              </a:rPr>
              <a:t> и </a:t>
            </a:r>
            <a:r>
              <a:rPr lang="ru-RU" sz="160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/>
              </a:rPr>
              <a:t>кибероружии</a:t>
            </a:r>
            <a:r>
              <a:rPr lang="ru-RU" sz="16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/>
              </a:rPr>
              <a:t> - двух аспектах, тесно пересекающихся друг с другом, пойдет речь в презентации.</a:t>
            </a:r>
            <a:endParaRPr lang="ru-RU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4100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6225" cy="3727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0880" y="4721939"/>
            <a:ext cx="5447034" cy="447341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ru-RU" sz="16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/>
              </a:rPr>
              <a:t>Преступники активно используют Интернет для мошенничества и краж. Мы видим и у себя в Сбербанке и в целом по рынку значительный рост попыток мошенничества в удаленных каналах.</a:t>
            </a:r>
          </a:p>
          <a:p>
            <a:endParaRPr lang="ru-RU" sz="16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Arial"/>
            </a:endParaRPr>
          </a:p>
          <a:p>
            <a:r>
              <a:rPr lang="ru-RU" sz="16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/>
              </a:rPr>
              <a:t>В 2015 году в Банк России зафиксировал попыток осуществления несанкционированных операций посредством систем ДБО на общую сумму 5,13 миллиардов рублей. Из них на долю остановленных полностью или частично операций приходится не менее 48% от общего объема денежных средств. </a:t>
            </a:r>
          </a:p>
          <a:p>
            <a:endParaRPr lang="ru-RU" sz="16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Arial"/>
            </a:endParaRPr>
          </a:p>
          <a:p>
            <a:r>
              <a:rPr lang="ru-RU" sz="16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/>
              </a:rPr>
              <a:t>Преступники</a:t>
            </a:r>
            <a:r>
              <a:rPr lang="ru-RU" sz="1600" b="0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/>
              </a:rPr>
              <a:t> переключаются на банки и за последние месяцы стали известны не менее 5 случаев ограбления </a:t>
            </a:r>
            <a:r>
              <a:rPr lang="ru-RU" sz="1600" b="0" i="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/>
              </a:rPr>
              <a:t>коррсчетов</a:t>
            </a:r>
            <a:r>
              <a:rPr lang="ru-RU" sz="1600" b="0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/>
              </a:rPr>
              <a:t> у банков с помощью целевых атак. Общая сумма ущерба у этих банков превышает 1.7 млрд рублей, а средняя сумма хищения у одного банка составляет 143 млн руб.</a:t>
            </a:r>
          </a:p>
          <a:p>
            <a:endParaRPr lang="ru-RU" sz="1600" b="0" i="0" kern="1200" baseline="0" dirty="0" smtClean="0">
              <a:solidFill>
                <a:schemeClr val="tx1"/>
              </a:solidFill>
              <a:effectLst/>
              <a:latin typeface="Arial" charset="0"/>
              <a:ea typeface="+mn-ea"/>
              <a:cs typeface="Arial"/>
            </a:endParaRPr>
          </a:p>
          <a:p>
            <a:r>
              <a:rPr lang="ru-RU" sz="16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/>
              </a:rPr>
              <a:t>По данным </a:t>
            </a:r>
            <a:r>
              <a:rPr lang="en-US" sz="16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/>
              </a:rPr>
              <a:t>FinCERT</a:t>
            </a:r>
            <a:r>
              <a:rPr lang="en-US" sz="16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/>
              </a:rPr>
              <a:t> </a:t>
            </a:r>
            <a:r>
              <a:rPr lang="ru-RU" sz="16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Arial"/>
              </a:rPr>
              <a:t>Банка России, о</a:t>
            </a:r>
            <a:r>
              <a:rPr lang="ru-RU" sz="16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/>
              </a:rPr>
              <a:t>бщая сумма ущерба для банков за первое полугодие 2016 года исчисляется в размере 2,87 млрд рублей. Однако, злоумышленникам удалось вывести лишь 1,2 млрд, еще 570 млн удалось остановить и 1,1 млрд заблокировать на счетах кредитных организаций.</a:t>
            </a:r>
          </a:p>
          <a:p>
            <a:endParaRPr lang="ru-RU" sz="1600" b="0" i="0" kern="1200" baseline="0" dirty="0" smtClean="0">
              <a:solidFill>
                <a:schemeClr val="tx1"/>
              </a:solidFill>
              <a:effectLst/>
              <a:latin typeface="Arial" charset="0"/>
              <a:ea typeface="+mn-ea"/>
              <a:cs typeface="Arial"/>
            </a:endParaRPr>
          </a:p>
          <a:p>
            <a:r>
              <a:rPr lang="pt-BR" sz="1600" b="0" i="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/>
              </a:rPr>
              <a:t>http</a:t>
            </a:r>
            <a:r>
              <a:rPr lang="pt-BR" sz="1600" b="0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/>
              </a:rPr>
              <a:t>://</a:t>
            </a:r>
            <a:r>
              <a:rPr lang="pt-BR" sz="1600" b="0" i="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/>
              </a:rPr>
              <a:t>www.tadviser.ru</a:t>
            </a:r>
            <a:r>
              <a:rPr lang="pt-BR" sz="1600" b="0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/>
              </a:rPr>
              <a:t>/</a:t>
            </a:r>
            <a:r>
              <a:rPr lang="pt-BR" sz="1600" b="0" i="0" kern="1200" baseline="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/>
              </a:rPr>
              <a:t>index.php</a:t>
            </a:r>
            <a:r>
              <a:rPr lang="pt-BR" sz="1600" b="0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/>
              </a:rPr>
              <a:t>/Статья:Киберпреступность_и_киберконфликты_:_Россия#.D0.A3.D1.89.D0.B5.D1.80.D0.B1_.D0.BE.D1.82_.D1.85.D0.B0.D0.BA.D0.B5.D1.80.D1.81.D0.BA.D0.B8.D1.85_.D0.B0.D1.82.D0.B0.D0.BA_.D0.BD.D0.B0_.D0.B1.D0.B0.D0.BD.D0.BA.D0.B8_2.2C87_.D0.BC.D0.BB.D1.80.D0.B4</a:t>
            </a:r>
            <a:endParaRPr lang="ru-RU" sz="1600" b="0" i="0" kern="1200" baseline="0" dirty="0" smtClean="0">
              <a:solidFill>
                <a:schemeClr val="tx1"/>
              </a:solidFill>
              <a:effectLst/>
              <a:latin typeface="Arial" charset="0"/>
              <a:ea typeface="+mn-ea"/>
              <a:cs typeface="Arial"/>
            </a:endParaRP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6220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51435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2686050"/>
            <a:ext cx="3962400" cy="16002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085850"/>
            <a:ext cx="3962400" cy="1600200"/>
          </a:xfrm>
        </p:spPr>
        <p:txBody>
          <a:bodyPr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9" y="4819651"/>
            <a:ext cx="2819399" cy="95249"/>
          </a:xfrm>
        </p:spPr>
        <p:txBody>
          <a:bodyPr/>
          <a:lstStyle/>
          <a:p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4800600"/>
            <a:ext cx="457200" cy="114300"/>
          </a:xfrm>
        </p:spPr>
        <p:txBody>
          <a:bodyPr/>
          <a:lstStyle>
            <a:lvl1pPr algn="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1" y="4722186"/>
            <a:ext cx="2820987" cy="1143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976706"/>
            <a:ext cx="8520600" cy="369309"/>
          </a:xfrm>
          <a:prstGeom prst="rect">
            <a:avLst/>
          </a:prstGeom>
        </p:spPr>
        <p:txBody>
          <a:bodyPr lIns="77912" tIns="77912" rIns="77912" bIns="77912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07294"/>
            <a:ext cx="8520600" cy="323143"/>
          </a:xfrm>
          <a:prstGeom prst="rect">
            <a:avLst/>
          </a:prstGeom>
        </p:spPr>
        <p:txBody>
          <a:bodyPr lIns="77912" tIns="77912" rIns="77912" bIns="77912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140350"/>
            <a:ext cx="548700" cy="295200"/>
          </a:xfrm>
          <a:prstGeom prst="rect">
            <a:avLst/>
          </a:prstGeom>
        </p:spPr>
        <p:txBody>
          <a:bodyPr lIns="77912" tIns="77912" rIns="77912" bIns="77912" anchor="ctr" anchorCtr="0">
            <a:noAutofit/>
          </a:bodyPr>
          <a:lstStyle>
            <a:lvl1pPr marL="0" marR="0" indent="0">
              <a:spcBef>
                <a:spcPts val="0"/>
              </a:spcBef>
              <a:spcAft>
                <a:spcPts val="0"/>
              </a:spcAft>
              <a:defRPr sz="1200"/>
            </a:lvl1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421336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1"/>
            <a:ext cx="3657600" cy="428624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51435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9" y="4819651"/>
            <a:ext cx="2819399" cy="95249"/>
          </a:xfrm>
        </p:spPr>
        <p:txBody>
          <a:bodyPr/>
          <a:lstStyle/>
          <a:p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4800600"/>
            <a:ext cx="533400" cy="1143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1" y="4722186"/>
            <a:ext cx="2820987" cy="11430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371600"/>
            <a:ext cx="3200400" cy="1314450"/>
          </a:xfrm>
        </p:spPr>
        <p:txBody>
          <a:bodyPr anchor="b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1" y="2683668"/>
            <a:ext cx="3200645" cy="1094825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71750"/>
            <a:ext cx="3124200" cy="200025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42900"/>
            <a:ext cx="3124200" cy="200025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342901"/>
            <a:ext cx="2819400" cy="42862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6428"/>
            <a:ext cx="3581400" cy="30837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506466"/>
            <a:ext cx="3581400" cy="1893834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2571750"/>
            <a:ext cx="3581400" cy="30837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2880121"/>
            <a:ext cx="3581400" cy="1886399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342901"/>
            <a:ext cx="2819400" cy="428624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342900"/>
            <a:ext cx="3962400" cy="42862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257300"/>
            <a:ext cx="2514600" cy="1406128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57300"/>
            <a:ext cx="4700016" cy="26289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2664279"/>
            <a:ext cx="2209800" cy="1221921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1" y="1257300"/>
            <a:ext cx="4696967" cy="26289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257300"/>
            <a:ext cx="2514600" cy="1406979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2664279"/>
            <a:ext cx="2209800" cy="1221921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823694" y="0"/>
            <a:ext cx="320307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342900"/>
            <a:ext cx="2819400" cy="4286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42901"/>
            <a:ext cx="3657600" cy="42862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4800600"/>
            <a:ext cx="533400" cy="114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2" y="4819651"/>
            <a:ext cx="2819399" cy="952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4" y="4722186"/>
            <a:ext cx="2820987" cy="114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chart" Target="../charts/chart1.xml"/><Relationship Id="rId7" Type="http://schemas.openxmlformats.org/officeDocument/2006/relationships/hyperlink" Target="http://www.google.ru/url?sa=i&amp;rct=j&amp;q=&amp;esrc=s&amp;source=images&amp;cd=&amp;cad=rja&amp;uact=8&amp;ved=0ahUKEwiS28fFn4nNAhUkP5oKHdzvAD0QjRwIBw&amp;url=http://www.metropolbank.ru/&amp;bvm=bv.123325700,d.bGg&amp;psig=AFQjCNFzZj-Mks9kfc0ddtBeK6LronxmVg&amp;ust=1464953554725788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png"/><Relationship Id="rId9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jpeg"/><Relationship Id="rId4" Type="http://schemas.openxmlformats.org/officeDocument/2006/relationships/image" Target="../media/image36.png"/><Relationship Id="rId9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2.wdp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pn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5" Type="http://schemas.openxmlformats.org/officeDocument/2006/relationships/image" Target="../media/image2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png"/><Relationship Id="rId1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2470150"/>
            <a:ext cx="8820472" cy="23047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dirty="0" err="1" smtClean="0">
                <a:solidFill>
                  <a:schemeClr val="bg1">
                    <a:lumMod val="50000"/>
                  </a:schemeClr>
                </a:solidFill>
              </a:rPr>
              <a:t>Шеремет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 И.А.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ru-RU" sz="12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1200" dirty="0">
                <a:solidFill>
                  <a:schemeClr val="tx1"/>
                </a:solidFill>
              </a:rPr>
              <a:t>З</a:t>
            </a:r>
            <a:r>
              <a:rPr lang="ru-RU" sz="1200" dirty="0" smtClean="0">
                <a:solidFill>
                  <a:schemeClr val="tx1"/>
                </a:solidFill>
              </a:rPr>
              <a:t>аведующий </a:t>
            </a:r>
            <a:r>
              <a:rPr lang="ru-RU" sz="1200" dirty="0" smtClean="0">
                <a:solidFill>
                  <a:schemeClr val="tx1"/>
                </a:solidFill>
              </a:rPr>
              <a:t>кафедрой «Информационная безопасность» </a:t>
            </a:r>
            <a:br>
              <a:rPr lang="ru-RU" sz="1200" dirty="0" smtClean="0">
                <a:solidFill>
                  <a:schemeClr val="tx1"/>
                </a:solidFill>
              </a:rPr>
            </a:br>
            <a:r>
              <a:rPr lang="ru-RU" sz="1200" dirty="0" smtClean="0">
                <a:solidFill>
                  <a:schemeClr val="tx1"/>
                </a:solidFill>
              </a:rPr>
              <a:t>Финансового университета при Правительстве Российской Федерации,</a:t>
            </a:r>
            <a:br>
              <a:rPr lang="ru-RU" sz="1200" dirty="0" smtClean="0">
                <a:solidFill>
                  <a:schemeClr val="tx1"/>
                </a:solidFill>
              </a:rPr>
            </a:br>
            <a:endParaRPr lang="ru-RU" sz="12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1200" dirty="0" smtClean="0">
                <a:solidFill>
                  <a:schemeClr val="tx1"/>
                </a:solidFill>
              </a:rPr>
              <a:t> член-корреспондент РАН</a:t>
            </a:r>
          </a:p>
          <a:p>
            <a:pPr marL="0" indent="0" algn="ctr">
              <a:buNone/>
            </a:pP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41288"/>
            <a:ext cx="8820472" cy="232886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Цифровая экономика </a:t>
            </a:r>
            <a:b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 проблемы </a:t>
            </a:r>
            <a:r>
              <a:rPr lang="ru-RU" sz="3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кибербезопасности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ее финансового сегмента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076" name="Picture 4" descr="Картинки по запросу финансовый университет при правительстве рф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798" y="0"/>
            <a:ext cx="1728192" cy="54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76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Овал 38"/>
          <p:cNvSpPr/>
          <p:nvPr/>
        </p:nvSpPr>
        <p:spPr>
          <a:xfrm>
            <a:off x="827584" y="771550"/>
            <a:ext cx="1492521" cy="142778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1126396" y="2930166"/>
            <a:ext cx="1075901" cy="106946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6444208" y="987121"/>
            <a:ext cx="1889673" cy="180864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6948263" y="3734919"/>
            <a:ext cx="843903" cy="842776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object 10"/>
          <p:cNvSpPr txBox="1"/>
          <p:nvPr/>
        </p:nvSpPr>
        <p:spPr>
          <a:xfrm>
            <a:off x="6948264" y="1456186"/>
            <a:ext cx="843903" cy="8925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sz="4000" b="1" spc="-268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114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23" algn="ctr"/>
            <a:r>
              <a:rPr spc="-6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</a:t>
            </a:r>
            <a:r>
              <a:rPr spc="-8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4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bject 11"/>
          <p:cNvSpPr txBox="1"/>
          <p:nvPr/>
        </p:nvSpPr>
        <p:spPr>
          <a:xfrm>
            <a:off x="6395085" y="2812433"/>
            <a:ext cx="1987918" cy="864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23" marR="4329" algn="ctr">
              <a:lnSpc>
                <a:spcPct val="103699"/>
              </a:lnSpc>
            </a:pP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рынок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похищенных</a:t>
            </a:r>
            <a:r>
              <a:rPr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кредитных карт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2724849" y="1222689"/>
            <a:ext cx="3387080" cy="3149261"/>
            <a:chOff x="2922696" y="484610"/>
            <a:chExt cx="3024336" cy="2867141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grpSpPr>
        <p:sp>
          <p:nvSpPr>
            <p:cNvPr id="3" name="Овал 2"/>
            <p:cNvSpPr/>
            <p:nvPr/>
          </p:nvSpPr>
          <p:spPr>
            <a:xfrm>
              <a:off x="2922696" y="484610"/>
              <a:ext cx="3024336" cy="2867141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object 10"/>
            <p:cNvSpPr txBox="1"/>
            <p:nvPr/>
          </p:nvSpPr>
          <p:spPr>
            <a:xfrm>
              <a:off x="3588926" y="1305966"/>
              <a:ext cx="1602434" cy="95269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6100" b="1" spc="-268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288 </a:t>
              </a:r>
              <a:r>
                <a:rPr sz="2400" spc="-60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млрд</a:t>
              </a:r>
              <a:r>
                <a:rPr sz="2400" spc="-8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2400" spc="-4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$</a:t>
              </a:r>
              <a:endParaRPr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object 12"/>
            <p:cNvSpPr txBox="1"/>
            <p:nvPr/>
          </p:nvSpPr>
          <p:spPr>
            <a:xfrm>
              <a:off x="3091106" y="2440085"/>
              <a:ext cx="2688957" cy="55675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0823" marR="4329" algn="ctr">
                <a:lnSpc>
                  <a:spcPct val="103699"/>
                </a:lnSpc>
              </a:pPr>
              <a:r>
                <a:rPr b="1" spc="-47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  <a:r>
                <a:rPr b="1" spc="13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е</a:t>
              </a:r>
              <a:r>
                <a:rPr b="1" spc="136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</a:t>
              </a:r>
              <a:r>
                <a:rPr b="1" spc="128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</a:t>
              </a:r>
              <a:r>
                <a:rPr b="1" spc="17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  <a:r>
                <a:rPr b="1" spc="-64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</a:t>
              </a:r>
              <a:r>
                <a:rPr b="1" spc="-55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r>
                <a:rPr b="1" spc="-30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  <a:r>
                <a:rPr b="1" spc="-85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  <a:r>
                <a:rPr b="1" spc="-26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</a:t>
              </a:r>
              <a:r>
                <a:rPr b="1" spc="-64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ный</a:t>
              </a:r>
              <a:r>
                <a:rPr b="1" spc="-64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b="1" spc="-38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рынок</a:t>
              </a:r>
              <a:r>
                <a:rPr b="1" spc="-38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b="1" spc="-13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кибер</a:t>
              </a:r>
              <a:r>
                <a:rPr b="1" spc="-17" dirty="0" err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преступлений</a:t>
              </a:r>
              <a:endParaRPr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3" name="object 15"/>
          <p:cNvSpPr txBox="1"/>
          <p:nvPr/>
        </p:nvSpPr>
        <p:spPr>
          <a:xfrm>
            <a:off x="1307365" y="1144962"/>
            <a:ext cx="725202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23"/>
            <a:r>
              <a:rPr sz="3400" b="1" spc="-2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sz="3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bject 16"/>
          <p:cNvSpPr txBox="1"/>
          <p:nvPr/>
        </p:nvSpPr>
        <p:spPr>
          <a:xfrm>
            <a:off x="1232328" y="1663887"/>
            <a:ext cx="800239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23"/>
            <a:r>
              <a:rPr spc="-6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</a:t>
            </a:r>
            <a:r>
              <a:rPr spc="-8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4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bject 17"/>
          <p:cNvSpPr txBox="1"/>
          <p:nvPr/>
        </p:nvSpPr>
        <p:spPr>
          <a:xfrm>
            <a:off x="900135" y="2189891"/>
            <a:ext cx="1347546" cy="5761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23" marR="4329" algn="ctr">
              <a:lnSpc>
                <a:spcPct val="103699"/>
              </a:lnSpc>
            </a:pP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рынок  наркотиков</a:t>
            </a:r>
          </a:p>
        </p:txBody>
      </p:sp>
      <p:sp>
        <p:nvSpPr>
          <p:cNvPr id="26" name="object 20"/>
          <p:cNvSpPr txBox="1"/>
          <p:nvPr/>
        </p:nvSpPr>
        <p:spPr>
          <a:xfrm>
            <a:off x="1214051" y="3178164"/>
            <a:ext cx="900589" cy="692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sz="2700" b="1" spc="-4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spc="-38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</a:t>
            </a:r>
            <a:r>
              <a:rPr spc="-8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4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bject 21"/>
          <p:cNvSpPr txBox="1"/>
          <p:nvPr/>
        </p:nvSpPr>
        <p:spPr>
          <a:xfrm>
            <a:off x="801629" y="4089830"/>
            <a:ext cx="1661635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23"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ынок похищенных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23"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машин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object 24"/>
          <p:cNvSpPr txBox="1"/>
          <p:nvPr/>
        </p:nvSpPr>
        <p:spPr>
          <a:xfrm>
            <a:off x="5462258" y="3845296"/>
            <a:ext cx="3812426" cy="584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23" algn="ctr"/>
            <a:r>
              <a:rPr sz="2000" b="1" spc="3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spc="-9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</a:t>
            </a:r>
            <a:r>
              <a:rPr spc="-72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9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bject 25"/>
          <p:cNvSpPr txBox="1"/>
          <p:nvPr/>
        </p:nvSpPr>
        <p:spPr>
          <a:xfrm flipH="1">
            <a:off x="5666846" y="4598206"/>
            <a:ext cx="3456383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23" algn="ctr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рынок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похищенных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23"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смартфонов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Shape 217"/>
          <p:cNvSpPr/>
          <p:nvPr/>
        </p:nvSpPr>
        <p:spPr>
          <a:xfrm>
            <a:off x="54560" y="172831"/>
            <a:ext cx="8808087" cy="35388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000" b="1" dirty="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>Мировая статистика преступлений</a:t>
            </a:r>
            <a:endParaRPr lang="en-US" sz="2000" b="1" dirty="0">
              <a:gradFill>
                <a:gsLst>
                  <a:gs pos="0">
                    <a:schemeClr val="tx1">
                      <a:lumMod val="50000"/>
                    </a:schemeClr>
                  </a:gs>
                  <a:gs pos="61000">
                    <a:schemeClr val="tx1"/>
                  </a:gs>
                </a:gsLst>
                <a:lin ang="5400000" scaled="0"/>
              </a:gradFill>
              <a:latin typeface="+mj-lt"/>
              <a:ea typeface="+mj-ea"/>
              <a:cs typeface="+mj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>
          <a:xfrm>
            <a:off x="8487796" y="4920827"/>
            <a:ext cx="548700" cy="295200"/>
          </a:xfrm>
        </p:spPr>
        <p:txBody>
          <a:bodyPr/>
          <a:lstStyle/>
          <a:p>
            <a:fld id="{00000000-1234-1234-1234-123412341234}" type="slidenum">
              <a:rPr lang="ru" sz="1050" smtClean="0"/>
              <a:pPr/>
              <a:t>10</a:t>
            </a:fld>
            <a:endParaRPr lang="ru" sz="1050" dirty="0"/>
          </a:p>
        </p:txBody>
      </p:sp>
    </p:spTree>
    <p:extLst>
      <p:ext uri="{BB962C8B-B14F-4D97-AF65-F5344CB8AC3E}">
        <p14:creationId xmlns:p14="http://schemas.microsoft.com/office/powerpoint/2010/main" val="169481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:p14="http://schemas.microsoft.com/office/powerpoint/2010/main" val="1688397173"/>
              </p:ext>
            </p:extLst>
          </p:nvPr>
        </p:nvGraphicFramePr>
        <p:xfrm>
          <a:off x="589085" y="756057"/>
          <a:ext cx="7782465" cy="2051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1" y="2952992"/>
            <a:ext cx="9143999" cy="324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lIns="582905" tIns="0" rIns="0" bIns="0" rtlCol="0" anchor="ctr">
            <a:no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Публично известные атаки на банки </a:t>
            </a:r>
            <a:r>
              <a:rPr lang="ru-RU" b="1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России</a:t>
            </a:r>
            <a:r>
              <a:rPr lang="en-US" b="1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b="1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осуществленные в  </a:t>
            </a:r>
            <a:r>
              <a:rPr lang="ru-RU" b="1" dirty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2016 </a:t>
            </a:r>
            <a:r>
              <a:rPr lang="ru-RU" b="1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году</a:t>
            </a:r>
            <a:endParaRPr lang="ru-RU" b="1" dirty="0">
              <a:solidFill>
                <a:schemeClr val="bg1"/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357" y="3578098"/>
            <a:ext cx="1750607" cy="182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505250" y="867145"/>
            <a:ext cx="4688796" cy="69249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ru-RU" sz="15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Объем несанкционированных операций в </a:t>
            </a:r>
            <a:r>
              <a:rPr lang="ru-RU" sz="15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системах дистанционного банковского обслуживания  </a:t>
            </a:r>
            <a:r>
              <a:rPr lang="ru-RU" sz="15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за 2014-2015 год, млн. руб. (данные Банка России):</a:t>
            </a:r>
          </a:p>
        </p:txBody>
      </p:sp>
      <p:sp>
        <p:nvSpPr>
          <p:cNvPr id="56" name="Shape 227"/>
          <p:cNvSpPr/>
          <p:nvPr/>
        </p:nvSpPr>
        <p:spPr>
          <a:xfrm>
            <a:off x="505250" y="3882127"/>
            <a:ext cx="1422834" cy="67704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2829" tIns="22829" rIns="22829" bIns="22829" numCol="1" anchor="ctr">
            <a:spAutoFit/>
          </a:bodyPr>
          <a:lstStyle/>
          <a:p>
            <a:pPr algn="ctr">
              <a:defRPr sz="2000">
                <a:solidFill>
                  <a:srgbClr val="009401"/>
                </a:solidFill>
                <a:latin typeface="Geometria Medium"/>
                <a:ea typeface="Geometria Medium"/>
                <a:cs typeface="Geometria Medium"/>
                <a:sym typeface="Geometria Medium"/>
              </a:defRPr>
            </a:pPr>
            <a:r>
              <a:rPr lang="ru-RU" sz="4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428</a:t>
            </a:r>
            <a:endParaRPr sz="2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768530" y="4448684"/>
            <a:ext cx="1038254" cy="355686"/>
          </a:xfrm>
          <a:prstGeom prst="rect">
            <a:avLst/>
          </a:prstGeom>
        </p:spPr>
        <p:txBody>
          <a:bodyPr wrap="none" lIns="77925" tIns="38963" rIns="77925" bIns="38963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м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лн руб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4100" name="Picture 4" descr="http://www.topbankov.ru/images/p31805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02" b="26436"/>
          <a:stretch/>
        </p:blipFill>
        <p:spPr bwMode="auto">
          <a:xfrm>
            <a:off x="1997708" y="3515755"/>
            <a:ext cx="1558149" cy="40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skimvtu.ru/img/banners/g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103" y="3504473"/>
            <a:ext cx="1137222" cy="45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Shape 227"/>
          <p:cNvSpPr/>
          <p:nvPr/>
        </p:nvSpPr>
        <p:spPr>
          <a:xfrm>
            <a:off x="2066662" y="3882127"/>
            <a:ext cx="1500155" cy="67704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2829" tIns="22829" rIns="22829" bIns="22829" numCol="1" anchor="ctr">
            <a:spAutoFit/>
          </a:bodyPr>
          <a:lstStyle/>
          <a:p>
            <a:pPr algn="ctr">
              <a:defRPr sz="2000">
                <a:solidFill>
                  <a:srgbClr val="009401"/>
                </a:solidFill>
                <a:latin typeface="Geometria Medium"/>
                <a:ea typeface="Geometria Medium"/>
                <a:cs typeface="Geometria Medium"/>
                <a:sym typeface="Geometria Medium"/>
              </a:defRPr>
            </a:pPr>
            <a:r>
              <a:rPr lang="ru-RU" sz="4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508</a:t>
            </a:r>
            <a:endParaRPr sz="2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2366748" y="4448395"/>
            <a:ext cx="1038254" cy="355686"/>
          </a:xfrm>
          <a:prstGeom prst="rect">
            <a:avLst/>
          </a:prstGeom>
        </p:spPr>
        <p:txBody>
          <a:bodyPr wrap="none" lIns="77925" tIns="38963" rIns="77925" bIns="38963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м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лн руб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76" name="Shape 227"/>
          <p:cNvSpPr/>
          <p:nvPr/>
        </p:nvSpPr>
        <p:spPr>
          <a:xfrm>
            <a:off x="3855706" y="3882127"/>
            <a:ext cx="1500155" cy="67704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2829" tIns="22829" rIns="22829" bIns="22829" numCol="1" anchor="ctr">
            <a:spAutoFit/>
          </a:bodyPr>
          <a:lstStyle/>
          <a:p>
            <a:pPr algn="ctr">
              <a:defRPr sz="2000">
                <a:solidFill>
                  <a:srgbClr val="009401"/>
                </a:solidFill>
                <a:latin typeface="Geometria Medium"/>
                <a:ea typeface="Geometria Medium"/>
                <a:cs typeface="Geometria Medium"/>
                <a:sym typeface="Geometria Medium"/>
              </a:defRPr>
            </a:pPr>
            <a:r>
              <a:rPr lang="ru-RU" sz="4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667</a:t>
            </a:r>
            <a:endParaRPr sz="2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4155792" y="4438941"/>
            <a:ext cx="1038254" cy="355686"/>
          </a:xfrm>
          <a:prstGeom prst="rect">
            <a:avLst/>
          </a:prstGeom>
        </p:spPr>
        <p:txBody>
          <a:bodyPr wrap="none" lIns="77925" tIns="38963" rIns="77925" bIns="38963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м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лн руб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80" name="Shape 227"/>
          <p:cNvSpPr/>
          <p:nvPr/>
        </p:nvSpPr>
        <p:spPr>
          <a:xfrm>
            <a:off x="5421055" y="3882127"/>
            <a:ext cx="1500155" cy="67704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2829" tIns="22829" rIns="22829" bIns="22829" numCol="1" anchor="ctr">
            <a:spAutoFit/>
          </a:bodyPr>
          <a:lstStyle/>
          <a:p>
            <a:pPr algn="ctr">
              <a:defRPr sz="2000">
                <a:solidFill>
                  <a:srgbClr val="009401"/>
                </a:solidFill>
                <a:latin typeface="Geometria Medium"/>
                <a:ea typeface="Geometria Medium"/>
                <a:cs typeface="Geometria Medium"/>
                <a:sym typeface="Geometria Medium"/>
              </a:defRPr>
            </a:pPr>
            <a:r>
              <a:rPr lang="ru-RU" sz="4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400</a:t>
            </a:r>
            <a:endParaRPr sz="2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5721141" y="4438630"/>
            <a:ext cx="1038254" cy="355686"/>
          </a:xfrm>
          <a:prstGeom prst="rect">
            <a:avLst/>
          </a:prstGeom>
        </p:spPr>
        <p:txBody>
          <a:bodyPr wrap="none" lIns="77925" tIns="38963" rIns="77925" bIns="38963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м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лн руб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2" name="Picture 2" descr="http://www.metropolbank.ru/bitrix/templates/.default/images/logo.pn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203" y="3432821"/>
            <a:ext cx="752627" cy="57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103" y="3592306"/>
            <a:ext cx="1154429" cy="277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Shape 227"/>
          <p:cNvSpPr/>
          <p:nvPr/>
        </p:nvSpPr>
        <p:spPr>
          <a:xfrm>
            <a:off x="6871395" y="3882127"/>
            <a:ext cx="1500155" cy="67704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2829" tIns="22829" rIns="22829" bIns="22829" numCol="1" anchor="ctr">
            <a:spAutoFit/>
          </a:bodyPr>
          <a:lstStyle/>
          <a:p>
            <a:pPr algn="ctr">
              <a:defRPr sz="2000">
                <a:solidFill>
                  <a:srgbClr val="009401"/>
                </a:solidFill>
                <a:latin typeface="Geometria Medium"/>
                <a:ea typeface="Geometria Medium"/>
                <a:cs typeface="Geometria Medium"/>
                <a:sym typeface="Geometria Medium"/>
              </a:defRPr>
            </a:pPr>
            <a:r>
              <a:rPr lang="ru-RU" sz="4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230</a:t>
            </a:r>
            <a:endParaRPr sz="2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171481" y="4443680"/>
            <a:ext cx="1038254" cy="355686"/>
          </a:xfrm>
          <a:prstGeom prst="rect">
            <a:avLst/>
          </a:prstGeom>
        </p:spPr>
        <p:txBody>
          <a:bodyPr wrap="none" lIns="77925" tIns="38963" rIns="77925" bIns="38963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м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лн руб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2" name="Shape 217"/>
          <p:cNvSpPr/>
          <p:nvPr/>
        </p:nvSpPr>
        <p:spPr>
          <a:xfrm>
            <a:off x="54560" y="172831"/>
            <a:ext cx="8808087" cy="35388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000" b="1" dirty="0" smtClean="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>Рост </a:t>
            </a:r>
            <a:r>
              <a:rPr lang="ru-RU" sz="2000" b="1" dirty="0" err="1" smtClean="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>киберугроз</a:t>
            </a:r>
            <a:r>
              <a:rPr lang="ru-RU" sz="2000" b="1" dirty="0" smtClean="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>  банковско-финансовой сфере России</a:t>
            </a:r>
            <a:endParaRPr lang="en-US" sz="2000" b="1" dirty="0">
              <a:gradFill>
                <a:gsLst>
                  <a:gs pos="0">
                    <a:schemeClr val="tx1">
                      <a:lumMod val="50000"/>
                    </a:schemeClr>
                  </a:gs>
                  <a:gs pos="61000">
                    <a:schemeClr val="tx1"/>
                  </a:gs>
                </a:gsLst>
                <a:lin ang="5400000" scaled="0"/>
              </a:gradFill>
              <a:latin typeface="+mj-lt"/>
              <a:ea typeface="+mj-ea"/>
              <a:cs typeface="+mj-cs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>
          <a:xfrm>
            <a:off x="8487796" y="4876006"/>
            <a:ext cx="548700" cy="295200"/>
          </a:xfrm>
        </p:spPr>
        <p:txBody>
          <a:bodyPr/>
          <a:lstStyle/>
          <a:p>
            <a:fld id="{00000000-1234-1234-1234-123412341234}" type="slidenum">
              <a:rPr lang="ru" sz="1050" smtClean="0"/>
              <a:pPr/>
              <a:t>11</a:t>
            </a:fld>
            <a:endParaRPr lang="ru" sz="1050" dirty="0"/>
          </a:p>
        </p:txBody>
      </p:sp>
    </p:spTree>
    <p:extLst>
      <p:ext uri="{BB962C8B-B14F-4D97-AF65-F5344CB8AC3E}">
        <p14:creationId xmlns:p14="http://schemas.microsoft.com/office/powerpoint/2010/main" val="148716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>
          <a:xfrm>
            <a:off x="8474113" y="4848300"/>
            <a:ext cx="548700" cy="295200"/>
          </a:xfrm>
        </p:spPr>
        <p:txBody>
          <a:bodyPr/>
          <a:lstStyle/>
          <a:p>
            <a:fld id="{00000000-1234-1234-1234-123412341234}" type="slidenum">
              <a:rPr lang="ru" sz="1050" smtClean="0"/>
              <a:pPr/>
              <a:t>12</a:t>
            </a:fld>
            <a:endParaRPr lang="ru" sz="1050" dirty="0"/>
          </a:p>
        </p:txBody>
      </p:sp>
      <p:sp>
        <p:nvSpPr>
          <p:cNvPr id="5" name="Shape 217"/>
          <p:cNvSpPr/>
          <p:nvPr/>
        </p:nvSpPr>
        <p:spPr>
          <a:xfrm>
            <a:off x="35496" y="54000"/>
            <a:ext cx="8712967" cy="66165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000" b="1" dirty="0" smtClean="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>Первоочередные меры по противодействию </a:t>
            </a:r>
            <a:r>
              <a:rPr lang="ru-RU" sz="2000" b="1" dirty="0" err="1" smtClean="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>киберугрозам</a:t>
            </a:r>
            <a:r>
              <a:rPr lang="ru-RU" sz="2000" b="1" dirty="0" smtClean="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/>
            </a:r>
            <a:br>
              <a:rPr lang="ru-RU" sz="2000" b="1" dirty="0" smtClean="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</a:br>
            <a:r>
              <a:rPr lang="ru-RU" sz="2000" b="1" dirty="0" smtClean="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>финансовому сегменту </a:t>
            </a:r>
            <a:r>
              <a:rPr lang="ru-RU" sz="2000" b="1" dirty="0" err="1" smtClean="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>техносферы</a:t>
            </a:r>
            <a:r>
              <a:rPr lang="ru-RU" sz="2000" b="1" dirty="0" smtClean="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> России</a:t>
            </a:r>
            <a:endParaRPr lang="en-US" sz="2000" b="1" dirty="0">
              <a:gradFill>
                <a:gsLst>
                  <a:gs pos="0">
                    <a:schemeClr val="tx1">
                      <a:lumMod val="50000"/>
                    </a:schemeClr>
                  </a:gs>
                  <a:gs pos="61000">
                    <a:schemeClr val="tx1"/>
                  </a:gs>
                </a:gsLst>
                <a:lin ang="5400000" scaled="0"/>
              </a:gradFill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977443"/>
            <a:ext cx="2576759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ru-RU" sz="1600" dirty="0" smtClean="0"/>
              <a:t>Организационные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6012160" y="977443"/>
            <a:ext cx="2520280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defPPr>
              <a:defRPr lang="ru-RU"/>
            </a:defPPr>
            <a:lvl1pPr algn="ctr">
              <a:defRPr sz="1200"/>
            </a:lvl1pPr>
          </a:lstStyle>
          <a:p>
            <a:r>
              <a:rPr lang="ru-RU" sz="1600" dirty="0" smtClean="0"/>
              <a:t>Подготовка квалифицированных кадров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275856" y="977440"/>
            <a:ext cx="2448271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defPPr>
              <a:defRPr lang="ru-RU"/>
            </a:defPPr>
            <a:lvl1pPr algn="ctr">
              <a:defRPr sz="1200"/>
            </a:lvl1pPr>
          </a:lstStyle>
          <a:p>
            <a:r>
              <a:rPr lang="ru-RU" sz="1600" dirty="0" smtClean="0"/>
              <a:t>Информационно-технологические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950163" y="2201578"/>
            <a:ext cx="2016224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ru-RU" sz="1200" dirty="0" smtClean="0"/>
              <a:t>Создание единой системы противодействия </a:t>
            </a:r>
            <a:r>
              <a:rPr lang="ru-RU" sz="1200" dirty="0" err="1" smtClean="0"/>
              <a:t>кибератакам</a:t>
            </a:r>
            <a:endParaRPr lang="ru-RU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950163" y="3291829"/>
            <a:ext cx="2016224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ru-RU" sz="1200" dirty="0" smtClean="0"/>
              <a:t>Запрет транзита внутрироссийского трафика через зарубежные страны</a:t>
            </a:r>
            <a:endParaRPr lang="ru-RU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3707904" y="2201579"/>
            <a:ext cx="2016224" cy="83099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ru-RU" sz="1200" dirty="0" smtClean="0"/>
              <a:t>Создание интеллектуальных средств и систем обеспечения </a:t>
            </a:r>
            <a:r>
              <a:rPr lang="ru-RU" sz="1200" dirty="0" err="1" smtClean="0"/>
              <a:t>кибербезопасности</a:t>
            </a:r>
            <a:endParaRPr lang="ru-RU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3707904" y="3291828"/>
            <a:ext cx="2016224" cy="129614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ru-RU" sz="1200" dirty="0" smtClean="0"/>
              <a:t>Создание системы ложных объектов для выявления источников </a:t>
            </a:r>
            <a:r>
              <a:rPr lang="ru-RU" sz="1200" dirty="0" err="1" smtClean="0"/>
              <a:t>киберугроз</a:t>
            </a:r>
            <a:r>
              <a:rPr lang="ru-RU" sz="1200" dirty="0" smtClean="0"/>
              <a:t>, установление контроля за их деятельностью и рефлексивного управления ею</a:t>
            </a:r>
            <a:endParaRPr lang="ru-RU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6372200" y="2201579"/>
            <a:ext cx="2016224" cy="83099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ru-RU" sz="1200" dirty="0" smtClean="0"/>
              <a:t>Открытие профильной специальности в </a:t>
            </a:r>
            <a:r>
              <a:rPr lang="ru-RU" sz="1200" dirty="0" err="1" smtClean="0"/>
              <a:t>Финуниверситете</a:t>
            </a:r>
            <a:endParaRPr lang="ru-RU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6372200" y="3291829"/>
            <a:ext cx="2016224" cy="97501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defPPr>
              <a:defRPr lang="ru-RU"/>
            </a:defPPr>
            <a:lvl1pPr algn="ctr">
              <a:defRPr sz="1200"/>
            </a:lvl1pPr>
          </a:lstStyle>
          <a:p>
            <a:r>
              <a:rPr lang="ru-RU" dirty="0"/>
              <a:t>Создание системы перманентного (</a:t>
            </a:r>
            <a:r>
              <a:rPr lang="en-US" dirty="0"/>
              <a:t>life-long) </a:t>
            </a:r>
            <a:r>
              <a:rPr lang="ru-RU" dirty="0"/>
              <a:t>обучения банковского персонала в области </a:t>
            </a:r>
            <a:r>
              <a:rPr lang="ru-RU" dirty="0" err="1"/>
              <a:t>кибербезопасности</a:t>
            </a:r>
            <a:endParaRPr lang="ru-RU" dirty="0"/>
          </a:p>
        </p:txBody>
      </p:sp>
      <p:cxnSp>
        <p:nvCxnSpPr>
          <p:cNvPr id="21" name="Прямая соединительная линия 20"/>
          <p:cNvCxnSpPr>
            <a:stCxn id="10" idx="1"/>
          </p:cNvCxnSpPr>
          <p:nvPr/>
        </p:nvCxnSpPr>
        <p:spPr>
          <a:xfrm flipH="1" flipV="1">
            <a:off x="596816" y="2617076"/>
            <a:ext cx="353347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Соединительная линия уступом 24"/>
          <p:cNvCxnSpPr>
            <a:endCxn id="11" idx="1"/>
          </p:cNvCxnSpPr>
          <p:nvPr/>
        </p:nvCxnSpPr>
        <p:spPr>
          <a:xfrm rot="16200000" flipH="1">
            <a:off x="-175956" y="2581209"/>
            <a:ext cx="1898892" cy="353346"/>
          </a:xfrm>
          <a:prstGeom prst="bentConnector2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Соединительная линия уступом 28"/>
          <p:cNvCxnSpPr>
            <a:endCxn id="13" idx="1"/>
          </p:cNvCxnSpPr>
          <p:nvPr/>
        </p:nvCxnSpPr>
        <p:spPr>
          <a:xfrm rot="16200000" flipH="1">
            <a:off x="2474561" y="2706558"/>
            <a:ext cx="2131462" cy="335224"/>
          </a:xfrm>
          <a:prstGeom prst="bentConnector2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stCxn id="12" idx="1"/>
          </p:cNvCxnSpPr>
          <p:nvPr/>
        </p:nvCxnSpPr>
        <p:spPr>
          <a:xfrm flipH="1">
            <a:off x="3372680" y="2617078"/>
            <a:ext cx="33522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Соединительная линия уступом 36"/>
          <p:cNvCxnSpPr>
            <a:endCxn id="15" idx="1"/>
          </p:cNvCxnSpPr>
          <p:nvPr/>
        </p:nvCxnSpPr>
        <p:spPr>
          <a:xfrm rot="16200000" flipH="1">
            <a:off x="5242736" y="2649872"/>
            <a:ext cx="1970896" cy="288032"/>
          </a:xfrm>
          <a:prstGeom prst="bentConnector2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stCxn id="14" idx="1"/>
          </p:cNvCxnSpPr>
          <p:nvPr/>
        </p:nvCxnSpPr>
        <p:spPr>
          <a:xfrm flipH="1" flipV="1">
            <a:off x="6084168" y="2617076"/>
            <a:ext cx="288032" cy="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126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>
          <a:xfrm>
            <a:off x="8474113" y="4848300"/>
            <a:ext cx="548700" cy="295200"/>
          </a:xfrm>
        </p:spPr>
        <p:txBody>
          <a:bodyPr/>
          <a:lstStyle/>
          <a:p>
            <a:fld id="{00000000-1234-1234-1234-123412341234}" type="slidenum">
              <a:rPr lang="ru" sz="1050" smtClean="0"/>
              <a:pPr/>
              <a:t>13</a:t>
            </a:fld>
            <a:endParaRPr lang="ru" sz="1050" dirty="0"/>
          </a:p>
        </p:txBody>
      </p:sp>
      <p:cxnSp>
        <p:nvCxnSpPr>
          <p:cNvPr id="19" name="Прямая соединительная линия 18"/>
          <p:cNvCxnSpPr>
            <a:endCxn id="45" idx="3"/>
          </p:cNvCxnSpPr>
          <p:nvPr/>
        </p:nvCxnSpPr>
        <p:spPr>
          <a:xfrm flipH="1">
            <a:off x="4831837" y="1127530"/>
            <a:ext cx="604259" cy="98198"/>
          </a:xfrm>
          <a:prstGeom prst="line">
            <a:avLst/>
          </a:prstGeom>
          <a:ln w="889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2147721" y="3580138"/>
            <a:ext cx="5853279" cy="46970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anchor="ctr" anchorCtr="0">
            <a:noAutofit/>
          </a:bodyPr>
          <a:lstStyle/>
          <a:p>
            <a:pPr algn="ctr"/>
            <a:endParaRPr lang="ru-RU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0" y="-20538"/>
            <a:ext cx="8820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Варианты </a:t>
            </a:r>
            <a:r>
              <a:rPr lang="ru-RU" b="1"/>
              <a:t>специальных </a:t>
            </a:r>
            <a:r>
              <a:rPr lang="ru-RU" b="1" smtClean="0"/>
              <a:t>ПАК </a:t>
            </a:r>
            <a:r>
              <a:rPr lang="ru-RU" b="1" dirty="0"/>
              <a:t>и их интеграции </a:t>
            </a:r>
            <a:br>
              <a:rPr lang="ru-RU" b="1" dirty="0"/>
            </a:br>
            <a:r>
              <a:rPr lang="ru-RU" b="1" dirty="0"/>
              <a:t>в </a:t>
            </a:r>
            <a:r>
              <a:rPr lang="ru-RU" b="1" dirty="0" smtClean="0"/>
              <a:t>распределенные </a:t>
            </a:r>
            <a:r>
              <a:rPr lang="ru-RU" b="1" dirty="0"/>
              <a:t>вычислительные </a:t>
            </a:r>
            <a:r>
              <a:rPr lang="ru-RU" b="1" dirty="0" smtClean="0"/>
              <a:t>среды финансовой инфраструктуры</a:t>
            </a:r>
            <a:endParaRPr lang="ru-RU" b="1" dirty="0"/>
          </a:p>
        </p:txBody>
      </p:sp>
      <p:sp>
        <p:nvSpPr>
          <p:cNvPr id="23" name="Цилиндр 22"/>
          <p:cNvSpPr/>
          <p:nvPr/>
        </p:nvSpPr>
        <p:spPr>
          <a:xfrm>
            <a:off x="6904574" y="1466281"/>
            <a:ext cx="564036" cy="494162"/>
          </a:xfrm>
          <a:prstGeom prst="can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BDS</a:t>
            </a:r>
            <a:endParaRPr lang="ru-RU" sz="1200" b="1" dirty="0">
              <a:solidFill>
                <a:schemeClr val="tx1"/>
              </a:solidFill>
            </a:endParaRPr>
          </a:p>
        </p:txBody>
      </p:sp>
      <p:cxnSp>
        <p:nvCxnSpPr>
          <p:cNvPr id="24" name="Прямая соединительная линия 23"/>
          <p:cNvCxnSpPr>
            <a:endCxn id="26" idx="0"/>
          </p:cNvCxnSpPr>
          <p:nvPr/>
        </p:nvCxnSpPr>
        <p:spPr>
          <a:xfrm flipH="1">
            <a:off x="6171802" y="1367109"/>
            <a:ext cx="57257" cy="325691"/>
          </a:xfrm>
          <a:prstGeom prst="line">
            <a:avLst/>
          </a:prstGeom>
          <a:ln w="889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5911966" y="1692800"/>
            <a:ext cx="519674" cy="19639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>
            <p:extLst/>
          </p:nvPr>
        </p:nvGraphicFramePr>
        <p:xfrm>
          <a:off x="5578323" y="1508774"/>
          <a:ext cx="252715" cy="502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2715"/>
              </a:tblGrid>
              <a:tr h="16002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FW</a:t>
                      </a:r>
                      <a:endParaRPr lang="ru-RU" sz="11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IDS</a:t>
                      </a:r>
                      <a:endParaRPr lang="ru-RU" sz="11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KBS</a:t>
                      </a:r>
                      <a:endParaRPr lang="ru-RU" sz="11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8" name="Прямоугольник 27"/>
          <p:cNvSpPr/>
          <p:nvPr/>
        </p:nvSpPr>
        <p:spPr>
          <a:xfrm>
            <a:off x="6985966" y="2321349"/>
            <a:ext cx="519674" cy="19639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>
            <p:extLst/>
          </p:nvPr>
        </p:nvGraphicFramePr>
        <p:xfrm>
          <a:off x="7559646" y="2070731"/>
          <a:ext cx="252715" cy="502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2715"/>
              </a:tblGrid>
              <a:tr h="16002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FW</a:t>
                      </a:r>
                      <a:endParaRPr lang="ru-RU" sz="11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IDS</a:t>
                      </a:r>
                      <a:endParaRPr lang="ru-RU" sz="11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KBS</a:t>
                      </a:r>
                      <a:endParaRPr lang="ru-RU" sz="11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31" name="Прямая соединительная линия 30"/>
          <p:cNvCxnSpPr>
            <a:stCxn id="26" idx="3"/>
            <a:endCxn id="23" idx="2"/>
          </p:cNvCxnSpPr>
          <p:nvPr/>
        </p:nvCxnSpPr>
        <p:spPr>
          <a:xfrm flipV="1">
            <a:off x="6431640" y="1713362"/>
            <a:ext cx="472934" cy="7763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endCxn id="28" idx="1"/>
          </p:cNvCxnSpPr>
          <p:nvPr/>
        </p:nvCxnSpPr>
        <p:spPr>
          <a:xfrm>
            <a:off x="6317387" y="1896803"/>
            <a:ext cx="668579" cy="52274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849330" y="2211936"/>
            <a:ext cx="34657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. . .</a:t>
            </a:r>
          </a:p>
        </p:txBody>
      </p:sp>
      <p:pic>
        <p:nvPicPr>
          <p:cNvPr id="35" name="Picture 2" descr="Картинки по запросу человече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612" y="3016424"/>
            <a:ext cx="483308" cy="48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6" name="Прямая соединительная линия 35"/>
          <p:cNvCxnSpPr>
            <a:stCxn id="38" idx="2"/>
          </p:cNvCxnSpPr>
          <p:nvPr/>
        </p:nvCxnSpPr>
        <p:spPr>
          <a:xfrm>
            <a:off x="4952477" y="2770235"/>
            <a:ext cx="151659" cy="24468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4692640" y="2573839"/>
            <a:ext cx="519674" cy="19639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39" name="Picture 2" descr="Картинки по запросу человече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347" y="2873236"/>
            <a:ext cx="483308" cy="48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" name="Прямая соединительная линия 40"/>
          <p:cNvCxnSpPr>
            <a:endCxn id="64" idx="3"/>
          </p:cNvCxnSpPr>
          <p:nvPr/>
        </p:nvCxnSpPr>
        <p:spPr>
          <a:xfrm flipH="1">
            <a:off x="4626006" y="2770235"/>
            <a:ext cx="205831" cy="33272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Облако 41"/>
          <p:cNvSpPr/>
          <p:nvPr/>
        </p:nvSpPr>
        <p:spPr>
          <a:xfrm>
            <a:off x="6835868" y="2815537"/>
            <a:ext cx="918102" cy="473972"/>
          </a:xfrm>
          <a:prstGeom prst="cloud">
            <a:avLst/>
          </a:prstGeom>
          <a:solidFill>
            <a:schemeClr val="accent3">
              <a:lumMod val="40000"/>
              <a:lumOff val="60000"/>
              <a:alpha val="28000"/>
            </a:schemeClr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solidFill>
                  <a:schemeClr val="tx1"/>
                </a:solidFill>
              </a:rPr>
              <a:t>Vhp</a:t>
            </a:r>
            <a:r>
              <a:rPr lang="en-US" sz="1200" b="1" dirty="0">
                <a:solidFill>
                  <a:schemeClr val="tx1"/>
                </a:solidFill>
              </a:rPr>
              <a:t> LAN</a:t>
            </a:r>
            <a:endParaRPr lang="ru-RU" sz="1200" b="1" dirty="0">
              <a:solidFill>
                <a:schemeClr val="tx1"/>
              </a:solidFill>
            </a:endParaRPr>
          </a:p>
        </p:txBody>
      </p:sp>
      <p:cxnSp>
        <p:nvCxnSpPr>
          <p:cNvPr id="43" name="Прямая соединительная линия 42"/>
          <p:cNvCxnSpPr>
            <a:stCxn id="28" idx="2"/>
            <a:endCxn id="42" idx="3"/>
          </p:cNvCxnSpPr>
          <p:nvPr/>
        </p:nvCxnSpPr>
        <p:spPr>
          <a:xfrm>
            <a:off x="7245803" y="2517744"/>
            <a:ext cx="49117" cy="32489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274309" y="2525852"/>
            <a:ext cx="46198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SIEM</a:t>
            </a:r>
            <a:endParaRPr lang="ru-RU" sz="105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4312163" y="1127530"/>
            <a:ext cx="519674" cy="19639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graphicFrame>
        <p:nvGraphicFramePr>
          <p:cNvPr id="46" name="Таблица 45"/>
          <p:cNvGraphicFramePr>
            <a:graphicFrameLocks noGrp="1"/>
          </p:cNvGraphicFramePr>
          <p:nvPr>
            <p:extLst/>
          </p:nvPr>
        </p:nvGraphicFramePr>
        <p:xfrm>
          <a:off x="4035664" y="985697"/>
          <a:ext cx="252715" cy="502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2715"/>
              </a:tblGrid>
              <a:tr h="16002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FW</a:t>
                      </a:r>
                      <a:endParaRPr lang="ru-RU" sz="11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IDS</a:t>
                      </a:r>
                      <a:endParaRPr lang="ru-RU" sz="11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KBS</a:t>
                      </a:r>
                      <a:endParaRPr lang="ru-RU" sz="11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7" name="Облако 46"/>
          <p:cNvSpPr/>
          <p:nvPr/>
        </p:nvSpPr>
        <p:spPr>
          <a:xfrm>
            <a:off x="3275857" y="1740652"/>
            <a:ext cx="1134126" cy="492803"/>
          </a:xfrm>
          <a:prstGeom prst="cloud">
            <a:avLst/>
          </a:prstGeom>
          <a:solidFill>
            <a:schemeClr val="accent3">
              <a:alpha val="28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LAN</a:t>
            </a:r>
            <a:endParaRPr lang="ru-RU" sz="1050" b="1" dirty="0">
              <a:solidFill>
                <a:schemeClr val="tx1"/>
              </a:solidFill>
            </a:endParaRPr>
          </a:p>
        </p:txBody>
      </p:sp>
      <p:cxnSp>
        <p:nvCxnSpPr>
          <p:cNvPr id="48" name="Прямая соединительная линия 47"/>
          <p:cNvCxnSpPr>
            <a:endCxn id="47" idx="3"/>
          </p:cNvCxnSpPr>
          <p:nvPr/>
        </p:nvCxnSpPr>
        <p:spPr>
          <a:xfrm flipH="1">
            <a:off x="3842920" y="1323926"/>
            <a:ext cx="592371" cy="4449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H="1">
            <a:off x="3002409" y="2211937"/>
            <a:ext cx="557372" cy="7636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>
            <a:stCxn id="47" idx="2"/>
          </p:cNvCxnSpPr>
          <p:nvPr/>
        </p:nvCxnSpPr>
        <p:spPr>
          <a:xfrm flipH="1">
            <a:off x="2137261" y="1987054"/>
            <a:ext cx="1142114" cy="10082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H="1" flipV="1">
            <a:off x="2256277" y="1410413"/>
            <a:ext cx="1235603" cy="3805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211469" y="2857535"/>
            <a:ext cx="34657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. . .</a:t>
            </a:r>
          </a:p>
        </p:txBody>
      </p:sp>
      <p:pic>
        <p:nvPicPr>
          <p:cNvPr id="53" name="Picture 2" descr="Картинки по запросу человече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372" y="2472382"/>
            <a:ext cx="483308" cy="48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4" name="Прямая соединительная линия 53"/>
          <p:cNvCxnSpPr>
            <a:stCxn id="45" idx="2"/>
            <a:endCxn id="38" idx="0"/>
          </p:cNvCxnSpPr>
          <p:nvPr/>
        </p:nvCxnSpPr>
        <p:spPr>
          <a:xfrm>
            <a:off x="4572001" y="1323926"/>
            <a:ext cx="380477" cy="12499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4682036" y="3059224"/>
            <a:ext cx="34657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. . .</a:t>
            </a:r>
          </a:p>
        </p:txBody>
      </p:sp>
      <p:graphicFrame>
        <p:nvGraphicFramePr>
          <p:cNvPr id="56" name="Таблица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646148"/>
              </p:ext>
            </p:extLst>
          </p:nvPr>
        </p:nvGraphicFramePr>
        <p:xfrm>
          <a:off x="1151874" y="3579862"/>
          <a:ext cx="6849126" cy="14859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3142"/>
                <a:gridCol w="346714"/>
                <a:gridCol w="1080120"/>
                <a:gridCol w="1188132"/>
                <a:gridCol w="1134126"/>
                <a:gridCol w="1080120"/>
                <a:gridCol w="1376772"/>
              </a:tblGrid>
              <a:tr h="48446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Вариант ИВК</a:t>
                      </a:r>
                      <a:endParaRPr lang="ru-RU" sz="1100" dirty="0"/>
                    </a:p>
                  </a:txBody>
                  <a:tcPr marL="27000" marR="27000" marT="13500" marB="1350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Компактный корпус</a:t>
                      </a:r>
                      <a:endParaRPr kumimoji="0" 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000" marR="27000" marT="13500" marB="135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Защищенный корпус</a:t>
                      </a:r>
                      <a:endParaRPr kumimoji="0" 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000" marR="27000" marT="13500" marB="135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Стоечная версия</a:t>
                      </a:r>
                      <a:endParaRPr kumimoji="0" lang="ru-RU" sz="9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7000" marR="27000" marT="13500" marB="135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Мультипортовый</a:t>
                      </a:r>
                      <a:endParaRPr kumimoji="0" lang="ru-RU" sz="9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algn="ctr"/>
                      <a:endParaRPr lang="ru-RU" sz="1200" dirty="0"/>
                    </a:p>
                  </a:txBody>
                  <a:tcPr marL="27000" marR="27000" marT="13500" marB="1350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Высокопроизводительный</a:t>
                      </a:r>
                    </a:p>
                  </a:txBody>
                  <a:tcPr marL="27000" marR="27000" marT="13500" marB="13500"/>
                </a:tc>
              </a:tr>
              <a:tr h="333829">
                <a:tc rowSpan="3"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Средняя </a:t>
                      </a:r>
                      <a:r>
                        <a:rPr lang="ru-RU" sz="1100" dirty="0" err="1" smtClean="0"/>
                        <a:t>произво</a:t>
                      </a:r>
                      <a:r>
                        <a:rPr lang="en-US" sz="1100" dirty="0" smtClean="0"/>
                        <a:t>-</a:t>
                      </a:r>
                      <a:r>
                        <a:rPr lang="ru-RU" sz="1100" dirty="0" err="1" smtClean="0"/>
                        <a:t>дитель</a:t>
                      </a:r>
                      <a:r>
                        <a:rPr lang="en-US" sz="1100" dirty="0" smtClean="0"/>
                        <a:t>-</a:t>
                      </a:r>
                      <a:r>
                        <a:rPr lang="ru-RU" sz="1100" dirty="0" err="1" smtClean="0"/>
                        <a:t>ность</a:t>
                      </a:r>
                      <a:r>
                        <a:rPr lang="ru-RU" sz="1100" dirty="0" smtClean="0"/>
                        <a:t>, Гбит</a:t>
                      </a:r>
                      <a:r>
                        <a:rPr lang="en-US" sz="1100" dirty="0" smtClean="0"/>
                        <a:t>/</a:t>
                      </a:r>
                      <a:r>
                        <a:rPr lang="ru-RU" sz="1100" dirty="0" smtClean="0"/>
                        <a:t>сек</a:t>
                      </a:r>
                      <a:endParaRPr lang="ru-RU" sz="1100" dirty="0"/>
                    </a:p>
                  </a:txBody>
                  <a:tcPr marL="13500" marR="13500" marT="13500" marB="135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FW</a:t>
                      </a:r>
                      <a:endParaRPr lang="ru-RU" sz="1100" dirty="0"/>
                    </a:p>
                  </a:txBody>
                  <a:tcPr marL="13500" marR="13500" marT="13500" marB="135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0,6</a:t>
                      </a:r>
                      <a:endParaRPr lang="ru-RU" sz="1100" dirty="0"/>
                    </a:p>
                  </a:txBody>
                  <a:tcPr marL="27000" marR="27000" marT="13500" marB="135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0,6</a:t>
                      </a:r>
                      <a:endParaRPr lang="ru-RU" sz="1100" dirty="0"/>
                    </a:p>
                  </a:txBody>
                  <a:tcPr marL="27000" marR="27000" marT="13500" marB="135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4</a:t>
                      </a:r>
                      <a:r>
                        <a:rPr lang="en-US" sz="1100" dirty="0" smtClean="0"/>
                        <a:t>,5</a:t>
                      </a:r>
                      <a:endParaRPr lang="ru-RU" sz="1100" dirty="0"/>
                    </a:p>
                  </a:txBody>
                  <a:tcPr marL="27000" marR="27000" marT="13500" marB="135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</a:t>
                      </a:r>
                      <a:r>
                        <a:rPr lang="ru-RU" sz="1100" dirty="0" smtClean="0"/>
                        <a:t>0</a:t>
                      </a:r>
                      <a:r>
                        <a:rPr lang="en-US" sz="1100" dirty="0" smtClean="0"/>
                        <a:t>,0</a:t>
                      </a:r>
                      <a:endParaRPr lang="ru-RU" sz="1100" dirty="0"/>
                    </a:p>
                  </a:txBody>
                  <a:tcPr marL="27000" marR="27000" marT="13500" marB="135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20</a:t>
                      </a:r>
                      <a:r>
                        <a:rPr lang="en-US" sz="1100" dirty="0" smtClean="0"/>
                        <a:t>,0</a:t>
                      </a:r>
                      <a:endParaRPr lang="ru-RU" sz="1100" dirty="0"/>
                    </a:p>
                  </a:txBody>
                  <a:tcPr marL="27000" marR="27000" marT="13500" marB="13500" anchor="ctr"/>
                </a:tc>
              </a:tr>
              <a:tr h="333829">
                <a:tc v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IDS</a:t>
                      </a:r>
                      <a:endParaRPr lang="ru-RU" sz="1100" dirty="0"/>
                    </a:p>
                  </a:txBody>
                  <a:tcPr marL="13500" marR="13500" marT="13500" marB="135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0,</a:t>
                      </a:r>
                      <a:r>
                        <a:rPr lang="ru-RU" sz="1100" dirty="0" smtClean="0"/>
                        <a:t>2</a:t>
                      </a:r>
                      <a:endParaRPr lang="ru-RU" sz="1100" dirty="0"/>
                    </a:p>
                  </a:txBody>
                  <a:tcPr marL="27000" marR="27000" marT="13500" marB="135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0,</a:t>
                      </a:r>
                      <a:r>
                        <a:rPr lang="ru-RU" sz="1100" dirty="0" smtClean="0"/>
                        <a:t>2</a:t>
                      </a:r>
                      <a:endParaRPr lang="ru-RU" sz="1100" dirty="0"/>
                    </a:p>
                  </a:txBody>
                  <a:tcPr marL="27000" marR="27000" marT="13500" marB="135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</a:t>
                      </a:r>
                      <a:r>
                        <a:rPr lang="en-US" sz="1100" dirty="0" smtClean="0"/>
                        <a:t>,5</a:t>
                      </a:r>
                      <a:endParaRPr lang="ru-RU" sz="1100" dirty="0"/>
                    </a:p>
                  </a:txBody>
                  <a:tcPr marL="27000" marR="27000" marT="13500" marB="135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3</a:t>
                      </a:r>
                      <a:r>
                        <a:rPr lang="en-US" sz="1100" dirty="0" smtClean="0"/>
                        <a:t>,5</a:t>
                      </a:r>
                      <a:endParaRPr lang="ru-RU" sz="1100" dirty="0"/>
                    </a:p>
                  </a:txBody>
                  <a:tcPr marL="27000" marR="27000" marT="13500" marB="135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7</a:t>
                      </a:r>
                      <a:r>
                        <a:rPr lang="en-US" sz="1100" dirty="0" smtClean="0"/>
                        <a:t>,</a:t>
                      </a:r>
                      <a:r>
                        <a:rPr lang="ru-RU" sz="1100" dirty="0" smtClean="0"/>
                        <a:t>5</a:t>
                      </a:r>
                      <a:endParaRPr lang="ru-RU" sz="1100" dirty="0"/>
                    </a:p>
                  </a:txBody>
                  <a:tcPr marL="27000" marR="27000" marT="13500" marB="13500" anchor="ctr"/>
                </a:tc>
              </a:tr>
              <a:tr h="333829">
                <a:tc v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marL="36000" marR="36000" marT="18000" marB="18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SIEM</a:t>
                      </a:r>
                      <a:endParaRPr lang="ru-RU" sz="1100" dirty="0"/>
                    </a:p>
                  </a:txBody>
                  <a:tcPr marL="13500" marR="13500" marT="13500" marB="135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0,</a:t>
                      </a:r>
                      <a:r>
                        <a:rPr lang="ru-RU" sz="1100" dirty="0" smtClean="0"/>
                        <a:t>1</a:t>
                      </a:r>
                      <a:endParaRPr lang="ru-RU" sz="1100" dirty="0"/>
                    </a:p>
                  </a:txBody>
                  <a:tcPr marL="27000" marR="27000" marT="13500" marB="135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0,</a:t>
                      </a:r>
                      <a:r>
                        <a:rPr lang="ru-RU" sz="1100" dirty="0" smtClean="0"/>
                        <a:t>1</a:t>
                      </a:r>
                      <a:endParaRPr lang="ru-RU" sz="1100" dirty="0"/>
                    </a:p>
                  </a:txBody>
                  <a:tcPr marL="27000" marR="27000" marT="13500" marB="135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0</a:t>
                      </a:r>
                      <a:r>
                        <a:rPr lang="en-US" sz="1100" dirty="0" smtClean="0"/>
                        <a:t>,</a:t>
                      </a:r>
                      <a:r>
                        <a:rPr lang="ru-RU" sz="1100" dirty="0" smtClean="0"/>
                        <a:t>8</a:t>
                      </a:r>
                      <a:endParaRPr lang="ru-RU" sz="1100" dirty="0"/>
                    </a:p>
                  </a:txBody>
                  <a:tcPr marL="27000" marR="27000" marT="13500" marB="135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</a:t>
                      </a:r>
                      <a:r>
                        <a:rPr lang="en-US" sz="1100" dirty="0" smtClean="0"/>
                        <a:t>,</a:t>
                      </a:r>
                      <a:r>
                        <a:rPr lang="ru-RU" sz="1100" dirty="0" smtClean="0"/>
                        <a:t>2</a:t>
                      </a:r>
                      <a:endParaRPr lang="ru-RU" sz="1100" dirty="0"/>
                    </a:p>
                  </a:txBody>
                  <a:tcPr marL="27000" marR="27000" marT="13500" marB="135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2</a:t>
                      </a:r>
                      <a:r>
                        <a:rPr lang="en-US" sz="1100" dirty="0" smtClean="0"/>
                        <a:t>,</a:t>
                      </a:r>
                      <a:r>
                        <a:rPr lang="ru-RU" sz="1100" smtClean="0"/>
                        <a:t>6</a:t>
                      </a:r>
                      <a:endParaRPr lang="ru-RU" sz="1100" dirty="0"/>
                    </a:p>
                  </a:txBody>
                  <a:tcPr marL="27000" marR="27000" marT="13500" marB="13500" anchor="ctr"/>
                </a:tc>
              </a:tr>
            </a:tbl>
          </a:graphicData>
        </a:graphic>
      </p:graphicFrame>
      <p:pic>
        <p:nvPicPr>
          <p:cNvPr id="57" name="Picture 2" descr="U:\Шеремет\компактн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250" y="3736180"/>
            <a:ext cx="949434" cy="29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3" descr="U:\Шеремет\стоечная версия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187" y="3862770"/>
            <a:ext cx="998298" cy="16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" descr="U:\Шеремет\высокопроизводительный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563" y="3770270"/>
            <a:ext cx="1217608" cy="25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5" descr="U:\Шеремет\мультипортовый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115" y="3780078"/>
            <a:ext cx="972701" cy="247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" descr="U:\Шеремет\защищенный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720" y="3764881"/>
            <a:ext cx="741689" cy="27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2" name="Прямая соединительная линия 61"/>
          <p:cNvCxnSpPr/>
          <p:nvPr/>
        </p:nvCxnSpPr>
        <p:spPr>
          <a:xfrm flipH="1">
            <a:off x="5066777" y="1889195"/>
            <a:ext cx="932354" cy="68464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 rot="156306">
            <a:off x="5193921" y="1362257"/>
            <a:ext cx="34657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. . .</a:t>
            </a:r>
          </a:p>
        </p:txBody>
      </p:sp>
      <p:pic>
        <p:nvPicPr>
          <p:cNvPr id="64" name="Picture 2" descr="https://28.img.avito.st/140x105/195888942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899" y="2922908"/>
            <a:ext cx="360107" cy="36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 descr="https://28.img.avito.st/140x105/195888942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361" y="3059224"/>
            <a:ext cx="360107" cy="36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https://28.img.avito.st/140x105/195888942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964" y="2500137"/>
            <a:ext cx="360107" cy="36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7" name="Прямая соединительная линия 66"/>
          <p:cNvCxnSpPr>
            <a:stCxn id="28" idx="2"/>
            <a:endCxn id="38" idx="3"/>
          </p:cNvCxnSpPr>
          <p:nvPr/>
        </p:nvCxnSpPr>
        <p:spPr>
          <a:xfrm flipH="1">
            <a:off x="5212314" y="2517744"/>
            <a:ext cx="2033489" cy="15429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H="1">
            <a:off x="2511070" y="2128423"/>
            <a:ext cx="848180" cy="4454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2" descr="Картинки по запросу человече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276" y="2943123"/>
            <a:ext cx="483308" cy="48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https://28.img.avito.st/140x105/195888942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531" y="2975577"/>
            <a:ext cx="360107" cy="36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TextBox 70"/>
          <p:cNvSpPr txBox="1"/>
          <p:nvPr/>
        </p:nvSpPr>
        <p:spPr>
          <a:xfrm>
            <a:off x="1851362" y="1474160"/>
            <a:ext cx="34657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. . .</a:t>
            </a:r>
          </a:p>
        </p:txBody>
      </p:sp>
      <p:sp>
        <p:nvSpPr>
          <p:cNvPr id="72" name="Цилиндр 71"/>
          <p:cNvSpPr/>
          <p:nvPr/>
        </p:nvSpPr>
        <p:spPr>
          <a:xfrm>
            <a:off x="3275857" y="2864729"/>
            <a:ext cx="564036" cy="494162"/>
          </a:xfrm>
          <a:prstGeom prst="can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BDS</a:t>
            </a:r>
            <a:endParaRPr lang="ru-RU" sz="1050" b="1" dirty="0">
              <a:solidFill>
                <a:schemeClr val="tx1"/>
              </a:solidFill>
            </a:endParaRPr>
          </a:p>
        </p:txBody>
      </p:sp>
      <p:cxnSp>
        <p:nvCxnSpPr>
          <p:cNvPr id="73" name="Прямая соединительная линия 72"/>
          <p:cNvCxnSpPr>
            <a:stCxn id="72" idx="1"/>
            <a:endCxn id="47" idx="1"/>
          </p:cNvCxnSpPr>
          <p:nvPr/>
        </p:nvCxnSpPr>
        <p:spPr>
          <a:xfrm flipV="1">
            <a:off x="3557875" y="2232931"/>
            <a:ext cx="285045" cy="63179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 73"/>
          <p:cNvSpPr/>
          <p:nvPr/>
        </p:nvSpPr>
        <p:spPr>
          <a:xfrm>
            <a:off x="1144788" y="3580138"/>
            <a:ext cx="992473" cy="46970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anchor="ctr" anchorCtr="0">
            <a:noAutofit/>
          </a:bodyPr>
          <a:lstStyle/>
          <a:p>
            <a:pPr algn="ctr"/>
            <a:r>
              <a:rPr lang="ru-RU" sz="1200" dirty="0"/>
              <a:t>Вариант ИВК</a:t>
            </a:r>
          </a:p>
        </p:txBody>
      </p:sp>
      <p:sp>
        <p:nvSpPr>
          <p:cNvPr id="75" name="Облако 74"/>
          <p:cNvSpPr/>
          <p:nvPr/>
        </p:nvSpPr>
        <p:spPr>
          <a:xfrm>
            <a:off x="5104136" y="606571"/>
            <a:ext cx="2649834" cy="803842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Системообразующая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</a:rPr>
              <a:t>c</a:t>
            </a:r>
            <a:r>
              <a:rPr lang="ru-RU" sz="1200" b="1" dirty="0" err="1">
                <a:solidFill>
                  <a:schemeClr val="tx1"/>
                </a:solidFill>
              </a:rPr>
              <a:t>еть</a:t>
            </a:r>
            <a:r>
              <a:rPr lang="ru-RU" sz="1200" b="1" dirty="0">
                <a:solidFill>
                  <a:schemeClr val="tx1"/>
                </a:solidFill>
              </a:rPr>
              <a:t> (</a:t>
            </a:r>
            <a:r>
              <a:rPr lang="en-US" sz="1200" b="1" dirty="0">
                <a:solidFill>
                  <a:schemeClr val="tx1"/>
                </a:solidFill>
              </a:rPr>
              <a:t>WAN, Internet)</a:t>
            </a:r>
          </a:p>
        </p:txBody>
      </p:sp>
      <p:pic>
        <p:nvPicPr>
          <p:cNvPr id="76" name="Picture 2" descr="Картинки по запросу камера наблюдения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7191" y="3184777"/>
            <a:ext cx="400392" cy="30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2" descr="Картинки по запросу камера наблюдения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854" y="2733768"/>
            <a:ext cx="400392" cy="30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8" name="Прямая соединительная линия 77"/>
          <p:cNvCxnSpPr/>
          <p:nvPr/>
        </p:nvCxnSpPr>
        <p:spPr>
          <a:xfrm>
            <a:off x="5212314" y="2770235"/>
            <a:ext cx="1249896" cy="7240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>
            <a:off x="5212314" y="2770234"/>
            <a:ext cx="959489" cy="4690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6317387" y="2987544"/>
            <a:ext cx="34657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. . .</a:t>
            </a:r>
          </a:p>
        </p:txBody>
      </p:sp>
      <p:pic>
        <p:nvPicPr>
          <p:cNvPr id="81" name="Picture 6" descr="Похожее изображение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7612" b="2468"/>
          <a:stretch/>
        </p:blipFill>
        <p:spPr bwMode="auto">
          <a:xfrm>
            <a:off x="1651561" y="1837430"/>
            <a:ext cx="400160" cy="51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8" descr="Картинки по запросу значок банкомат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151" y="1104881"/>
            <a:ext cx="408382" cy="40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38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362" name="Picture 2" descr="U:\Шеремет\СЦС РВ\01Россия (2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451" y="364228"/>
            <a:ext cx="6851881" cy="4773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1" y="116979"/>
            <a:ext cx="6857999" cy="8885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ctr"/>
            <a:r>
              <a:rPr lang="ru-RU" b="1" dirty="0"/>
              <a:t>География инсталляций </a:t>
            </a:r>
            <a:r>
              <a:rPr lang="ru-RU" b="1"/>
              <a:t>специальных </a:t>
            </a:r>
            <a:r>
              <a:rPr lang="ru-RU" b="1" smtClean="0"/>
              <a:t>ПАК </a:t>
            </a:r>
            <a:r>
              <a:rPr lang="en-US" b="1" dirty="0"/>
              <a:t/>
            </a:r>
            <a:br>
              <a:rPr lang="en-US" b="1" dirty="0"/>
            </a:br>
            <a:r>
              <a:rPr lang="ru-RU" b="1" dirty="0"/>
              <a:t>в</a:t>
            </a:r>
            <a:r>
              <a:rPr lang="en-US" b="1" dirty="0"/>
              <a:t> </a:t>
            </a:r>
            <a:r>
              <a:rPr lang="ru-RU" b="1" dirty="0"/>
              <a:t>Российской Федерации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06082" y="4299942"/>
            <a:ext cx="6579677" cy="7560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marL="128588" indent="-128588">
              <a:buFontTx/>
              <a:buChar char="-"/>
            </a:pPr>
            <a:endParaRPr lang="ru-RU" sz="900" b="1" dirty="0"/>
          </a:p>
          <a:p>
            <a:pPr marL="128588" indent="-128588">
              <a:buFontTx/>
              <a:buChar char="-"/>
            </a:pPr>
            <a:endParaRPr lang="ru-RU" sz="900" b="1" dirty="0"/>
          </a:p>
          <a:p>
            <a:pPr marL="128588" indent="-128588">
              <a:lnSpc>
                <a:spcPct val="130000"/>
              </a:lnSpc>
              <a:buFontTx/>
              <a:buChar char="-"/>
            </a:pPr>
            <a:r>
              <a:rPr lang="ru-RU" sz="1050" dirty="0"/>
              <a:t>объекты, обрабатывающие </a:t>
            </a:r>
            <a:r>
              <a:rPr lang="ru-RU" sz="1050" dirty="0" err="1"/>
              <a:t>грифованную</a:t>
            </a:r>
            <a:r>
              <a:rPr lang="ru-RU" sz="1050" dirty="0"/>
              <a:t> информацию</a:t>
            </a:r>
          </a:p>
          <a:p>
            <a:pPr marL="128588" indent="-128588">
              <a:lnSpc>
                <a:spcPct val="130000"/>
              </a:lnSpc>
              <a:buFontTx/>
              <a:buChar char="-"/>
            </a:pPr>
            <a:r>
              <a:rPr lang="ru-RU" sz="1050" dirty="0"/>
              <a:t>объекты, обрабатывающие конфиденциальную информацию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57070" y="3826762"/>
            <a:ext cx="789326" cy="7560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marL="128588" indent="-128588">
              <a:buFontTx/>
              <a:buChar char="-"/>
            </a:pPr>
            <a:endParaRPr lang="ru-RU" sz="900" b="1" dirty="0"/>
          </a:p>
          <a:p>
            <a:pPr marL="128588" indent="-128588">
              <a:buFontTx/>
              <a:buChar char="-"/>
            </a:pPr>
            <a:endParaRPr lang="ru-RU" sz="900" b="1" dirty="0"/>
          </a:p>
          <a:p>
            <a:endParaRPr lang="ru-RU" sz="900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>
          <a:xfrm>
            <a:off x="8460432" y="4950661"/>
            <a:ext cx="533400" cy="114300"/>
          </a:xfrm>
        </p:spPr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28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>
          <a:xfrm>
            <a:off x="8474113" y="4848300"/>
            <a:ext cx="548700" cy="295200"/>
          </a:xfrm>
        </p:spPr>
        <p:txBody>
          <a:bodyPr/>
          <a:lstStyle/>
          <a:p>
            <a:fld id="{00000000-1234-1234-1234-123412341234}" type="slidenum">
              <a:rPr lang="ru" sz="1050" smtClean="0"/>
              <a:pPr/>
              <a:t>15</a:t>
            </a:fld>
            <a:endParaRPr lang="ru" sz="1050" dirty="0"/>
          </a:p>
        </p:txBody>
      </p:sp>
      <p:sp>
        <p:nvSpPr>
          <p:cNvPr id="5" name="Shape 217"/>
          <p:cNvSpPr/>
          <p:nvPr/>
        </p:nvSpPr>
        <p:spPr>
          <a:xfrm>
            <a:off x="35496" y="54000"/>
            <a:ext cx="8712967" cy="66165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000" b="1" dirty="0" smtClean="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>Основные публикации</a:t>
            </a:r>
            <a:r>
              <a:rPr lang="en-US" sz="2000" b="1" dirty="0" smtClean="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> </a:t>
            </a:r>
            <a:r>
              <a:rPr lang="ru-RU" sz="2000" b="1" dirty="0" smtClean="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>по общим вопросам </a:t>
            </a:r>
            <a:r>
              <a:rPr lang="ru-RU" sz="2000" b="1" dirty="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</a:rPr>
              <a:t>критических инфраструктур и </a:t>
            </a:r>
            <a:r>
              <a:rPr lang="ru-RU" sz="2000" b="1" dirty="0" err="1" smtClean="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>цифровизации</a:t>
            </a:r>
            <a:r>
              <a:rPr lang="ru-RU" sz="2000" b="1" dirty="0" smtClean="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> экономики</a:t>
            </a:r>
            <a:endParaRPr lang="en-US" sz="2000" b="1" dirty="0">
              <a:gradFill>
                <a:gsLst>
                  <a:gs pos="0">
                    <a:schemeClr val="tx1">
                      <a:lumMod val="50000"/>
                    </a:schemeClr>
                  </a:gs>
                  <a:gs pos="61000">
                    <a:schemeClr val="tx1"/>
                  </a:gs>
                </a:gsLst>
                <a:lin ang="5400000" scaled="0"/>
              </a:gra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352282"/>
              </p:ext>
            </p:extLst>
          </p:nvPr>
        </p:nvGraphicFramePr>
        <p:xfrm>
          <a:off x="144627" y="915566"/>
          <a:ext cx="8494704" cy="338836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331029"/>
                <a:gridCol w="7163675"/>
              </a:tblGrid>
              <a:tr h="1800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err="1" smtClean="0"/>
                        <a:t>Шеремет</a:t>
                      </a:r>
                      <a:r>
                        <a:rPr lang="ru-RU" sz="1200" b="0" dirty="0" smtClean="0"/>
                        <a:t> И.А. 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/>
                        <a:t>Интеллектуальные программные среды для АСОИ. – М: Наука, 1994</a:t>
                      </a:r>
                    </a:p>
                  </a:txBody>
                  <a:tcPr/>
                </a:tc>
              </a:tr>
              <a:tr h="1369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/>
                        <a:t>Шеремет</a:t>
                      </a:r>
                      <a:r>
                        <a:rPr lang="ru-RU" sz="1200" dirty="0" smtClean="0"/>
                        <a:t> И.А. 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Об одном подходе к программно-целевому планированию</a:t>
                      </a:r>
                      <a:r>
                        <a:rPr lang="ru-RU" sz="1200" baseline="0" dirty="0" smtClean="0"/>
                        <a:t> в сфере государственного оборонного заказа</a:t>
                      </a:r>
                      <a:r>
                        <a:rPr lang="en-US" sz="1200" baseline="0" dirty="0" smtClean="0"/>
                        <a:t>.</a:t>
                      </a:r>
                      <a:r>
                        <a:rPr lang="ru-RU" sz="1200" baseline="0" dirty="0" smtClean="0"/>
                        <a:t> – Вопросы оборонной техники. Сер. 3, 2005, №</a:t>
                      </a:r>
                      <a:r>
                        <a:rPr lang="en-US" sz="1200" baseline="0" dirty="0" smtClean="0"/>
                        <a:t>5</a:t>
                      </a:r>
                      <a:endParaRPr lang="ru-RU" sz="1200" dirty="0"/>
                    </a:p>
                  </a:txBody>
                  <a:tcPr/>
                </a:tc>
              </a:tr>
              <a:tr h="1423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/>
                        <a:t>Шеремет</a:t>
                      </a:r>
                      <a:r>
                        <a:rPr lang="ru-RU" sz="1200" dirty="0" smtClean="0"/>
                        <a:t> И.А. 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Программно-целевое</a:t>
                      </a:r>
                      <a:r>
                        <a:rPr lang="ru-RU" sz="1200" baseline="0" dirty="0" smtClean="0"/>
                        <a:t> планирование на основе рекурсивного синтеза системы контрактов между наполнителями программы. – М.: Федеральная служба по оборонному заказу, 2005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Карасев</a:t>
                      </a:r>
                      <a:r>
                        <a:rPr lang="ru-RU" sz="1200" baseline="0" dirty="0" smtClean="0"/>
                        <a:t> Р.С., </a:t>
                      </a:r>
                      <a:r>
                        <a:rPr lang="ru-RU" sz="1200" dirty="0" err="1" smtClean="0"/>
                        <a:t>Шеремет</a:t>
                      </a:r>
                      <a:r>
                        <a:rPr lang="ru-RU" sz="1200" dirty="0" smtClean="0"/>
                        <a:t> И.А.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Оценка изменения продолжительности выполнения целевой программы при изменении сроков выполнения образующих ее контрактов. – Вопросы оборонной техники. Сер. 3, 2008, №</a:t>
                      </a:r>
                      <a:r>
                        <a:rPr lang="en-US" sz="1200" dirty="0" smtClean="0"/>
                        <a:t>1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/>
                        <a:t>Шеремет</a:t>
                      </a:r>
                      <a:r>
                        <a:rPr lang="ru-RU" sz="1200" dirty="0" smtClean="0"/>
                        <a:t> И.А. 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Рекурсивные</a:t>
                      </a:r>
                      <a:r>
                        <a:rPr lang="ru-RU" sz="1200" baseline="0" dirty="0" smtClean="0"/>
                        <a:t> мультимножества и их приложения. – М.: Наука, 2010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Sheremet</a:t>
                      </a:r>
                      <a:r>
                        <a:rPr lang="en-US" sz="1200" dirty="0" smtClean="0"/>
                        <a:t> I</a:t>
                      </a:r>
                      <a:r>
                        <a:rPr lang="ru-RU" sz="1200" dirty="0" smtClean="0"/>
                        <a:t>.</a:t>
                      </a:r>
                      <a:r>
                        <a:rPr lang="en-US" sz="1200" dirty="0" smtClean="0"/>
                        <a:t>A</a:t>
                      </a:r>
                      <a:r>
                        <a:rPr lang="ru-RU" sz="1200" dirty="0" smtClean="0"/>
                        <a:t>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Recursive </a:t>
                      </a:r>
                      <a:r>
                        <a:rPr lang="en-US" sz="1200" dirty="0" err="1" smtClean="0"/>
                        <a:t>Multisets</a:t>
                      </a:r>
                      <a:r>
                        <a:rPr lang="en-US" sz="1200" dirty="0" smtClean="0"/>
                        <a:t> and their Applications. – Berlin: NG </a:t>
                      </a:r>
                      <a:r>
                        <a:rPr lang="en-US" sz="1200" dirty="0" err="1" smtClean="0"/>
                        <a:t>Verlag</a:t>
                      </a:r>
                      <a:r>
                        <a:rPr lang="en-US" sz="1200" dirty="0" smtClean="0"/>
                        <a:t>, 2011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/>
                        <a:t>Sheremet</a:t>
                      </a:r>
                      <a:r>
                        <a:rPr lang="en-US" sz="1200" dirty="0" smtClean="0"/>
                        <a:t> I</a:t>
                      </a:r>
                      <a:r>
                        <a:rPr lang="ru-RU" sz="1200" dirty="0" smtClean="0"/>
                        <a:t>.</a:t>
                      </a:r>
                      <a:r>
                        <a:rPr lang="en-US" sz="1200" dirty="0" smtClean="0"/>
                        <a:t>A</a:t>
                      </a:r>
                      <a:r>
                        <a:rPr lang="ru-RU" sz="1200" dirty="0" smtClean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Augmented Post</a:t>
                      </a:r>
                      <a:r>
                        <a:rPr lang="en-US" sz="1200" baseline="0" dirty="0" smtClean="0"/>
                        <a:t> Systems: The Mathematical Framework for Data and Knowledge Engineering in Network-Centric Environment. – Berlin: EANS, 2013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Sheremet</a:t>
                      </a:r>
                      <a:r>
                        <a:rPr lang="en-US" sz="1200" dirty="0" smtClean="0"/>
                        <a:t> I</a:t>
                      </a:r>
                      <a:r>
                        <a:rPr lang="ru-RU" sz="1200" dirty="0" smtClean="0"/>
                        <a:t>.</a:t>
                      </a:r>
                      <a:r>
                        <a:rPr lang="en-US" sz="1200" dirty="0" smtClean="0"/>
                        <a:t>A</a:t>
                      </a:r>
                      <a:r>
                        <a:rPr lang="ru-RU" sz="1200" dirty="0" smtClean="0"/>
                        <a:t>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Augmented Post</a:t>
                      </a:r>
                      <a:r>
                        <a:rPr lang="en-US" sz="1200" baseline="0" dirty="0" smtClean="0"/>
                        <a:t> Systems: String-Operating Knowledge Representation for Big Data and Internet of Things Applications. – </a:t>
                      </a:r>
                      <a:r>
                        <a:rPr lang="en-US" sz="1200" baseline="0" dirty="0" err="1" smtClean="0"/>
                        <a:t>Geoinformatics</a:t>
                      </a:r>
                      <a:r>
                        <a:rPr lang="en-US" sz="1200" baseline="0" dirty="0" smtClean="0"/>
                        <a:t> Research Papers, Vol.5, BS1002, </a:t>
                      </a:r>
                      <a:r>
                        <a:rPr lang="en-US" sz="1200" baseline="0" dirty="0" err="1" smtClean="0"/>
                        <a:t>doi</a:t>
                      </a:r>
                      <a:r>
                        <a:rPr lang="en-US" sz="1200" baseline="0" dirty="0" smtClean="0"/>
                        <a:t>: 10.2205/CODATA2017, 2017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269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>
          <a:xfrm>
            <a:off x="8474113" y="4848300"/>
            <a:ext cx="548700" cy="295200"/>
          </a:xfrm>
        </p:spPr>
        <p:txBody>
          <a:bodyPr/>
          <a:lstStyle/>
          <a:p>
            <a:fld id="{00000000-1234-1234-1234-123412341234}" type="slidenum">
              <a:rPr lang="ru" sz="1050" smtClean="0"/>
              <a:pPr/>
              <a:t>16</a:t>
            </a:fld>
            <a:endParaRPr lang="ru" sz="1050" dirty="0"/>
          </a:p>
        </p:txBody>
      </p:sp>
      <p:sp>
        <p:nvSpPr>
          <p:cNvPr id="5" name="Shape 217"/>
          <p:cNvSpPr/>
          <p:nvPr/>
        </p:nvSpPr>
        <p:spPr>
          <a:xfrm>
            <a:off x="35496" y="54000"/>
            <a:ext cx="8712967" cy="661657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000" b="1" dirty="0" smtClean="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>Основные публикации</a:t>
            </a:r>
            <a:r>
              <a:rPr lang="en-US" sz="2000" b="1" dirty="0" smtClean="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> </a:t>
            </a:r>
            <a:r>
              <a:rPr lang="ru-RU" sz="2000" b="1" dirty="0" smtClean="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>по вопросам </a:t>
            </a:r>
            <a:r>
              <a:rPr lang="ru-RU" sz="2000" b="1" dirty="0" err="1" smtClean="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>кибербезопасности</a:t>
            </a:r>
            <a:r>
              <a:rPr lang="ru-RU" sz="2000" b="1" dirty="0" smtClean="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> и уязвимости критических инфраструктур</a:t>
            </a:r>
            <a:endParaRPr lang="en-US" sz="2000" b="1" dirty="0">
              <a:gradFill>
                <a:gsLst>
                  <a:gs pos="0">
                    <a:schemeClr val="tx1">
                      <a:lumMod val="50000"/>
                    </a:schemeClr>
                  </a:gs>
                  <a:gs pos="61000">
                    <a:schemeClr val="tx1"/>
                  </a:gs>
                </a:gsLst>
                <a:lin ang="5400000" scaled="0"/>
              </a:gra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5226144"/>
              </p:ext>
            </p:extLst>
          </p:nvPr>
        </p:nvGraphicFramePr>
        <p:xfrm>
          <a:off x="144627" y="1059582"/>
          <a:ext cx="8494704" cy="323088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403037"/>
                <a:gridCol w="7091667"/>
              </a:tblGrid>
              <a:tr h="1800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err="1" smtClean="0"/>
                        <a:t>Шеремет</a:t>
                      </a:r>
                      <a:r>
                        <a:rPr lang="ru-RU" sz="1400" b="0" dirty="0" smtClean="0"/>
                        <a:t> И.А. 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/>
                        <a:t>Угрозы </a:t>
                      </a:r>
                      <a:r>
                        <a:rPr lang="ru-RU" sz="1400" b="0" dirty="0" err="1" smtClean="0"/>
                        <a:t>техносфере</a:t>
                      </a:r>
                      <a:r>
                        <a:rPr lang="ru-RU" sz="1400" b="0" dirty="0" smtClean="0"/>
                        <a:t> России и противодействие</a:t>
                      </a:r>
                      <a:r>
                        <a:rPr lang="ru-RU" sz="1400" b="0" baseline="0" dirty="0" smtClean="0"/>
                        <a:t> им в современных условиях. – Вестник Академии военных наук, 2014,</a:t>
                      </a:r>
                      <a:r>
                        <a:rPr lang="en-US" sz="1400" b="0" baseline="0" dirty="0" smtClean="0"/>
                        <a:t> </a:t>
                      </a:r>
                      <a:r>
                        <a:rPr lang="ru-RU" sz="1400" b="0" baseline="0" dirty="0" smtClean="0"/>
                        <a:t>№</a:t>
                      </a:r>
                      <a:r>
                        <a:rPr lang="en-US" sz="1400" b="0" baseline="0" dirty="0" smtClean="0"/>
                        <a:t>1</a:t>
                      </a:r>
                      <a:endParaRPr lang="ru-RU" sz="1400" b="0" dirty="0" smtClean="0"/>
                    </a:p>
                  </a:txBody>
                  <a:tcPr/>
                </a:tc>
              </a:tr>
              <a:tr h="13699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Жуков</a:t>
                      </a:r>
                      <a:r>
                        <a:rPr lang="ru-RU" sz="1400" baseline="0" dirty="0" smtClean="0"/>
                        <a:t> И.Ю., Михайлов Д.М., </a:t>
                      </a:r>
                      <a:r>
                        <a:rPr lang="ru-RU" sz="1400" baseline="0" dirty="0" err="1" smtClean="0"/>
                        <a:t>Шеремет</a:t>
                      </a:r>
                      <a:r>
                        <a:rPr lang="ru-RU" sz="1400" baseline="0" dirty="0" smtClean="0"/>
                        <a:t> И.А.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Защита автоматизированных систем от информационно-технологических воздействий.</a:t>
                      </a:r>
                      <a:r>
                        <a:rPr lang="ru-RU" sz="1400" baseline="0" dirty="0" smtClean="0"/>
                        <a:t> – М.: МИФИ, 2014</a:t>
                      </a:r>
                      <a:endParaRPr lang="ru-RU" sz="1400" dirty="0"/>
                    </a:p>
                  </a:txBody>
                  <a:tcPr/>
                </a:tc>
              </a:tr>
              <a:tr h="142326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Sheremet</a:t>
                      </a:r>
                      <a:r>
                        <a:rPr lang="en-US" sz="1400" dirty="0" smtClean="0"/>
                        <a:t> I</a:t>
                      </a:r>
                      <a:r>
                        <a:rPr lang="ru-RU" sz="1400" dirty="0" smtClean="0"/>
                        <a:t>.</a:t>
                      </a:r>
                      <a:r>
                        <a:rPr lang="en-US" sz="1400" dirty="0" smtClean="0"/>
                        <a:t>A</a:t>
                      </a:r>
                      <a:r>
                        <a:rPr lang="ru-RU" sz="1400" dirty="0" smtClean="0"/>
                        <a:t>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Multiset</a:t>
                      </a:r>
                      <a:r>
                        <a:rPr lang="en-US" sz="1400" dirty="0" smtClean="0"/>
                        <a:t> Approach to the Estimation</a:t>
                      </a:r>
                      <a:r>
                        <a:rPr lang="en-US" sz="1400" baseline="0" dirty="0" smtClean="0"/>
                        <a:t> of Consequences of Natural Disasters Impacts on Industrial Systems. – </a:t>
                      </a:r>
                      <a:r>
                        <a:rPr lang="en-US" sz="1400" baseline="0" dirty="0" err="1" smtClean="0"/>
                        <a:t>Geoinformatics</a:t>
                      </a:r>
                      <a:r>
                        <a:rPr lang="en-US" sz="1400" baseline="0" dirty="0" smtClean="0"/>
                        <a:t> Research Papers, Vol. 4, BS4002, </a:t>
                      </a:r>
                      <a:r>
                        <a:rPr lang="en-US" sz="1400" baseline="0" dirty="0" err="1" smtClean="0"/>
                        <a:t>doi</a:t>
                      </a:r>
                      <a:r>
                        <a:rPr lang="en-US" sz="1400" baseline="0" dirty="0" smtClean="0"/>
                        <a:t>: 10.2205/2016BS01, 2016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Кузнецов С.К.,</a:t>
                      </a:r>
                      <a:r>
                        <a:rPr lang="ru-RU" sz="1400" baseline="0" dirty="0" smtClean="0"/>
                        <a:t> Лебедь С.В., </a:t>
                      </a:r>
                      <a:r>
                        <a:rPr lang="ru-RU" sz="1400" baseline="0" dirty="0" err="1" smtClean="0"/>
                        <a:t>Шеремет</a:t>
                      </a:r>
                      <a:r>
                        <a:rPr lang="ru-RU" sz="1400" baseline="0" dirty="0" smtClean="0"/>
                        <a:t> И.А.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Противодействие угрозам </a:t>
                      </a:r>
                      <a:r>
                        <a:rPr lang="ru-RU" sz="1400" dirty="0" err="1" smtClean="0"/>
                        <a:t>кибербезопасности</a:t>
                      </a:r>
                      <a:r>
                        <a:rPr lang="ru-RU" sz="1400" dirty="0" smtClean="0"/>
                        <a:t> банковско-финансовой сферы Российской</a:t>
                      </a:r>
                      <a:r>
                        <a:rPr lang="ru-RU" sz="1400" baseline="0" dirty="0" smtClean="0"/>
                        <a:t> Федерации. – Вестник Академии военных наук, 2017</a:t>
                      </a:r>
                      <a:r>
                        <a:rPr lang="ru-RU" sz="1400" baseline="0" smtClean="0"/>
                        <a:t>, </a:t>
                      </a:r>
                      <a:r>
                        <a:rPr lang="ru-RU" sz="1400" baseline="0" dirty="0" smtClean="0"/>
                        <a:t>№</a:t>
                      </a:r>
                      <a:r>
                        <a:rPr lang="en-US" sz="1400" baseline="0" smtClean="0"/>
                        <a:t>2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Sheremet</a:t>
                      </a:r>
                      <a:r>
                        <a:rPr lang="en-US" sz="1400" dirty="0" smtClean="0"/>
                        <a:t> I</a:t>
                      </a:r>
                      <a:r>
                        <a:rPr lang="ru-RU" sz="1400" dirty="0" smtClean="0"/>
                        <a:t>.</a:t>
                      </a:r>
                      <a:r>
                        <a:rPr lang="en-US" sz="1400" dirty="0" smtClean="0"/>
                        <a:t>A</a:t>
                      </a:r>
                      <a:r>
                        <a:rPr lang="ru-RU" sz="1400" dirty="0" smtClean="0"/>
                        <a:t>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Multiset</a:t>
                      </a:r>
                      <a:r>
                        <a:rPr lang="en-US" sz="1400" baseline="0" dirty="0" smtClean="0"/>
                        <a:t> Analysis of Consequences of Natural Disasters Impacts on Large-Scale Industrial Systems. – Data Science Journal, Vol. 17</a:t>
                      </a:r>
                      <a:r>
                        <a:rPr lang="ru-RU" sz="1400" baseline="0" dirty="0" smtClean="0"/>
                        <a:t> (</a:t>
                      </a:r>
                      <a:r>
                        <a:rPr lang="en-US" sz="1400" baseline="0" dirty="0" smtClean="0"/>
                        <a:t>2018): 4, </a:t>
                      </a:r>
                      <a:r>
                        <a:rPr lang="en-US" sz="14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http://doi.org/10.5334/dsj-2018-004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312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87624" y="1995686"/>
            <a:ext cx="6857999" cy="8885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Спасибо за внимание!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8426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/>
          <p:cNvSpPr/>
          <p:nvPr/>
        </p:nvSpPr>
        <p:spPr>
          <a:xfrm>
            <a:off x="0" y="1756709"/>
            <a:ext cx="8820472" cy="333532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Техносфера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964377" y="1845873"/>
            <a:ext cx="5271919" cy="271705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glow rad="635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RelaxedModerately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/>
          </a:p>
          <a:p>
            <a:pPr algn="ctr"/>
            <a:endParaRPr lang="ru-RU" sz="1600" dirty="0" smtClean="0"/>
          </a:p>
          <a:p>
            <a:pPr algn="ctr"/>
            <a:endParaRPr lang="ru-RU" sz="1600" dirty="0"/>
          </a:p>
          <a:p>
            <a:pPr algn="ctr"/>
            <a:endParaRPr lang="ru-RU" sz="1600" dirty="0" smtClean="0"/>
          </a:p>
          <a:p>
            <a:pPr algn="ctr"/>
            <a:endParaRPr lang="ru-RU" sz="1600" dirty="0"/>
          </a:p>
          <a:p>
            <a:pPr algn="ctr"/>
            <a:endParaRPr lang="ru-RU" sz="1600" dirty="0" smtClean="0"/>
          </a:p>
          <a:p>
            <a:pPr algn="ctr"/>
            <a:endParaRPr lang="ru-RU" sz="1600" dirty="0"/>
          </a:p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Энергетическая</a:t>
            </a:r>
          </a:p>
        </p:txBody>
      </p:sp>
      <p:sp>
        <p:nvSpPr>
          <p:cNvPr id="10" name="Овал 9"/>
          <p:cNvSpPr/>
          <p:nvPr/>
        </p:nvSpPr>
        <p:spPr>
          <a:xfrm>
            <a:off x="3275856" y="699543"/>
            <a:ext cx="2520280" cy="792088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Социум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2267744" y="1728974"/>
            <a:ext cx="4608512" cy="2210928"/>
          </a:xfrm>
          <a:prstGeom prst="ellipse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RelaxedModerately"/>
            <a:lightRig rig="threePt" dir="t"/>
          </a:scene3d>
          <a:sp3d>
            <a:bevelT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/>
          </a:p>
          <a:p>
            <a:pPr algn="ctr"/>
            <a:endParaRPr lang="ru-RU" sz="1600" dirty="0" smtClean="0"/>
          </a:p>
          <a:p>
            <a:pPr algn="ctr"/>
            <a:endParaRPr lang="ru-RU" sz="1600" dirty="0"/>
          </a:p>
          <a:p>
            <a:pPr algn="ctr"/>
            <a:endParaRPr lang="ru-RU" sz="1600" dirty="0" smtClean="0"/>
          </a:p>
          <a:p>
            <a:pPr algn="ctr"/>
            <a:endParaRPr lang="ru-RU" sz="1600" dirty="0"/>
          </a:p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Транспортная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8460432" y="4948014"/>
            <a:ext cx="533400" cy="114300"/>
          </a:xfrm>
        </p:spPr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123478"/>
            <a:ext cx="889248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/>
              <a:t>Опорные инфраструктуры цифровой экономики</a:t>
            </a:r>
            <a:endParaRPr lang="ru-RU" sz="2400" b="1" dirty="0"/>
          </a:p>
        </p:txBody>
      </p:sp>
      <p:sp>
        <p:nvSpPr>
          <p:cNvPr id="6" name="Овал 5"/>
          <p:cNvSpPr/>
          <p:nvPr/>
        </p:nvSpPr>
        <p:spPr>
          <a:xfrm>
            <a:off x="2634114" y="1756708"/>
            <a:ext cx="3888432" cy="1610276"/>
          </a:xfrm>
          <a:prstGeom prst="ellipse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chemeClr val="bg1"/>
              </a:gs>
            </a:gsLst>
            <a:lin ang="16200000" scaled="0"/>
          </a:gradFill>
          <a:ln>
            <a:solidFill>
              <a:schemeClr val="bg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RelaxedModerately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 smtClean="0"/>
          </a:p>
          <a:p>
            <a:pPr algn="ctr"/>
            <a:endParaRPr lang="ru-RU" sz="1600" dirty="0"/>
          </a:p>
          <a:p>
            <a:pPr algn="ctr"/>
            <a:r>
              <a:rPr lang="ru-RU" sz="1600" dirty="0" smtClean="0"/>
              <a:t>Производственная</a:t>
            </a:r>
            <a:endParaRPr lang="ru-RU" sz="1600" dirty="0"/>
          </a:p>
        </p:txBody>
      </p:sp>
      <p:sp>
        <p:nvSpPr>
          <p:cNvPr id="8" name="Овал 7"/>
          <p:cNvSpPr/>
          <p:nvPr/>
        </p:nvSpPr>
        <p:spPr>
          <a:xfrm>
            <a:off x="2987824" y="1851670"/>
            <a:ext cx="3168352" cy="710176"/>
          </a:xfrm>
          <a:prstGeom prst="ellipse">
            <a:avLst/>
          </a:prstGeom>
          <a:gradFill flip="none" rotWithShape="1">
            <a:gsLst>
              <a:gs pos="0">
                <a:schemeClr val="accent4">
                  <a:alpha val="68000"/>
                  <a:lumMod val="33000"/>
                  <a:lumOff val="67000"/>
                </a:schemeClr>
              </a:gs>
              <a:gs pos="23000">
                <a:schemeClr val="accent4">
                  <a:lumMod val="89000"/>
                  <a:alpha val="71000"/>
                </a:schemeClr>
              </a:gs>
              <a:gs pos="69000">
                <a:schemeClr val="accent4">
                  <a:lumMod val="75000"/>
                  <a:alpha val="68000"/>
                </a:schemeClr>
              </a:gs>
              <a:gs pos="97000">
                <a:schemeClr val="accent4">
                  <a:lumMod val="70000"/>
                  <a:alpha val="64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RelaxedModerately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Информационная</a:t>
            </a:r>
            <a:endParaRPr lang="ru-RU" sz="1600" dirty="0"/>
          </a:p>
        </p:txBody>
      </p:sp>
      <p:pic>
        <p:nvPicPr>
          <p:cNvPr id="1026" name="Picture 2" descr="Картинки по запросу человечек знач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91880" y="852467"/>
            <a:ext cx="544685" cy="544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Картинки по запросу человечек знач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04048" y="852468"/>
            <a:ext cx="544685" cy="544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вал 8"/>
          <p:cNvSpPr/>
          <p:nvPr/>
        </p:nvSpPr>
        <p:spPr>
          <a:xfrm>
            <a:off x="1847872" y="1995686"/>
            <a:ext cx="2188693" cy="2238045"/>
          </a:xfrm>
          <a:prstGeom prst="ellipse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  <a:softEdge rad="127000"/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Жизнеобес</a:t>
            </a:r>
            <a:r>
              <a:rPr lang="ru-RU" dirty="0" smtClean="0">
                <a:solidFill>
                  <a:schemeClr val="tx1"/>
                </a:solidFill>
              </a:rPr>
              <a:t>-печения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076056" y="2031689"/>
            <a:ext cx="2232248" cy="2166037"/>
          </a:xfrm>
          <a:prstGeom prst="ellipse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  <a:softEdge rad="127000"/>
          </a:effectLst>
          <a:scene3d>
            <a:camera prst="isometricOffAxis1Right">
              <a:rot lat="19986647" lon="19703513" rev="1652565"/>
            </a:camera>
            <a:lightRig rig="soft" dir="t">
              <a:rot lat="0" lon="0" rev="0"/>
            </a:lightRig>
          </a:scene3d>
          <a:sp3d prstMaterial="translucentPowder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Финансовая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09467" y="1095587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…</a:t>
            </a:r>
            <a:endParaRPr lang="ru-RU" dirty="0"/>
          </a:p>
        </p:txBody>
      </p:sp>
      <p:cxnSp>
        <p:nvCxnSpPr>
          <p:cNvPr id="15" name="Прямая соединительная линия 14"/>
          <p:cNvCxnSpPr>
            <a:stCxn id="1026" idx="2"/>
          </p:cNvCxnSpPr>
          <p:nvPr/>
        </p:nvCxnSpPr>
        <p:spPr>
          <a:xfrm flipH="1">
            <a:off x="3635896" y="1397152"/>
            <a:ext cx="128326" cy="742550"/>
          </a:xfrm>
          <a:prstGeom prst="line">
            <a:avLst/>
          </a:prstGeom>
          <a:ln w="28575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stCxn id="12" idx="2"/>
          </p:cNvCxnSpPr>
          <p:nvPr/>
        </p:nvCxnSpPr>
        <p:spPr>
          <a:xfrm>
            <a:off x="5276390" y="1397153"/>
            <a:ext cx="272343" cy="742549"/>
          </a:xfrm>
          <a:prstGeom prst="line">
            <a:avLst/>
          </a:prstGeom>
          <a:ln w="28575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2634114" y="2355726"/>
            <a:ext cx="929774" cy="478712"/>
          </a:xfrm>
          <a:prstGeom prst="line">
            <a:avLst/>
          </a:prstGeom>
          <a:ln w="28575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3923928" y="2355726"/>
            <a:ext cx="47860" cy="288032"/>
          </a:xfrm>
          <a:prstGeom prst="line">
            <a:avLst/>
          </a:prstGeom>
          <a:ln w="28575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>
            <a:off x="5251417" y="2355726"/>
            <a:ext cx="24973" cy="324036"/>
          </a:xfrm>
          <a:prstGeom prst="line">
            <a:avLst/>
          </a:prstGeom>
          <a:ln w="28575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5652120" y="2355726"/>
            <a:ext cx="936104" cy="576064"/>
          </a:xfrm>
          <a:prstGeom prst="line">
            <a:avLst/>
          </a:prstGeom>
          <a:ln w="28575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>
            <a:off x="3347864" y="2355726"/>
            <a:ext cx="288032" cy="1728192"/>
          </a:xfrm>
          <a:prstGeom prst="line">
            <a:avLst/>
          </a:prstGeom>
          <a:ln w="28575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5548733" y="2355726"/>
            <a:ext cx="535786" cy="1728192"/>
          </a:xfrm>
          <a:prstGeom prst="line">
            <a:avLst/>
          </a:prstGeom>
          <a:ln w="28575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5412561" y="2355726"/>
            <a:ext cx="168254" cy="1217490"/>
          </a:xfrm>
          <a:prstGeom prst="line">
            <a:avLst/>
          </a:prstGeom>
          <a:ln w="28575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H="1">
            <a:off x="3700060" y="2355726"/>
            <a:ext cx="75929" cy="1104730"/>
          </a:xfrm>
          <a:prstGeom prst="line">
            <a:avLst/>
          </a:prstGeom>
          <a:ln w="28575">
            <a:tailEnd type="oval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4105589" y="1941341"/>
            <a:ext cx="864096" cy="18069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840500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8460432" y="4948014"/>
            <a:ext cx="533400" cy="114300"/>
          </a:xfrm>
        </p:spPr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123478"/>
            <a:ext cx="889248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/>
              <a:t>Функционирование глобальной сети аддитивных производств</a:t>
            </a:r>
            <a:endParaRPr lang="ru-RU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38713"/>
            <a:ext cx="6120680" cy="4604787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6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0166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8460432" y="4948014"/>
            <a:ext cx="533400" cy="114300"/>
          </a:xfrm>
        </p:spPr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123478"/>
            <a:ext cx="889248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/>
              <a:t>Направления исследований и разработок</a:t>
            </a:r>
            <a:endParaRPr lang="ru-RU" sz="2400" b="1" dirty="0"/>
          </a:p>
        </p:txBody>
      </p:sp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239527" y="843558"/>
            <a:ext cx="2664296" cy="3024336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Разработка и реализация информационных технологий в цифровой экономике </a:t>
            </a:r>
          </a:p>
          <a:p>
            <a:pPr algn="ctr"/>
            <a:endParaRPr lang="ru-RU" dirty="0"/>
          </a:p>
          <a:p>
            <a:pPr algn="ctr"/>
            <a:r>
              <a:rPr lang="ru-RU" i="1" dirty="0" smtClean="0"/>
              <a:t>(конкурс </a:t>
            </a:r>
            <a:r>
              <a:rPr lang="ru-RU" i="1" smtClean="0"/>
              <a:t>803 РФФИ)</a:t>
            </a:r>
            <a:endParaRPr lang="ru-RU" i="1" dirty="0"/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3114092" y="2787774"/>
            <a:ext cx="2664296" cy="2088232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Оценка социальных последствий роботизации и </a:t>
            </a:r>
            <a:r>
              <a:rPr lang="ru-RU" b="1" dirty="0" err="1" smtClean="0"/>
              <a:t>цифровизации</a:t>
            </a:r>
            <a:endParaRPr lang="ru-RU" i="1" dirty="0"/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6012160" y="843558"/>
            <a:ext cx="2664296" cy="3024336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Разработка средств и технологий обеспечения </a:t>
            </a:r>
            <a:r>
              <a:rPr lang="ru-RU" b="1" dirty="0" err="1" smtClean="0"/>
              <a:t>кибербезопасности</a:t>
            </a:r>
            <a:r>
              <a:rPr lang="ru-RU" b="1" dirty="0" smtClean="0"/>
              <a:t> и устойчивости ЦЭ к деструктивным воздействиям </a:t>
            </a:r>
          </a:p>
          <a:p>
            <a:pPr algn="ctr"/>
            <a:r>
              <a:rPr lang="ru-RU" i="1" dirty="0" smtClean="0"/>
              <a:t>(раздел 803.4 конкурса 803 РФФИ)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82569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8460432" y="4948014"/>
            <a:ext cx="533400" cy="114300"/>
          </a:xfrm>
        </p:spPr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123478"/>
            <a:ext cx="889248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/>
              <a:t>Новые угрозы безопасности </a:t>
            </a:r>
            <a:r>
              <a:rPr lang="ru-RU" sz="3200" b="1" dirty="0" err="1"/>
              <a:t>техносферы</a:t>
            </a:r>
            <a:endParaRPr lang="ru-RU" sz="3200" b="1" dirty="0"/>
          </a:p>
        </p:txBody>
      </p:sp>
      <p:pic>
        <p:nvPicPr>
          <p:cNvPr id="8" name="Объект 4" descr="Киберугрозы России растут">
            <a:extLst>
              <a:ext uri="{FF2B5EF4-FFF2-40B4-BE49-F238E27FC236}">
                <a16:creationId xmlns:a16="http://schemas.microsoft.com/office/drawing/2014/main" xmlns="" id="{48C01AEB-7365-45FA-8194-F48906C4A6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646" y="1203598"/>
            <a:ext cx="7291188" cy="3312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251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Киберугрозы России растут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702" y="627534"/>
            <a:ext cx="6061075" cy="43910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8460432" y="4948014"/>
            <a:ext cx="533400" cy="114300"/>
          </a:xfrm>
        </p:spPr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123478"/>
            <a:ext cx="889248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/>
              <a:t>Организация информационно-технологических воздействий на объекты </a:t>
            </a:r>
            <a:r>
              <a:rPr lang="ru-RU" sz="2400" b="1" dirty="0" err="1" smtClean="0"/>
              <a:t>техносферы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23577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432231" y="1131590"/>
            <a:ext cx="4084516" cy="817351"/>
          </a:xfrm>
          <a:prstGeom prst="rect">
            <a:avLst/>
          </a:prstGeom>
        </p:spPr>
        <p:txBody>
          <a:bodyPr wrap="square" lIns="0" tIns="38963" rIns="77925" bIns="38963">
            <a:spAutoFit/>
          </a:bodyPr>
          <a:lstStyle/>
          <a:p>
            <a:pPr marL="0" lvl="1" algn="just"/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Операционная мина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выявленная в 2013 году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позволяет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осуществлять скрытный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удаленный 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вход в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средства </a:t>
            </a:r>
            <a:r>
              <a:rPr lang="ru-RU" sz="1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сетеобразования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и защиты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произведенные фирмой 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Cisco, </a:t>
            </a:r>
            <a:r>
              <a:rPr lang="ru-RU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и управлять  их функционированием</a:t>
            </a:r>
            <a:endParaRPr lang="ru-RU" sz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" name="Shape 217"/>
          <p:cNvSpPr/>
          <p:nvPr/>
        </p:nvSpPr>
        <p:spPr>
          <a:xfrm>
            <a:off x="107504" y="175111"/>
            <a:ext cx="8635417" cy="35388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ru-RU" sz="2000" b="1" dirty="0" smtClean="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>Пример реализации глобальной </a:t>
            </a:r>
            <a:r>
              <a:rPr lang="ru-RU" sz="2000" b="1" dirty="0" err="1" smtClean="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latin typeface="+mj-lt"/>
                <a:ea typeface="+mj-ea"/>
                <a:cs typeface="+mj-cs"/>
              </a:rPr>
              <a:t>киберугрозы</a:t>
            </a:r>
            <a:endParaRPr lang="en-US" sz="2000" b="1" dirty="0">
              <a:gradFill>
                <a:gsLst>
                  <a:gs pos="0">
                    <a:schemeClr val="tx1">
                      <a:lumMod val="50000"/>
                    </a:schemeClr>
                  </a:gs>
                  <a:gs pos="61000">
                    <a:schemeClr val="tx1"/>
                  </a:gs>
                </a:gsLst>
                <a:lin ang="5400000" scaled="0"/>
              </a:gradFill>
              <a:latin typeface="+mj-lt"/>
              <a:ea typeface="+mj-ea"/>
              <a:cs typeface="+mj-cs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1275606"/>
            <a:ext cx="3816424" cy="29701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721254"/>
            <a:ext cx="6939550" cy="294131"/>
          </a:xfrm>
          <a:prstGeom prst="rect">
            <a:avLst/>
          </a:prstGeom>
          <a:noFill/>
        </p:spPr>
        <p:txBody>
          <a:bodyPr wrap="none" lIns="77925" tIns="38963" rIns="77925" bIns="38963" rtlCol="0">
            <a:spAutoFit/>
          </a:bodyPr>
          <a:lstStyle/>
          <a:p>
            <a:r>
              <a:rPr lang="ru-RU" sz="1400" b="1" dirty="0"/>
              <a:t>П</a:t>
            </a:r>
            <a:r>
              <a:rPr lang="ru-RU" sz="1400" b="1" dirty="0" smtClean="0"/>
              <a:t>рограммная операционная мина, имплантированная АНБ </a:t>
            </a:r>
            <a:r>
              <a:rPr lang="ru-RU" sz="1400" b="1" dirty="0"/>
              <a:t>США в </a:t>
            </a:r>
            <a:r>
              <a:rPr lang="ru-RU" sz="1400" b="1" dirty="0" smtClean="0"/>
              <a:t>оборудование </a:t>
            </a:r>
            <a:r>
              <a:rPr lang="en-US" sz="1400" b="1" dirty="0"/>
              <a:t>Cisco</a:t>
            </a:r>
            <a:endParaRPr lang="ru-RU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32231" y="2008234"/>
            <a:ext cx="3980342" cy="2848676"/>
          </a:xfrm>
          <a:prstGeom prst="rect">
            <a:avLst/>
          </a:prstGeom>
          <a:noFill/>
        </p:spPr>
        <p:txBody>
          <a:bodyPr wrap="none" lIns="77925" tIns="38963" rIns="77925" bIns="38963" rtlCol="0">
            <a:spAutoFit/>
          </a:bodyPr>
          <a:lstStyle/>
          <a:p>
            <a:pPr algn="ctr"/>
            <a:r>
              <a:rPr lang="ru-RU" sz="1600" b="1" dirty="0" smtClean="0"/>
              <a:t>Уязвимое оборудование </a:t>
            </a:r>
            <a:r>
              <a:rPr lang="en-US" sz="1600" b="1" dirty="0" smtClean="0"/>
              <a:t>Cisco</a:t>
            </a:r>
            <a:endParaRPr lang="ru-RU" sz="1600" dirty="0" smtClean="0"/>
          </a:p>
          <a:p>
            <a:pPr marL="243516" indent="-243516">
              <a:buFont typeface="Arial" charset="0"/>
              <a:buChar char="•"/>
            </a:pPr>
            <a:r>
              <a:rPr lang="en-US" sz="1600" dirty="0" smtClean="0"/>
              <a:t>Cisco </a:t>
            </a:r>
            <a:r>
              <a:rPr lang="en-US" sz="1600" dirty="0"/>
              <a:t>ASA 5500 Series </a:t>
            </a:r>
            <a:endParaRPr lang="ru-RU" sz="1600" dirty="0" smtClean="0"/>
          </a:p>
          <a:p>
            <a:pPr marL="243516" indent="-243516">
              <a:buFont typeface="Arial" charset="0"/>
              <a:buChar char="•"/>
            </a:pPr>
            <a:r>
              <a:rPr lang="en-US" sz="1600" dirty="0" smtClean="0"/>
              <a:t>Adaptive </a:t>
            </a:r>
            <a:r>
              <a:rPr lang="en-US" sz="1600" dirty="0"/>
              <a:t>Security </a:t>
            </a:r>
            <a:r>
              <a:rPr lang="en-US" sz="1600" dirty="0" smtClean="0"/>
              <a:t>Appliances</a:t>
            </a:r>
            <a:endParaRPr lang="ru-RU" sz="1600" dirty="0" smtClean="0"/>
          </a:p>
          <a:p>
            <a:pPr marL="243516" indent="-243516">
              <a:buFont typeface="Arial" charset="0"/>
              <a:buChar char="•"/>
            </a:pPr>
            <a:r>
              <a:rPr lang="en-US" sz="1600" dirty="0" smtClean="0"/>
              <a:t>Cisco </a:t>
            </a:r>
            <a:r>
              <a:rPr lang="en-US" sz="1600" dirty="0"/>
              <a:t>ASA 5500-X Series </a:t>
            </a:r>
            <a:endParaRPr lang="ru-RU" sz="1600" dirty="0" smtClean="0"/>
          </a:p>
          <a:p>
            <a:pPr marL="243516" indent="-243516">
              <a:buFont typeface="Arial" charset="0"/>
              <a:buChar char="•"/>
            </a:pPr>
            <a:r>
              <a:rPr lang="en-US" sz="1600" dirty="0" smtClean="0"/>
              <a:t>Next-Generation Firewalls</a:t>
            </a:r>
            <a:endParaRPr lang="ru-RU" sz="1600" dirty="0" smtClean="0"/>
          </a:p>
          <a:p>
            <a:pPr marL="243516" indent="-243516">
              <a:buFont typeface="Arial" charset="0"/>
              <a:buChar char="•"/>
            </a:pPr>
            <a:r>
              <a:rPr lang="en-US" sz="1600" dirty="0" smtClean="0"/>
              <a:t>Cisco</a:t>
            </a:r>
            <a:r>
              <a:rPr lang="en-US" sz="1600" dirty="0"/>
              <a:t> ASA Services Module </a:t>
            </a:r>
            <a:endParaRPr lang="ru-RU" sz="1600" dirty="0" smtClean="0"/>
          </a:p>
          <a:p>
            <a:pPr marL="243516" indent="-243516">
              <a:buFont typeface="Arial" charset="0"/>
              <a:buChar char="•"/>
            </a:pPr>
            <a:r>
              <a:rPr lang="en-US" sz="1600" dirty="0" smtClean="0"/>
              <a:t>Cisco </a:t>
            </a:r>
            <a:r>
              <a:rPr lang="en-US" sz="1600" dirty="0"/>
              <a:t>ASA 1000V Cloud </a:t>
            </a:r>
            <a:r>
              <a:rPr lang="en-US" sz="1600" dirty="0" smtClean="0"/>
              <a:t>Firewall</a:t>
            </a:r>
            <a:endParaRPr lang="ru-RU" sz="1600" dirty="0" smtClean="0"/>
          </a:p>
          <a:p>
            <a:pPr marL="243516" indent="-243516">
              <a:buFont typeface="Arial" charset="0"/>
              <a:buChar char="•"/>
            </a:pPr>
            <a:r>
              <a:rPr lang="en-US" sz="1600" dirty="0" smtClean="0"/>
              <a:t>Cisco </a:t>
            </a:r>
            <a:r>
              <a:rPr lang="en-US" sz="1600" dirty="0"/>
              <a:t>Adaptive Security Virtual </a:t>
            </a:r>
            <a:r>
              <a:rPr lang="en-US" sz="1600" dirty="0" smtClean="0"/>
              <a:t>Appliance</a:t>
            </a:r>
            <a:endParaRPr lang="ru-RU" sz="1600" dirty="0" smtClean="0"/>
          </a:p>
          <a:p>
            <a:pPr marL="243516" indent="-243516">
              <a:buFont typeface="Arial" charset="0"/>
              <a:buChar char="•"/>
            </a:pPr>
            <a:r>
              <a:rPr lang="en-US" sz="1600" dirty="0" smtClean="0"/>
              <a:t>Cisco </a:t>
            </a:r>
            <a:r>
              <a:rPr lang="en-US" sz="1600" dirty="0"/>
              <a:t>Firepower 9300 ASA Security </a:t>
            </a:r>
            <a:r>
              <a:rPr lang="en-US" sz="1600" dirty="0" smtClean="0"/>
              <a:t>Module</a:t>
            </a:r>
            <a:endParaRPr lang="ru-RU" sz="1600" dirty="0" smtClean="0"/>
          </a:p>
          <a:p>
            <a:pPr marL="243516" indent="-243516">
              <a:buFont typeface="Arial" charset="0"/>
              <a:buChar char="•"/>
            </a:pPr>
            <a:r>
              <a:rPr lang="en-US" sz="1600" dirty="0" smtClean="0"/>
              <a:t>Cisco </a:t>
            </a:r>
            <a:r>
              <a:rPr lang="en-US" sz="1600" dirty="0"/>
              <a:t>PIX </a:t>
            </a:r>
            <a:r>
              <a:rPr lang="en-US" sz="1600" dirty="0" smtClean="0"/>
              <a:t>Firewalls</a:t>
            </a:r>
            <a:endParaRPr lang="ru-RU" sz="1600" dirty="0" smtClean="0"/>
          </a:p>
          <a:p>
            <a:pPr marL="243516" indent="-243516">
              <a:buFont typeface="Arial" charset="0"/>
              <a:buChar char="•"/>
            </a:pPr>
            <a:r>
              <a:rPr lang="en-US" sz="1600" dirty="0" smtClean="0"/>
              <a:t>Cisco </a:t>
            </a:r>
            <a:r>
              <a:rPr lang="en-US" sz="1600" dirty="0"/>
              <a:t>Firewall Services </a:t>
            </a:r>
            <a:r>
              <a:rPr lang="en-US" sz="1600" dirty="0" smtClean="0"/>
              <a:t>Module</a:t>
            </a:r>
            <a:endParaRPr lang="ru-RU" sz="16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>
          <a:xfrm>
            <a:off x="8485008" y="4948014"/>
            <a:ext cx="533400" cy="114300"/>
          </a:xfrm>
        </p:spPr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23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8460432" y="4948014"/>
            <a:ext cx="533400" cy="114300"/>
          </a:xfrm>
        </p:spPr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123478"/>
            <a:ext cx="889248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/>
              <a:t>Ф</a:t>
            </a:r>
            <a:r>
              <a:rPr lang="ru-RU" sz="2000" b="1" dirty="0" smtClean="0"/>
              <a:t>инансовый сегмент </a:t>
            </a:r>
            <a:r>
              <a:rPr lang="ru-RU" sz="2000" b="1" dirty="0" err="1" smtClean="0"/>
              <a:t>техносферы</a:t>
            </a:r>
            <a:endParaRPr lang="ru-RU" sz="2000" b="1" dirty="0"/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4000"/>
                    </a14:imgEffect>
                    <a14:imgEffect>
                      <a14:brightnessContrast bright="14000"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84687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Похожее изображ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357058"/>
            <a:ext cx="891725" cy="89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значок доми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283917"/>
            <a:ext cx="899195" cy="85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1560" y="802908"/>
            <a:ext cx="22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Физические лица РФ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961427" y="814984"/>
            <a:ext cx="2420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Юридические лица РФ</a:t>
            </a:r>
            <a:endParaRPr lang="ru-RU" dirty="0"/>
          </a:p>
        </p:txBody>
      </p:sp>
      <p:pic>
        <p:nvPicPr>
          <p:cNvPr id="1032" name="Picture 8" descr="Картинки по запросу значок домик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302382"/>
            <a:ext cx="884262" cy="83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 7"/>
          <p:cNvSpPr/>
          <p:nvPr/>
        </p:nvSpPr>
        <p:spPr>
          <a:xfrm>
            <a:off x="611560" y="2787774"/>
            <a:ext cx="6192688" cy="1152128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Ф</a:t>
            </a:r>
            <a:r>
              <a:rPr lang="ru-RU" dirty="0" smtClean="0">
                <a:solidFill>
                  <a:schemeClr val="bg1"/>
                </a:solidFill>
              </a:rPr>
              <a:t>инансовая инфраструктура РФ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971600" y="2211715"/>
            <a:ext cx="0" cy="864091"/>
          </a:xfrm>
          <a:prstGeom prst="line">
            <a:avLst/>
          </a:prstGeom>
          <a:ln w="66675"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497582" y="2143162"/>
            <a:ext cx="0" cy="716620"/>
          </a:xfrm>
          <a:prstGeom prst="line">
            <a:avLst/>
          </a:prstGeom>
          <a:ln w="66675"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290312" y="2143162"/>
            <a:ext cx="11205" cy="644612"/>
          </a:xfrm>
          <a:prstGeom prst="line">
            <a:avLst/>
          </a:prstGeom>
          <a:ln w="66675"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1032" idx="2"/>
          </p:cNvCxnSpPr>
          <p:nvPr/>
        </p:nvCxnSpPr>
        <p:spPr>
          <a:xfrm>
            <a:off x="6166259" y="2135523"/>
            <a:ext cx="0" cy="829880"/>
          </a:xfrm>
          <a:prstGeom prst="line">
            <a:avLst/>
          </a:prstGeom>
          <a:ln w="66675"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539851" y="1827963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…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76056" y="1842777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…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67544" y="2396574"/>
            <a:ext cx="6494022" cy="307777"/>
          </a:xfrm>
          <a:prstGeom prst="rect">
            <a:avLst/>
          </a:prstGeom>
          <a:solidFill>
            <a:schemeClr val="bg1">
              <a:alpha val="39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1400" dirty="0" smtClean="0"/>
              <a:t>Клиентские точки доступа (банкоматы, </a:t>
            </a:r>
            <a:r>
              <a:rPr lang="ru-RU" sz="1400" dirty="0" err="1" smtClean="0"/>
              <a:t>картридеры</a:t>
            </a:r>
            <a:r>
              <a:rPr lang="ru-RU" sz="1400" dirty="0"/>
              <a:t>, </a:t>
            </a:r>
            <a:r>
              <a:rPr lang="ru-RU" sz="1400" dirty="0" smtClean="0"/>
              <a:t>ПК, смартфоны, </a:t>
            </a:r>
            <a:r>
              <a:rPr lang="ru-RU" sz="1400" dirty="0" err="1" smtClean="0"/>
              <a:t>паркоматы</a:t>
            </a:r>
            <a:r>
              <a:rPr lang="ru-RU" sz="1400" dirty="0" smtClean="0"/>
              <a:t> …)</a:t>
            </a:r>
            <a:endParaRPr lang="ru-RU" sz="1400" dirty="0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V="1">
            <a:off x="1614315" y="3730051"/>
            <a:ext cx="0" cy="657254"/>
          </a:xfrm>
          <a:prstGeom prst="line">
            <a:avLst/>
          </a:prstGeom>
          <a:ln w="66675"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2627784" y="3888629"/>
            <a:ext cx="0" cy="504854"/>
          </a:xfrm>
          <a:prstGeom prst="line">
            <a:avLst/>
          </a:prstGeom>
          <a:ln w="66675"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4860032" y="3882451"/>
            <a:ext cx="0" cy="504854"/>
          </a:xfrm>
          <a:prstGeom prst="line">
            <a:avLst/>
          </a:prstGeom>
          <a:ln w="66675"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6084168" y="3732367"/>
            <a:ext cx="0" cy="657254"/>
          </a:xfrm>
          <a:prstGeom prst="line">
            <a:avLst/>
          </a:prstGeom>
          <a:ln w="66675"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724204" y="4073350"/>
            <a:ext cx="3927916" cy="307777"/>
          </a:xfrm>
          <a:prstGeom prst="rect">
            <a:avLst/>
          </a:prstGeom>
          <a:solidFill>
            <a:schemeClr val="bg1">
              <a:alpha val="39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Точки доступа финансовых организаций</a:t>
            </a:r>
            <a:endParaRPr lang="ru-RU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3655808" y="4503777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…</a:t>
            </a: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 flipH="1">
            <a:off x="6660233" y="3117803"/>
            <a:ext cx="514254" cy="0"/>
          </a:xfrm>
          <a:prstGeom prst="line">
            <a:avLst/>
          </a:prstGeom>
          <a:ln w="66675"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H="1">
            <a:off x="6660232" y="3531103"/>
            <a:ext cx="514254" cy="0"/>
          </a:xfrm>
          <a:prstGeom prst="line">
            <a:avLst/>
          </a:prstGeom>
          <a:ln w="66675"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4" descr="Картинки по запросу интернет глобус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886" y="214166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Блок-схема: альтернативный процесс 1"/>
          <p:cNvSpPr/>
          <p:nvPr/>
        </p:nvSpPr>
        <p:spPr>
          <a:xfrm>
            <a:off x="7020272" y="2969582"/>
            <a:ext cx="2154591" cy="615039"/>
          </a:xfrm>
          <a:prstGeom prst="flowChartAlternateProcess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Глобальная финансовая инфраструктура</a:t>
            </a:r>
            <a:endParaRPr lang="ru-RU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043608" y="4324926"/>
            <a:ext cx="2232248" cy="64807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Локальная сеть банка</a:t>
            </a:r>
          </a:p>
        </p:txBody>
      </p:sp>
      <p:sp>
        <p:nvSpPr>
          <p:cNvPr id="32" name="Овал 31"/>
          <p:cNvSpPr/>
          <p:nvPr/>
        </p:nvSpPr>
        <p:spPr>
          <a:xfrm>
            <a:off x="4332661" y="4324926"/>
            <a:ext cx="2232248" cy="64807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/>
              <a:t>Локальная сеть банка</a:t>
            </a:r>
          </a:p>
        </p:txBody>
      </p:sp>
    </p:spTree>
    <p:extLst>
      <p:ext uri="{BB962C8B-B14F-4D97-AF65-F5344CB8AC3E}">
        <p14:creationId xmlns:p14="http://schemas.microsoft.com/office/powerpoint/2010/main" val="349449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" name="Picture 20" descr="Картинки по запросу значок облачных технологи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727" y="2666562"/>
            <a:ext cx="941934" cy="7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8460432" y="4974470"/>
            <a:ext cx="533400" cy="114300"/>
          </a:xfrm>
        </p:spPr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123478"/>
            <a:ext cx="8820472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/>
              <a:t>Точки реализации угроз </a:t>
            </a:r>
            <a:r>
              <a:rPr lang="ru-RU" sz="2000" b="1" dirty="0" err="1" smtClean="0"/>
              <a:t>кибербезопасности</a:t>
            </a:r>
            <a:r>
              <a:rPr lang="ru-RU" sz="2000" b="1" dirty="0" smtClean="0"/>
              <a:t> финансового сегмента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400231" y="662191"/>
            <a:ext cx="1623458" cy="33855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600" dirty="0" smtClean="0"/>
              <a:t>Источники угроз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971600" y="1347613"/>
            <a:ext cx="2016224" cy="83099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ru-RU" sz="1200" dirty="0" smtClean="0"/>
              <a:t>Точки доступа к банковским сервисам</a:t>
            </a:r>
            <a:endParaRPr lang="ru-R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5436096" y="1347614"/>
            <a:ext cx="2016224" cy="83099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defPPr>
              <a:defRPr lang="ru-RU"/>
            </a:defPPr>
            <a:lvl1pPr algn="ctr">
              <a:defRPr sz="1200"/>
            </a:lvl1pPr>
          </a:lstStyle>
          <a:p>
            <a:r>
              <a:rPr lang="ru-RU" dirty="0"/>
              <a:t>Средства </a:t>
            </a:r>
            <a:r>
              <a:rPr lang="ru-RU" dirty="0" err="1"/>
              <a:t>сетеобразования</a:t>
            </a:r>
            <a:r>
              <a:rPr lang="ru-RU" dirty="0"/>
              <a:t> </a:t>
            </a:r>
            <a:r>
              <a:rPr lang="ru-RU" dirty="0" smtClean="0"/>
              <a:t>и защиты глобальной </a:t>
            </a:r>
            <a:r>
              <a:rPr lang="ru-RU" dirty="0"/>
              <a:t>информационной инфраструктуры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03848" y="1347612"/>
            <a:ext cx="2016224" cy="830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defPPr>
              <a:defRPr lang="ru-RU"/>
            </a:defPPr>
            <a:lvl1pPr algn="ctr">
              <a:defRPr sz="1200"/>
            </a:lvl1pPr>
          </a:lstStyle>
          <a:p>
            <a:r>
              <a:rPr lang="ru-RU" dirty="0" smtClean="0"/>
              <a:t>Программно-вычислительные среды банковских организаций</a:t>
            </a:r>
            <a:endParaRPr lang="ru-RU" dirty="0"/>
          </a:p>
        </p:txBody>
      </p:sp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7734"/>
            <a:ext cx="835175" cy="83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артинки по запросу значок смартфон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278" y="3561141"/>
            <a:ext cx="525262" cy="52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Похожее изображени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801" y="3718081"/>
            <a:ext cx="673275" cy="73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Картинки по запросу значок банкомат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913" y="3084513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Похожее изображение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993" y="2447247"/>
            <a:ext cx="671256" cy="89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09505" y="3226564"/>
            <a:ext cx="673665" cy="25316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ru-RU" sz="1100" dirty="0" smtClean="0"/>
              <a:t>ПК</a:t>
            </a:r>
            <a:endParaRPr lang="ru-RU" sz="1100" dirty="0"/>
          </a:p>
        </p:txBody>
      </p:sp>
      <p:sp>
        <p:nvSpPr>
          <p:cNvPr id="16" name="TextBox 15"/>
          <p:cNvSpPr txBox="1"/>
          <p:nvPr/>
        </p:nvSpPr>
        <p:spPr>
          <a:xfrm>
            <a:off x="80017" y="4100201"/>
            <a:ext cx="947784" cy="25316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ru-RU" sz="1100" dirty="0" smtClean="0"/>
              <a:t>Смартфоны</a:t>
            </a:r>
            <a:endParaRPr lang="ru-RU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1068805" y="4353367"/>
            <a:ext cx="947782" cy="2610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ru-RU" sz="1100" dirty="0" err="1" smtClean="0"/>
              <a:t>Картридеры</a:t>
            </a:r>
            <a:endParaRPr lang="ru-RU" sz="1100" dirty="0"/>
          </a:p>
        </p:txBody>
      </p:sp>
      <p:sp>
        <p:nvSpPr>
          <p:cNvPr id="18" name="TextBox 17"/>
          <p:cNvSpPr txBox="1"/>
          <p:nvPr/>
        </p:nvSpPr>
        <p:spPr>
          <a:xfrm>
            <a:off x="1644007" y="3885525"/>
            <a:ext cx="947782" cy="2531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ru-RU" sz="1100" dirty="0" smtClean="0"/>
              <a:t>Банкоматы</a:t>
            </a:r>
            <a:endParaRPr lang="ru-RU" sz="1100" dirty="0"/>
          </a:p>
        </p:txBody>
      </p:sp>
      <p:sp>
        <p:nvSpPr>
          <p:cNvPr id="19" name="TextBox 18"/>
          <p:cNvSpPr txBox="1"/>
          <p:nvPr/>
        </p:nvSpPr>
        <p:spPr>
          <a:xfrm>
            <a:off x="2378627" y="3305794"/>
            <a:ext cx="897229" cy="2531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ru-RU" sz="1100" dirty="0" err="1" smtClean="0"/>
              <a:t>Паркоматы</a:t>
            </a:r>
            <a:endParaRPr lang="ru-RU" sz="1100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755576" y="2178609"/>
            <a:ext cx="290226" cy="39314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783170" y="2178609"/>
            <a:ext cx="548470" cy="154526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endCxn id="2054" idx="0"/>
          </p:cNvCxnSpPr>
          <p:nvPr/>
        </p:nvCxnSpPr>
        <p:spPr>
          <a:xfrm flipH="1">
            <a:off x="1364439" y="2178611"/>
            <a:ext cx="255233" cy="15394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7" idx="2"/>
            <a:endCxn id="2056" idx="0"/>
          </p:cNvCxnSpPr>
          <p:nvPr/>
        </p:nvCxnSpPr>
        <p:spPr>
          <a:xfrm>
            <a:off x="1979712" y="2178610"/>
            <a:ext cx="91241" cy="90590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2472090" y="2178611"/>
            <a:ext cx="212985" cy="32113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>
            <a:off x="2987824" y="1000745"/>
            <a:ext cx="432048" cy="34686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stCxn id="6" idx="2"/>
            <a:endCxn id="9" idx="0"/>
          </p:cNvCxnSpPr>
          <p:nvPr/>
        </p:nvCxnSpPr>
        <p:spPr>
          <a:xfrm>
            <a:off x="4211960" y="1000745"/>
            <a:ext cx="0" cy="34686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5023690" y="1000745"/>
            <a:ext cx="412406" cy="34686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60" name="Picture 12" descr="Картинки по запросу значок маршрутизатора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178611"/>
            <a:ext cx="864096" cy="86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/>
          <p:cNvSpPr txBox="1"/>
          <p:nvPr/>
        </p:nvSpPr>
        <p:spPr>
          <a:xfrm>
            <a:off x="7554493" y="3002751"/>
            <a:ext cx="1235814" cy="2531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ru-RU" sz="1100" dirty="0" smtClean="0"/>
              <a:t>Маршрутизаторы</a:t>
            </a:r>
            <a:endParaRPr lang="ru-RU" sz="1100" dirty="0"/>
          </a:p>
        </p:txBody>
      </p:sp>
      <p:pic>
        <p:nvPicPr>
          <p:cNvPr id="2062" name="Picture 14" descr="Похожее изображение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47" y="3379938"/>
            <a:ext cx="720080" cy="75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7092280" y="4220973"/>
            <a:ext cx="1235814" cy="2531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ru-RU" sz="1100" dirty="0" smtClean="0"/>
              <a:t>Коммутаторы</a:t>
            </a:r>
            <a:endParaRPr lang="ru-RU" sz="1100" dirty="0"/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7452599" y="2178611"/>
            <a:ext cx="428925" cy="53715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6921222" y="2178609"/>
            <a:ext cx="428925" cy="12223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64" name="Picture 16" descr="Картинки по запросу значок сетевой адаптер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123" y="2799785"/>
            <a:ext cx="506009" cy="50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0" name="Прямая соединительная линия 59"/>
          <p:cNvCxnSpPr>
            <a:stCxn id="8" idx="2"/>
            <a:endCxn id="2064" idx="0"/>
          </p:cNvCxnSpPr>
          <p:nvPr/>
        </p:nvCxnSpPr>
        <p:spPr>
          <a:xfrm>
            <a:off x="6444208" y="2178611"/>
            <a:ext cx="13920" cy="62117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5940151" y="3255916"/>
            <a:ext cx="1235814" cy="3971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ru-RU" sz="1100" dirty="0" smtClean="0"/>
              <a:t>Сетевые адаптеры</a:t>
            </a:r>
            <a:endParaRPr lang="ru-RU" sz="1100" dirty="0"/>
          </a:p>
        </p:txBody>
      </p:sp>
      <p:pic>
        <p:nvPicPr>
          <p:cNvPr id="2066" name="Picture 18" descr="Картинки по запросу значок сервера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771" y="3889202"/>
            <a:ext cx="805542" cy="53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TextBox 66"/>
          <p:cNvSpPr txBox="1"/>
          <p:nvPr/>
        </p:nvSpPr>
        <p:spPr>
          <a:xfrm>
            <a:off x="2766621" y="4430303"/>
            <a:ext cx="729845" cy="2531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ru-RU" sz="1100" dirty="0" smtClean="0"/>
              <a:t>Серверы</a:t>
            </a:r>
            <a:endParaRPr lang="ru-RU" sz="1100" dirty="0"/>
          </a:p>
        </p:txBody>
      </p:sp>
      <p:sp>
        <p:nvSpPr>
          <p:cNvPr id="68" name="TextBox 67"/>
          <p:cNvSpPr txBox="1"/>
          <p:nvPr/>
        </p:nvSpPr>
        <p:spPr>
          <a:xfrm>
            <a:off x="3363879" y="3343034"/>
            <a:ext cx="947782" cy="36004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ru-RU" sz="1100" dirty="0" smtClean="0"/>
              <a:t>Облачные архитектуры</a:t>
            </a:r>
            <a:endParaRPr lang="ru-RU" sz="1100" dirty="0"/>
          </a:p>
        </p:txBody>
      </p:sp>
      <p:sp>
        <p:nvSpPr>
          <p:cNvPr id="69" name="TextBox 68"/>
          <p:cNvSpPr txBox="1"/>
          <p:nvPr/>
        </p:nvSpPr>
        <p:spPr>
          <a:xfrm>
            <a:off x="3862413" y="4479950"/>
            <a:ext cx="947782" cy="60294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ru-RU" sz="1100" dirty="0" smtClean="0"/>
              <a:t>Рабочие станции персонала</a:t>
            </a:r>
            <a:endParaRPr lang="ru-RU" sz="1100" dirty="0"/>
          </a:p>
        </p:txBody>
      </p:sp>
      <p:sp>
        <p:nvSpPr>
          <p:cNvPr id="70" name="TextBox 69"/>
          <p:cNvSpPr txBox="1"/>
          <p:nvPr/>
        </p:nvSpPr>
        <p:spPr>
          <a:xfrm>
            <a:off x="4410236" y="3445110"/>
            <a:ext cx="1269094" cy="43386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ru-RU" sz="900" dirty="0" smtClean="0"/>
              <a:t>Рабочие станции администрации вычислительных сред</a:t>
            </a:r>
            <a:endParaRPr lang="ru-RU" sz="900" dirty="0"/>
          </a:p>
        </p:txBody>
      </p:sp>
      <p:sp>
        <p:nvSpPr>
          <p:cNvPr id="73" name="TextBox 72"/>
          <p:cNvSpPr txBox="1"/>
          <p:nvPr/>
        </p:nvSpPr>
        <p:spPr>
          <a:xfrm>
            <a:off x="5194523" y="4614442"/>
            <a:ext cx="1835984" cy="46845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ru-RU" sz="900" dirty="0" smtClean="0"/>
              <a:t>Рабочие станции администрации </a:t>
            </a:r>
            <a:r>
              <a:rPr lang="ru-RU" sz="900" dirty="0" err="1" smtClean="0"/>
              <a:t>кибербезопасности</a:t>
            </a:r>
            <a:r>
              <a:rPr lang="ru-RU" sz="900" dirty="0" smtClean="0"/>
              <a:t> программно-вычислительных сред</a:t>
            </a:r>
            <a:endParaRPr lang="ru-RU" sz="900" dirty="0"/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 flipH="1">
            <a:off x="3275857" y="2178611"/>
            <a:ext cx="144015" cy="171059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>
            <a:off x="3707904" y="2178611"/>
            <a:ext cx="0" cy="61118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>
            <a:off x="4311661" y="2194150"/>
            <a:ext cx="49287" cy="174575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70" name="Picture 22" descr="Картинки по запросу компьютеры значок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813" y="3758927"/>
            <a:ext cx="753695" cy="75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Похожее изображение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979" y="2543863"/>
            <a:ext cx="935867" cy="935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9" name="Прямая соединительная линия 88"/>
          <p:cNvCxnSpPr/>
          <p:nvPr/>
        </p:nvCxnSpPr>
        <p:spPr>
          <a:xfrm>
            <a:off x="4644008" y="2194150"/>
            <a:ext cx="83093" cy="3776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>
            <a:off x="5220072" y="2178609"/>
            <a:ext cx="720079" cy="176129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74" name="Picture 26" descr="Похожее изображение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202" y="3939902"/>
            <a:ext cx="1147842" cy="64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0" name="Прямая соединительная линия 49"/>
          <p:cNvCxnSpPr/>
          <p:nvPr/>
        </p:nvCxnSpPr>
        <p:spPr>
          <a:xfrm>
            <a:off x="7452320" y="1635646"/>
            <a:ext cx="32008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7696304" y="1863435"/>
            <a:ext cx="1121963" cy="33071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ru-RU" sz="1050" dirty="0" smtClean="0"/>
              <a:t>Средства </a:t>
            </a:r>
            <a:r>
              <a:rPr lang="ru-RU" sz="1050" dirty="0" err="1" smtClean="0"/>
              <a:t>кибер</a:t>
            </a:r>
            <a:r>
              <a:rPr lang="ru-RU" sz="1050" dirty="0" smtClean="0"/>
              <a:t>-безопасности</a:t>
            </a:r>
            <a:endParaRPr lang="ru-RU" sz="1050" dirty="0"/>
          </a:p>
        </p:txBody>
      </p:sp>
      <p:pic>
        <p:nvPicPr>
          <p:cNvPr id="12" name="Picture 2" descr="Картинки по запросу средства кибербезопасности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524" y="1241746"/>
            <a:ext cx="787273" cy="590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63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оставная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Состав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тав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511</TotalTime>
  <Words>1143</Words>
  <Application>Microsoft Office PowerPoint</Application>
  <PresentationFormat>Экран (16:9)</PresentationFormat>
  <Paragraphs>260</Paragraphs>
  <Slides>17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Составная</vt:lpstr>
      <vt:lpstr>Цифровая экономика  и проблемы кибербезопасности ее финансового сегмента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Противодействие  угрозам кибербезопасности банковско-финансовой сферы</dc:title>
  <dc:creator>Александр</dc:creator>
  <cp:lastModifiedBy>Игорь Анатольевич Шеремет</cp:lastModifiedBy>
  <cp:revision>66</cp:revision>
  <cp:lastPrinted>2017-03-02T07:56:26Z</cp:lastPrinted>
  <dcterms:created xsi:type="dcterms:W3CDTF">2017-02-28T16:47:38Z</dcterms:created>
  <dcterms:modified xsi:type="dcterms:W3CDTF">2018-04-23T13:03:42Z</dcterms:modified>
</cp:coreProperties>
</file>