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2"/>
  </p:notesMasterIdLst>
  <p:handoutMasterIdLst>
    <p:handoutMasterId r:id="rId23"/>
  </p:handoutMasterIdLst>
  <p:sldIdLst>
    <p:sldId id="308" r:id="rId2"/>
    <p:sldId id="257" r:id="rId3"/>
    <p:sldId id="300" r:id="rId4"/>
    <p:sldId id="317" r:id="rId5"/>
    <p:sldId id="301" r:id="rId6"/>
    <p:sldId id="302" r:id="rId7"/>
    <p:sldId id="309" r:id="rId8"/>
    <p:sldId id="296" r:id="rId9"/>
    <p:sldId id="303" r:id="rId10"/>
    <p:sldId id="310" r:id="rId11"/>
    <p:sldId id="305" r:id="rId12"/>
    <p:sldId id="297" r:id="rId13"/>
    <p:sldId id="316" r:id="rId14"/>
    <p:sldId id="298" r:id="rId15"/>
    <p:sldId id="306" r:id="rId16"/>
    <p:sldId id="312" r:id="rId17"/>
    <p:sldId id="313" r:id="rId18"/>
    <p:sldId id="315" r:id="rId19"/>
    <p:sldId id="314" r:id="rId20"/>
    <p:sldId id="311" r:id="rId21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DC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50" autoAdjust="0"/>
  </p:normalViewPr>
  <p:slideViewPr>
    <p:cSldViewPr>
      <p:cViewPr>
        <p:scale>
          <a:sx n="70" d="100"/>
          <a:sy n="70" d="100"/>
        </p:scale>
        <p:origin x="-280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D6A989-264D-4D6F-8353-B3036C5F83A9}" type="datetimeFigureOut">
              <a:rPr lang="ru-RU"/>
              <a:pPr/>
              <a:t>23.03.2018</a:t>
            </a:fld>
            <a:endParaRPr lang="ru-R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76BD88-7C84-4AC9-957F-090B1BF376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03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BF27106-52C0-4F7F-BA2C-EC80761D0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159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27106-52C0-4F7F-BA2C-EC80761D0E0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27106-52C0-4F7F-BA2C-EC80761D0E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baseline="0" dirty="0" smtClean="0">
                <a:solidFill>
                  <a:schemeClr val="tx1"/>
                </a:solidFill>
              </a:rPr>
              <a:t>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27106-52C0-4F7F-BA2C-EC80761D0E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27106-52C0-4F7F-BA2C-EC80761D0E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b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27106-52C0-4F7F-BA2C-EC80761D0E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17AB4-9E18-429D-8D3F-A273D94630F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27106-52C0-4F7F-BA2C-EC80761D0E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27106-52C0-4F7F-BA2C-EC80761D0E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27106-52C0-4F7F-BA2C-EC80761D0E0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27106-52C0-4F7F-BA2C-EC80761D0E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27106-52C0-4F7F-BA2C-EC80761D0E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27106-52C0-4F7F-BA2C-EC80761D0E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27106-52C0-4F7F-BA2C-EC80761D0E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baseline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baseline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27106-52C0-4F7F-BA2C-EC80761D0E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27106-52C0-4F7F-BA2C-EC80761D0E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27106-52C0-4F7F-BA2C-EC80761D0E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27106-52C0-4F7F-BA2C-EC80761D0E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8E3D-86D7-4A1F-89F3-6C88F0A2E5F3}" type="datetime1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2C93C-0C9F-4718-B773-F4F2F54215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F94E-36A3-4322-951D-9F08B8368E26}" type="datetime1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E8798-AE09-4C2C-AD7F-E852BDC141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660F-2976-4180-964B-6993E05B1F41}" type="datetime1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C9EBC-6D02-4881-9602-1787E47DAF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7BD5-F13C-4034-BF49-4A0733D45783}" type="datetime1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F737D-F6F6-4E69-8E3C-7AF3E30263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E1F7-E909-4D67-B53C-5DDB79C4B4EA}" type="datetime1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16530-E8DC-4396-90E4-5CF4652159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F1A-79D2-412F-85BB-FB4AE0899BD2}" type="datetime1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2E3CC-6C14-4434-BAD0-E7A39C0705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E84A-1706-4926-9502-A45EAE60AB36}" type="datetime1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4AE2A-515E-4F69-8A4E-93F45ABDC5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2D56-2418-4E86-92B4-EC8B9FF033DC}" type="datetime1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A30FC-BBD1-47FC-90E4-BFD033ADA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2F-6270-4D27-98C2-D3752DDD1660}" type="datetime1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D0AA2-F74D-4FE0-9340-9BEB03B74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11EC-7348-4CDA-B92F-87C5B8B16E3E}" type="datetime1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69B7B-11AF-4677-957B-6E97BF6A56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7F7-CEC2-4207-8BAA-A409EBF81ACE}" type="datetime1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ACE51-B112-46E1-AE1F-7C002B0845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4A3B9-5EA2-42DC-9C6A-E1F52AC18D67}" type="datetime1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C225FC-A41D-492A-A40E-859D15BF67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erasmusplusinrussia.ru" TargetMode="External"/><Relationship Id="rId2" Type="http://schemas.openxmlformats.org/officeDocument/2006/relationships/hyperlink" Target="mailto:info@erasmusplusinrussia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http://www.erasmusplusinrussia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643313"/>
            <a:ext cx="377507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500063" y="0"/>
            <a:ext cx="7772400" cy="969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8286808" cy="4929222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  <a:extLst/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tx1"/>
                </a:solidFill>
                <a:cs typeface="Arial" pitchFamily="34" charset="0"/>
              </a:rPr>
              <a:t>Международные тренды развития высшего образования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>
                <a:solidFill>
                  <a:schemeClr val="accent5"/>
                </a:solidFill>
              </a:ln>
              <a:solidFill>
                <a:srgbClr val="00B0F0"/>
              </a:solidFill>
              <a:cs typeface="Arial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500" b="1" dirty="0" smtClean="0">
              <a:ln>
                <a:solidFill>
                  <a:schemeClr val="accent5"/>
                </a:solidFill>
              </a:ln>
              <a:solidFill>
                <a:srgbClr val="00B0F0"/>
              </a:solidFill>
              <a:cs typeface="Arial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 smtClean="0">
                <a:ln>
                  <a:solidFill>
                    <a:schemeClr val="accent5"/>
                  </a:solidFill>
                </a:ln>
                <a:solidFill>
                  <a:srgbClr val="00B0F0"/>
                </a:solidFill>
                <a:cs typeface="Arial" pitchFamily="34" charset="0"/>
              </a:rPr>
              <a:t>Олейникова О.Н.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  <a:cs typeface="Arial" pitchFamily="34" charset="0"/>
              </a:rPr>
              <a:t>д.п.н., профессор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  <a:cs typeface="Arial" pitchFamily="34" charset="0"/>
              </a:rPr>
              <a:t>Директор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  <a:cs typeface="Arial" pitchFamily="34" charset="0"/>
              </a:rPr>
              <a:t>Национального офиса </a:t>
            </a:r>
            <a:r>
              <a:rPr lang="en-US" sz="2600" b="1" dirty="0" smtClean="0">
                <a:solidFill>
                  <a:schemeClr val="tx1"/>
                </a:solidFill>
                <a:cs typeface="Arial" pitchFamily="34" charset="0"/>
              </a:rPr>
              <a:t>Erasmus+ </a:t>
            </a:r>
            <a:r>
              <a:rPr lang="ru-RU" sz="2600" b="1" dirty="0" smtClean="0">
                <a:solidFill>
                  <a:schemeClr val="tx1"/>
                </a:solidFill>
                <a:cs typeface="Arial" pitchFamily="34" charset="0"/>
              </a:rPr>
              <a:t>в России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cs typeface="Arial" pitchFamily="34" charset="0"/>
              </a:rPr>
              <a:t>Москва, 2018 г.</a:t>
            </a:r>
            <a:endParaRPr lang="ru-RU" sz="2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786188"/>
            <a:ext cx="33988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ctrTitle"/>
          </p:nvPr>
        </p:nvSpPr>
        <p:spPr>
          <a:xfrm>
            <a:off x="500063" y="0"/>
            <a:ext cx="7772400" cy="969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1143000"/>
            <a:ext cx="8643938" cy="5072063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Выгоды университетов от реализации стратегии интернационализации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Источник:</a:t>
            </a:r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>European Association for International Education. Survey in 2015.</a:t>
            </a:r>
            <a:endParaRPr lang="ru-RU" sz="14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cs typeface="Arial" pitchFamily="34" charset="0"/>
              </a:rPr>
              <a:t>https://www.bcg.com/industries/education/megatrends-in-higher-education.aspx</a:t>
            </a:r>
            <a:endParaRPr lang="ru-RU" sz="12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Тренды развития высшего образования: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национальные стратегии интернационализации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2000250"/>
            <a:ext cx="56388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85750" y="2000250"/>
            <a:ext cx="2857500" cy="357188"/>
          </a:xfrm>
          <a:prstGeom prst="roundRect">
            <a:avLst/>
          </a:prstGeom>
          <a:solidFill>
            <a:srgbClr val="00B0F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Улучшение качества образования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50" y="2428875"/>
            <a:ext cx="2857500" cy="357188"/>
          </a:xfrm>
          <a:prstGeom prst="roundRect">
            <a:avLst/>
          </a:prstGeom>
          <a:solidFill>
            <a:srgbClr val="00B0F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Подготовка студентов к глобальным требования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50" y="2857500"/>
            <a:ext cx="2857500" cy="357188"/>
          </a:xfrm>
          <a:prstGeom prst="roundRect">
            <a:avLst/>
          </a:prstGeom>
          <a:solidFill>
            <a:srgbClr val="00B0F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Привлечение иностранных студентов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50" y="3286125"/>
            <a:ext cx="2857500" cy="357188"/>
          </a:xfrm>
          <a:prstGeom prst="roundRect">
            <a:avLst/>
          </a:prstGeom>
          <a:solidFill>
            <a:srgbClr val="00B0F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Улучшение международной репутации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50" y="3714750"/>
            <a:ext cx="2857500" cy="357188"/>
          </a:xfrm>
          <a:prstGeom prst="roundRect">
            <a:avLst/>
          </a:prstGeom>
          <a:solidFill>
            <a:srgbClr val="00B0F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Улучшение качества исследований и развитие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50" y="4143375"/>
            <a:ext cx="2857500" cy="357188"/>
          </a:xfrm>
          <a:prstGeom prst="roundRect">
            <a:avLst/>
          </a:prstGeom>
          <a:solidFill>
            <a:srgbClr val="00B0F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Повышение конкурентоспособности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50" y="4572000"/>
            <a:ext cx="2857500" cy="357188"/>
          </a:xfrm>
          <a:prstGeom prst="roundRect">
            <a:avLst/>
          </a:prstGeom>
          <a:solidFill>
            <a:srgbClr val="00B0F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Спрос со стороны рынка труда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5750" y="5000625"/>
            <a:ext cx="2857500" cy="357188"/>
          </a:xfrm>
          <a:prstGeom prst="roundRect">
            <a:avLst/>
          </a:prstGeom>
          <a:solidFill>
            <a:srgbClr val="00B0F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Получение финансовых преимуществ университетом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14422"/>
            <a:ext cx="8602692" cy="5643578"/>
          </a:xfrm>
        </p:spPr>
        <p:txBody>
          <a:bodyPr>
            <a:normAutofit/>
          </a:bodyPr>
          <a:lstStyle/>
          <a:p>
            <a:pPr marL="0" eaLnBrk="1" hangingPunct="1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Сокращение финансирования со стороны государства </a:t>
            </a:r>
            <a:r>
              <a:rPr lang="ru-RU" sz="2400" dirty="0" smtClean="0"/>
              <a:t>на высшее образование 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увеличение межотраслевого взаимодействия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eaLnBrk="1" hangingPunct="1">
              <a:buNone/>
            </a:pPr>
            <a:r>
              <a:rPr lang="ru-RU" sz="2200" b="1" dirty="0" smtClean="0"/>
              <a:t>Распределение финансирования ВО (%)</a:t>
            </a:r>
          </a:p>
          <a:p>
            <a:pPr marL="0" eaLnBrk="1" hangingPunct="1">
              <a:buNone/>
            </a:pPr>
            <a:endParaRPr lang="ru-RU" sz="3100" b="1" dirty="0" smtClean="0"/>
          </a:p>
          <a:p>
            <a:pPr marL="0" eaLnBrk="1" hangingPunct="1"/>
            <a:endParaRPr lang="ru-RU" sz="4600" dirty="0" smtClean="0"/>
          </a:p>
          <a:p>
            <a:pPr marL="0" eaLnBrk="1" hangingPunct="1">
              <a:buNone/>
            </a:pPr>
            <a:endParaRPr lang="ru-RU" sz="1600" b="1" dirty="0" smtClean="0"/>
          </a:p>
          <a:p>
            <a:pPr marL="0" eaLnBrk="1" hangingPunct="1">
              <a:buNone/>
            </a:pPr>
            <a:endParaRPr lang="ru-RU" sz="2300" dirty="0" smtClean="0"/>
          </a:p>
          <a:p>
            <a:pPr marL="0" eaLnBrk="1" hangingPunct="1"/>
            <a:endParaRPr lang="ru-RU" sz="2300" dirty="0" smtClean="0"/>
          </a:p>
          <a:p>
            <a:pPr marL="0" eaLnBrk="1" hangingPunct="1"/>
            <a:endParaRPr lang="ru-RU" sz="23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b="1" dirty="0" smtClean="0"/>
              <a:t>Источник: </a:t>
            </a:r>
            <a:r>
              <a:rPr lang="en-US" sz="1200" b="1" dirty="0" smtClean="0">
                <a:cs typeface="Arial" pitchFamily="34" charset="0"/>
              </a:rPr>
              <a:t>British Council. (201</a:t>
            </a:r>
            <a:r>
              <a:rPr lang="ru-RU" sz="1200" b="1" dirty="0" smtClean="0">
                <a:cs typeface="Arial" pitchFamily="34" charset="0"/>
              </a:rPr>
              <a:t>7</a:t>
            </a:r>
            <a:r>
              <a:rPr lang="en-US" sz="1200" b="1" dirty="0" smtClean="0">
                <a:cs typeface="Arial" pitchFamily="34" charset="0"/>
              </a:rPr>
              <a:t>). </a:t>
            </a:r>
            <a:endParaRPr lang="ru-RU" sz="1200" b="1" dirty="0" smtClean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1" dirty="0" smtClean="0">
                <a:cs typeface="Arial" pitchFamily="34" charset="0"/>
              </a:rPr>
              <a:t>10 trends</a:t>
            </a:r>
            <a:r>
              <a:rPr lang="ru-RU" sz="1200" b="1" dirty="0" smtClean="0">
                <a:cs typeface="Arial" pitchFamily="34" charset="0"/>
              </a:rPr>
              <a:t> </a:t>
            </a:r>
            <a:r>
              <a:rPr lang="en-US" sz="1200" b="1" dirty="0" smtClean="0">
                <a:cs typeface="Arial" pitchFamily="34" charset="0"/>
              </a:rPr>
              <a:t>Transformative changes in higher education</a:t>
            </a:r>
            <a:endParaRPr lang="ru-RU" sz="1200" b="1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en-US" sz="1200" b="1" dirty="0" smtClean="0"/>
          </a:p>
          <a:p>
            <a:pPr marL="0" eaLnBrk="1" hangingPunct="1">
              <a:buNone/>
            </a:pPr>
            <a:endParaRPr lang="ru-RU" sz="2300" dirty="0" smtClean="0"/>
          </a:p>
          <a:p>
            <a:pPr marL="0" eaLnBrk="1" hangingPunct="1"/>
            <a:endParaRPr lang="ru-RU" sz="23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928934"/>
            <a:ext cx="4857784" cy="27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643570" y="2928934"/>
            <a:ext cx="3286148" cy="3643338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Сокращения </a:t>
            </a:r>
            <a:r>
              <a:rPr lang="ru-RU" sz="1850" dirty="0" smtClean="0">
                <a:solidFill>
                  <a:schemeClr val="tx1"/>
                </a:solidFill>
              </a:rPr>
              <a:t>стипендий и грантов.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50" dirty="0" smtClean="0">
                <a:solidFill>
                  <a:schemeClr val="tx1"/>
                </a:solidFill>
              </a:rPr>
              <a:t>Рост предпринимательских инициатив.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50" b="1" dirty="0" smtClean="0">
                <a:solidFill>
                  <a:schemeClr val="accent6">
                    <a:lumMod val="75000"/>
                  </a:schemeClr>
                </a:solidFill>
              </a:rPr>
              <a:t>Корпоративное партнерство  между индустрией и ВО </a:t>
            </a:r>
            <a:r>
              <a:rPr lang="ru-RU" sz="1850" dirty="0" smtClean="0">
                <a:solidFill>
                  <a:schemeClr val="tx1"/>
                </a:solidFill>
              </a:rPr>
              <a:t>для </a:t>
            </a:r>
            <a:r>
              <a:rPr lang="ru-RU" sz="1850" b="1" dirty="0" smtClean="0">
                <a:solidFill>
                  <a:schemeClr val="accent6">
                    <a:lumMod val="75000"/>
                  </a:schemeClr>
                </a:solidFill>
              </a:rPr>
              <a:t>обеспечения согласования интересов ВО и корпоративных инвестиций </a:t>
            </a:r>
            <a:r>
              <a:rPr lang="ru-RU" sz="1850" dirty="0" smtClean="0">
                <a:solidFill>
                  <a:schemeClr val="tx1"/>
                </a:solidFill>
              </a:rPr>
              <a:t>в развитие человеческого потенциала.</a:t>
            </a:r>
            <a:endParaRPr lang="ru-RU" sz="185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Тренды развития высшего образования: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распределение финансирования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142984"/>
            <a:ext cx="8674130" cy="5715016"/>
          </a:xfrm>
        </p:spPr>
        <p:txBody>
          <a:bodyPr>
            <a:normAutofit/>
          </a:bodyPr>
          <a:lstStyle/>
          <a:p>
            <a:pPr marL="0" eaLnBrk="1" hangingPunct="1">
              <a:buNone/>
            </a:pPr>
            <a:r>
              <a:rPr lang="ru-RU" sz="2000" dirty="0" smtClean="0"/>
              <a:t>Нарастание процессов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цифровой трансформации </a:t>
            </a:r>
            <a:r>
              <a:rPr lang="ru-RU" sz="2000" dirty="0" smtClean="0"/>
              <a:t>общества и технологических инноваций (автоматизация) и увеличение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уровня образовательных технологий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eaLnBrk="1" hangingPunct="1">
              <a:buNone/>
            </a:pPr>
            <a:r>
              <a:rPr lang="ru-RU" sz="2000" b="1" dirty="0">
                <a:cs typeface="Arial" pitchFamily="34" charset="0"/>
              </a:rPr>
              <a:t> </a:t>
            </a:r>
            <a:r>
              <a:rPr lang="ru-RU" sz="2000" b="1" dirty="0" smtClean="0">
                <a:cs typeface="Arial" pitchFamily="34" charset="0"/>
              </a:rPr>
              <a:t>   Инвестиции в технологии ВО</a:t>
            </a:r>
          </a:p>
          <a:p>
            <a:pPr marL="0" eaLnBrk="1" hangingPunct="1">
              <a:buNone/>
            </a:pPr>
            <a:r>
              <a:rPr lang="ru-RU" sz="2000" b="1" dirty="0" smtClean="0">
                <a:cs typeface="Arial" pitchFamily="34" charset="0"/>
              </a:rPr>
              <a:t>             (млрд.долл.), 2016г.</a:t>
            </a:r>
            <a:endParaRPr lang="ru-RU" sz="2000" dirty="0" smtClean="0"/>
          </a:p>
          <a:p>
            <a:pPr marL="0" eaLnBrk="1" hangingPunct="1">
              <a:buNone/>
            </a:pPr>
            <a:endParaRPr lang="ru-RU" sz="2300" dirty="0" smtClean="0"/>
          </a:p>
          <a:p>
            <a:pPr marL="0" eaLnBrk="1" hangingPunct="1">
              <a:buNone/>
            </a:pPr>
            <a:endParaRPr lang="ru-RU" sz="2300" dirty="0" smtClean="0"/>
          </a:p>
          <a:p>
            <a:pPr marL="0" eaLnBrk="1" hangingPunct="1">
              <a:buNone/>
            </a:pPr>
            <a:endParaRPr lang="ru-RU" sz="2300" dirty="0" smtClean="0"/>
          </a:p>
          <a:p>
            <a:pPr marL="0" eaLnBrk="1" hangingPunct="1">
              <a:buNone/>
            </a:pPr>
            <a:endParaRPr lang="ru-RU" sz="2300" dirty="0" smtClean="0"/>
          </a:p>
          <a:p>
            <a:pPr marL="0" eaLnBrk="1" hangingPunct="1">
              <a:buNone/>
            </a:pPr>
            <a:endParaRPr lang="ru-RU" sz="2300" dirty="0" smtClean="0"/>
          </a:p>
          <a:p>
            <a:pPr marL="0" eaLnBrk="1" hangingPunct="1">
              <a:buNone/>
            </a:pPr>
            <a:endParaRPr lang="ru-RU" sz="23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cs typeface="Arial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ru-RU" sz="1200" b="1" dirty="0" smtClean="0">
                <a:cs typeface="Arial" pitchFamily="34" charset="0"/>
              </a:rPr>
              <a:t>Источник</a:t>
            </a:r>
            <a:r>
              <a:rPr lang="ru-RU" sz="1200" b="1" dirty="0">
                <a:cs typeface="Arial" pitchFamily="34" charset="0"/>
              </a:rPr>
              <a:t>: </a:t>
            </a:r>
            <a:r>
              <a:rPr lang="en-US" sz="1200" b="1" dirty="0">
                <a:cs typeface="Arial" pitchFamily="34" charset="0"/>
              </a:rPr>
              <a:t>British Council. (201</a:t>
            </a:r>
            <a:r>
              <a:rPr lang="ru-RU" sz="1200" b="1" dirty="0">
                <a:cs typeface="Arial" pitchFamily="34" charset="0"/>
              </a:rPr>
              <a:t>7</a:t>
            </a:r>
            <a:r>
              <a:rPr lang="en-US" sz="1200" b="1" dirty="0">
                <a:cs typeface="Arial" pitchFamily="34" charset="0"/>
              </a:rPr>
              <a:t>). </a:t>
            </a:r>
            <a:endParaRPr lang="ru-RU" sz="1200" b="1" dirty="0">
              <a:cs typeface="Arial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sz="1200" b="1" dirty="0">
                <a:cs typeface="Arial" pitchFamily="34" charset="0"/>
              </a:rPr>
              <a:t>10 trends</a:t>
            </a:r>
            <a:r>
              <a:rPr lang="ru-RU" sz="1200" b="1" dirty="0">
                <a:cs typeface="Arial" pitchFamily="34" charset="0"/>
              </a:rPr>
              <a:t> </a:t>
            </a:r>
            <a:r>
              <a:rPr lang="en-US" sz="1200" b="1" dirty="0">
                <a:cs typeface="Arial" pitchFamily="34" charset="0"/>
              </a:rPr>
              <a:t>Transformative changes in higher education</a:t>
            </a:r>
            <a:endParaRPr lang="ru-RU" sz="1200" dirty="0" smtClean="0"/>
          </a:p>
          <a:p>
            <a:pPr eaLnBrk="1" hangingPunct="1"/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6"/>
            <a:ext cx="450059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72066" y="2428868"/>
            <a:ext cx="3643307" cy="3592420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Рост роли дистанционного и транснационального образования.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Мобильность программ.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величение цифровых  технологий в образование.</a:t>
            </a: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На текущий момент только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2% </a:t>
            </a:r>
            <a:r>
              <a:rPr lang="ru-RU" b="1" dirty="0" smtClean="0">
                <a:solidFill>
                  <a:schemeClr val="tx1"/>
                </a:solidFill>
              </a:rPr>
              <a:t>рынка образования оснащено современными технологиями.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Тренды развития высшего образования: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образовательные технологии и технологии 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образовани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00108"/>
            <a:ext cx="8708330" cy="5857892"/>
          </a:xfrm>
        </p:spPr>
        <p:txBody>
          <a:bodyPr>
            <a:normAutofit fontScale="25000" lnSpcReduction="20000"/>
          </a:bodyPr>
          <a:lstStyle/>
          <a:p>
            <a:pPr marL="0">
              <a:buNone/>
            </a:pP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Автоматизация  </a:t>
            </a:r>
            <a:r>
              <a:rPr lang="ru-RU" sz="7200" dirty="0" smtClean="0">
                <a:cs typeface="Arial" pitchFamily="34" charset="0"/>
              </a:rPr>
              <a:t>изменяет подходы </a:t>
            </a:r>
            <a:r>
              <a:rPr lang="ru-RU" sz="7200" dirty="0">
                <a:cs typeface="Arial" pitchFamily="34" charset="0"/>
              </a:rPr>
              <a:t>к  </a:t>
            </a:r>
            <a:r>
              <a:rPr lang="ru-RU" sz="7200" dirty="0" smtClean="0">
                <a:cs typeface="Arial" pitchFamily="34" charset="0"/>
              </a:rPr>
              <a:t>умениям: </a:t>
            </a:r>
          </a:p>
          <a:p>
            <a:pPr marL="0">
              <a:buNone/>
            </a:pPr>
            <a:r>
              <a:rPr lang="ru-RU" sz="7200" dirty="0" smtClean="0">
                <a:cs typeface="Arial" pitchFamily="34" charset="0"/>
              </a:rPr>
              <a:t>необходимо</a:t>
            </a:r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соответствие</a:t>
            </a:r>
            <a:r>
              <a:rPr lang="ru-RU" sz="7200" dirty="0" smtClean="0">
                <a:cs typeface="Arial" pitchFamily="34" charset="0"/>
              </a:rPr>
              <a:t> </a:t>
            </a: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специфических умений </a:t>
            </a:r>
            <a:r>
              <a:rPr lang="ru-RU" sz="7200" dirty="0" smtClean="0">
                <a:cs typeface="Arial" pitchFamily="34" charset="0"/>
              </a:rPr>
              <a:t> выполнению </a:t>
            </a:r>
            <a:r>
              <a:rPr lang="ru-RU" sz="7200" dirty="0">
                <a:cs typeface="Arial" pitchFamily="34" charset="0"/>
              </a:rPr>
              <a:t>работы на </a:t>
            </a:r>
            <a:r>
              <a:rPr lang="ru-RU" sz="7200" dirty="0" smtClean="0">
                <a:cs typeface="Arial" pitchFamily="34" charset="0"/>
              </a:rPr>
              <a:t>конкретной позиции</a:t>
            </a:r>
            <a:r>
              <a:rPr lang="ru-RU" sz="7200" dirty="0" smtClean="0"/>
              <a:t>, рост спроса на умения широкого применения 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7200" dirty="0" err="1" smtClean="0">
                <a:solidFill>
                  <a:schemeClr val="accent6">
                    <a:lumMod val="75000"/>
                  </a:schemeClr>
                </a:solidFill>
              </a:rPr>
              <a:t>transferable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6">
                    <a:lumMod val="75000"/>
                  </a:schemeClr>
                </a:solidFill>
              </a:rPr>
              <a:t>skills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ru-RU" sz="7200" dirty="0" smtClean="0"/>
              <a:t> и готовность работать в заданных условиях 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7200" dirty="0" err="1" smtClean="0">
                <a:solidFill>
                  <a:schemeClr val="accent6">
                    <a:lumMod val="75000"/>
                  </a:schemeClr>
                </a:solidFill>
              </a:rPr>
              <a:t>workplace-ready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ru-RU" sz="7200" dirty="0" smtClean="0"/>
              <a:t>.</a:t>
            </a:r>
          </a:p>
          <a:p>
            <a:pPr marL="0" eaLnBrk="1" hangingPunct="1">
              <a:buNone/>
            </a:pPr>
            <a:endParaRPr lang="ru-RU" sz="4400" dirty="0" smtClean="0"/>
          </a:p>
          <a:p>
            <a:pPr marL="0" eaLnBrk="1" hangingPunct="1">
              <a:buNone/>
            </a:pPr>
            <a:endParaRPr lang="ru-RU" sz="44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eaLnBrk="1" hangingPunct="1">
              <a:buNone/>
            </a:pPr>
            <a:endParaRPr lang="ru-RU" sz="8000" dirty="0" smtClean="0"/>
          </a:p>
          <a:p>
            <a:pPr marL="0" eaLnBrk="1" hangingPunct="1">
              <a:buNone/>
            </a:pPr>
            <a:endParaRPr lang="ru-RU" sz="80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>
              <a:spcBef>
                <a:spcPts val="0"/>
              </a:spcBef>
              <a:buNone/>
              <a:defRPr/>
            </a:pPr>
            <a:endParaRPr lang="ru-RU" sz="4000" b="1" dirty="0" smtClean="0"/>
          </a:p>
          <a:p>
            <a:pPr>
              <a:spcBef>
                <a:spcPts val="0"/>
              </a:spcBef>
              <a:buNone/>
              <a:defRPr/>
            </a:pPr>
            <a:endParaRPr lang="ru-RU" sz="4000" b="1" dirty="0"/>
          </a:p>
          <a:p>
            <a:pPr>
              <a:spcBef>
                <a:spcPts val="0"/>
              </a:spcBef>
              <a:buNone/>
              <a:defRPr/>
            </a:pPr>
            <a:endParaRPr lang="ru-RU" sz="4000" b="1" dirty="0" smtClean="0"/>
          </a:p>
          <a:p>
            <a:pPr>
              <a:spcBef>
                <a:spcPts val="0"/>
              </a:spcBef>
              <a:buNone/>
              <a:defRPr/>
            </a:pPr>
            <a:endParaRPr lang="ru-RU" sz="4000" b="1" dirty="0"/>
          </a:p>
          <a:p>
            <a:pPr>
              <a:spcBef>
                <a:spcPts val="0"/>
              </a:spcBef>
              <a:buNone/>
              <a:defRPr/>
            </a:pPr>
            <a:r>
              <a:rPr lang="ru-RU" sz="4000" b="1" dirty="0" smtClean="0"/>
              <a:t>Источник:</a:t>
            </a:r>
            <a:r>
              <a:rPr lang="en-US" sz="4000" b="1" dirty="0">
                <a:cs typeface="Arial" pitchFamily="34" charset="0"/>
              </a:rPr>
              <a:t>British Council. (201</a:t>
            </a:r>
            <a:r>
              <a:rPr lang="ru-RU" sz="4000" b="1" dirty="0">
                <a:cs typeface="Arial" pitchFamily="34" charset="0"/>
              </a:rPr>
              <a:t>7</a:t>
            </a:r>
            <a:r>
              <a:rPr lang="en-US" sz="4000" b="1" dirty="0">
                <a:cs typeface="Arial" pitchFamily="34" charset="0"/>
              </a:rPr>
              <a:t>). </a:t>
            </a:r>
            <a:r>
              <a:rPr lang="en-US" sz="4000" b="1" dirty="0" smtClean="0">
                <a:cs typeface="Arial" pitchFamily="34" charset="0"/>
              </a:rPr>
              <a:t>10 </a:t>
            </a:r>
            <a:r>
              <a:rPr lang="en-US" sz="4000" b="1" dirty="0">
                <a:cs typeface="Arial" pitchFamily="34" charset="0"/>
              </a:rPr>
              <a:t>trends</a:t>
            </a:r>
            <a:r>
              <a:rPr lang="ru-RU" sz="4000" b="1" dirty="0">
                <a:cs typeface="Arial" pitchFamily="34" charset="0"/>
              </a:rPr>
              <a:t> </a:t>
            </a:r>
            <a:r>
              <a:rPr lang="en-US" sz="4000" b="1" dirty="0">
                <a:cs typeface="Arial" pitchFamily="34" charset="0"/>
              </a:rPr>
              <a:t>Transformative changes in higher education</a:t>
            </a:r>
            <a:endParaRPr lang="ru-RU" sz="4000" dirty="0"/>
          </a:p>
          <a:p>
            <a:pPr marL="0" indent="0">
              <a:buNone/>
            </a:pPr>
            <a:r>
              <a:rPr lang="en-US" sz="4000" b="1" dirty="0" smtClean="0"/>
              <a:t>The Institute for the Future (IFTF)</a:t>
            </a:r>
            <a:r>
              <a:rPr lang="ru-RU" sz="4000" b="1" dirty="0" smtClean="0"/>
              <a:t>, </a:t>
            </a:r>
            <a:r>
              <a:rPr lang="en-US" sz="4000" b="1" dirty="0" smtClean="0"/>
              <a:t>World </a:t>
            </a:r>
            <a:r>
              <a:rPr lang="en-US" sz="4000" b="1" dirty="0"/>
              <a:t>Economic Forum. (2016). The Future of Jobs Employment, Skills and Workforce Strategy for the Fourth Industrial Revolution. </a:t>
            </a:r>
            <a:r>
              <a:rPr lang="en-US" sz="4000" b="1" dirty="0" smtClean="0"/>
              <a:t>12 </a:t>
            </a:r>
            <a:r>
              <a:rPr lang="en-US" sz="4000" b="1" dirty="0"/>
              <a:t>Pew Research Center. (2017). The Future of Jobs and Jobs Training. </a:t>
            </a:r>
            <a:endParaRPr lang="ru-RU" sz="40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Тренды развития высшего образования: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спрос на специфические умения </a:t>
            </a:r>
          </a:p>
        </p:txBody>
      </p:sp>
      <p:sp>
        <p:nvSpPr>
          <p:cNvPr id="2" name="Овал 1"/>
          <p:cNvSpPr/>
          <p:nvPr/>
        </p:nvSpPr>
        <p:spPr>
          <a:xfrm>
            <a:off x="3146005" y="2984431"/>
            <a:ext cx="2453596" cy="2292562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ключевых умений будущего спроса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490861"/>
            <a:ext cx="349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</a:t>
            </a:r>
            <a:r>
              <a:rPr lang="ru-RU" b="1" dirty="0" smtClean="0"/>
              <a:t>осприятие реальности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2984431"/>
            <a:ext cx="264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социальный </a:t>
            </a:r>
            <a:r>
              <a:rPr lang="ru-RU" b="1" dirty="0"/>
              <a:t>интеллект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370194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нестандартное и гибкое мышление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434895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межкультурная компетентность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5245088"/>
            <a:ext cx="350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вычислительное или математическое мышление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7462" y="2490861"/>
            <a:ext cx="337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новая медиа-грамотность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9395" y="3840440"/>
            <a:ext cx="311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проектное </a:t>
            </a:r>
            <a:r>
              <a:rPr lang="ru-RU" b="1" dirty="0" smtClean="0"/>
              <a:t>мышление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16995" y="3036662"/>
            <a:ext cx="326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/>
              <a:t>междисциплинарность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16602" y="4348950"/>
            <a:ext cx="326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когнитивный менеджмент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6143" y="5245089"/>
            <a:ext cx="444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умение </a:t>
            </a:r>
            <a:r>
              <a:rPr lang="ru-RU" b="1" dirty="0" smtClean="0"/>
              <a:t>работать</a:t>
            </a:r>
          </a:p>
          <a:p>
            <a:pPr algn="r"/>
            <a:r>
              <a:rPr lang="ru-RU" b="1" dirty="0" smtClean="0"/>
              <a:t> </a:t>
            </a:r>
            <a:r>
              <a:rPr lang="ru-RU" b="1" dirty="0"/>
              <a:t>“виртуально”</a:t>
            </a:r>
          </a:p>
        </p:txBody>
      </p:sp>
    </p:spTree>
    <p:extLst>
      <p:ext uri="{BB962C8B-B14F-4D97-AF65-F5344CB8AC3E}">
        <p14:creationId xmlns:p14="http://schemas.microsoft.com/office/powerpoint/2010/main" xmlns="" val="6207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142984"/>
            <a:ext cx="8679338" cy="5526376"/>
          </a:xfrm>
        </p:spPr>
        <p:txBody>
          <a:bodyPr>
            <a:normAutofit/>
          </a:bodyPr>
          <a:lstStyle/>
          <a:p>
            <a:pPr marL="0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Снижение внимания к бренду  </a:t>
            </a:r>
            <a:r>
              <a:rPr lang="ru-RU" sz="2000" dirty="0" smtClean="0"/>
              <a:t>университета и его рейтингу, увеличение значимости  таких параметров как стоимость обучения, наличие стипендий, качество образования.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	</a:t>
            </a:r>
            <a:r>
              <a:rPr lang="ru-RU" sz="2000" b="1" dirty="0" smtClean="0">
                <a:cs typeface="Arial" pitchFamily="34" charset="0"/>
              </a:rPr>
              <a:t>Приоритеты студента при выборе вуза (данные опроса)</a:t>
            </a:r>
          </a:p>
          <a:p>
            <a:pPr marL="0" eaLnBrk="1" hangingPunct="1">
              <a:buNone/>
            </a:pPr>
            <a:endParaRPr lang="ru-RU" sz="2400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ru-RU" sz="2400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ru-RU" sz="2400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ru-RU" sz="2400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ru-RU" sz="2400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en-US" sz="2400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ru-RU" sz="2400" dirty="0" smtClean="0">
              <a:cs typeface="Arial" pitchFamily="34" charset="0"/>
            </a:endParaRPr>
          </a:p>
          <a:p>
            <a:pPr marL="0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Внимание на создании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условий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smtClean="0">
                <a:cs typeface="Arial" pitchFamily="34" charset="0"/>
              </a:rPr>
              <a:t>комфортного обучения студентов и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политике удержания </a:t>
            </a:r>
            <a:r>
              <a:rPr lang="ru-RU" sz="2000" dirty="0" smtClean="0"/>
              <a:t>местных студентов наряду с привлечением иностранных.</a:t>
            </a:r>
            <a:endParaRPr lang="ru-RU" sz="2000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ru-RU" sz="2400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ru-RU" sz="2400" dirty="0" smtClean="0">
              <a:cs typeface="Arial" pitchFamily="34" charset="0"/>
            </a:endParaRPr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72482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Тренды развития высшего образования: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бренд и ценность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14422"/>
            <a:ext cx="8715436" cy="5643578"/>
          </a:xfrm>
        </p:spPr>
        <p:txBody>
          <a:bodyPr>
            <a:normAutofit/>
          </a:bodyPr>
          <a:lstStyle/>
          <a:p>
            <a:pPr marL="0" eaLnBrk="1" hangingPunct="1">
              <a:buNone/>
            </a:pPr>
            <a:r>
              <a:rPr lang="ru-RU" sz="2000" b="1" dirty="0" smtClean="0">
                <a:cs typeface="Arial" pitchFamily="34" charset="0"/>
              </a:rPr>
              <a:t>Увеличение роли английского языка–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внедрение его как языка преподавания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и обучения</a:t>
            </a:r>
            <a:r>
              <a:rPr lang="ru-RU" sz="2000" b="1" dirty="0" smtClean="0">
                <a:cs typeface="Arial" pitchFamily="34" charset="0"/>
              </a:rPr>
              <a:t>, расширение спектра национальных и совместных программ на английском языке.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1" dirty="0" smtClean="0">
                <a:cs typeface="Arial" pitchFamily="34" charset="0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1" dirty="0" smtClean="0">
                <a:cs typeface="Arial" pitchFamily="34" charset="0"/>
              </a:rPr>
              <a:t>	</a:t>
            </a:r>
            <a:r>
              <a:rPr lang="ru-RU" sz="1800" b="1" dirty="0" smtClean="0">
                <a:cs typeface="Arial" pitchFamily="34" charset="0"/>
              </a:rPr>
              <a:t>Структура программ на английском языке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 smtClean="0">
                <a:cs typeface="Arial" pitchFamily="34" charset="0"/>
              </a:rPr>
              <a:t>		в европейских странах, 2017</a:t>
            </a:r>
            <a:endParaRPr lang="en-US" sz="1800" b="1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ru-RU" sz="2000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ru-RU" sz="2000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ru-RU" sz="2000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ru-RU" sz="2000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ru-RU" sz="2000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ru-RU" sz="2000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ru-RU" sz="2000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ru-RU" sz="1200" b="1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ru-RU" sz="1200" b="1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ru-RU" sz="1200" b="1" dirty="0" smtClean="0">
              <a:cs typeface="Arial" pitchFamily="34" charset="0"/>
            </a:endParaRPr>
          </a:p>
          <a:p>
            <a:pPr marL="0" eaLnBrk="1" hangingPunct="1">
              <a:buNone/>
            </a:pPr>
            <a:r>
              <a:rPr lang="en-US" sz="1200" b="1" dirty="0" err="1" smtClean="0">
                <a:cs typeface="Arial" pitchFamily="34" charset="0"/>
              </a:rPr>
              <a:t>Источник</a:t>
            </a:r>
            <a:r>
              <a:rPr lang="en-US" sz="1200" b="1" dirty="0" smtClean="0">
                <a:cs typeface="Arial" pitchFamily="34" charset="0"/>
              </a:rPr>
              <a:t>: Choudaha R., van Rest </a:t>
            </a:r>
            <a:r>
              <a:rPr lang="en-US" sz="1200" b="1" dirty="0" err="1" smtClean="0">
                <a:cs typeface="Arial" pitchFamily="34" charset="0"/>
              </a:rPr>
              <a:t>E.Envisioning</a:t>
            </a:r>
            <a:r>
              <a:rPr lang="en-US" sz="1200" b="1" dirty="0" smtClean="0">
                <a:cs typeface="Arial" pitchFamily="34" charset="0"/>
              </a:rPr>
              <a:t> pathways to 2030:</a:t>
            </a:r>
            <a:r>
              <a:rPr lang="ru-RU" sz="1200" b="1" dirty="0" smtClean="0">
                <a:cs typeface="Arial" pitchFamily="34" charset="0"/>
              </a:rPr>
              <a:t> </a:t>
            </a:r>
            <a:r>
              <a:rPr lang="en-US" sz="1200" b="1" dirty="0" smtClean="0">
                <a:cs typeface="Arial" pitchFamily="34" charset="0"/>
              </a:rPr>
              <a:t>Megatrends shaping the future  of global higher education and international student mobility.</a:t>
            </a:r>
            <a:r>
              <a:rPr lang="ru-RU" sz="1200" b="1" dirty="0" smtClean="0">
                <a:cs typeface="Arial" pitchFamily="34" charset="0"/>
              </a:rPr>
              <a:t> </a:t>
            </a:r>
            <a:r>
              <a:rPr lang="en-US" sz="1200" b="1" dirty="0" smtClean="0">
                <a:cs typeface="Arial" pitchFamily="34" charset="0"/>
              </a:rPr>
              <a:t>January, 2018. P.25</a:t>
            </a:r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48577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64088" y="2276872"/>
            <a:ext cx="3350176" cy="3158092"/>
          </a:xfrm>
          <a:prstGeom prst="rect">
            <a:avLst/>
          </a:prstGeom>
          <a:solidFill>
            <a:schemeClr val="accent5">
              <a:lumMod val="50000"/>
              <a:alpha val="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solidFill>
                  <a:schemeClr val="tx1"/>
                </a:solidFill>
              </a:rPr>
              <a:t>Унификация терминов</a:t>
            </a:r>
            <a:r>
              <a:rPr lang="ru-RU" sz="1700" dirty="0">
                <a:solidFill>
                  <a:schemeClr val="tx1"/>
                </a:solidFill>
              </a:rPr>
              <a:t>.</a:t>
            </a:r>
            <a:endParaRPr lang="ru-RU" sz="17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solidFill>
                  <a:schemeClr val="tx1"/>
                </a:solidFill>
              </a:rPr>
              <a:t>Рост языковой грамотности для доступа к мировым знаниям и технологиям.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</a:rPr>
              <a:t>1.5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 млрд. чел. </a:t>
            </a:r>
            <a:r>
              <a:rPr lang="ru-RU" sz="1700" dirty="0">
                <a:solidFill>
                  <a:schemeClr val="tx1"/>
                </a:solidFill>
              </a:rPr>
              <a:t>и</a:t>
            </a:r>
            <a:r>
              <a:rPr lang="ru-RU" sz="1700" dirty="0" smtClean="0">
                <a:solidFill>
                  <a:schemeClr val="tx1"/>
                </a:solidFill>
              </a:rPr>
              <a:t>зучают английский язык как иностранный.</a:t>
            </a: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15016"/>
            <a:ext cx="2143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5786" y="5715016"/>
            <a:ext cx="17145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  <a:cs typeface="+mn-cs"/>
              </a:rPr>
              <a:t>Бакалаврские программы </a:t>
            </a:r>
            <a:endParaRPr lang="ru-RU" sz="1050" dirty="0">
              <a:latin typeface="+mn-lt"/>
              <a:cs typeface="+mn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5715016"/>
            <a:ext cx="214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143240" y="5715016"/>
            <a:ext cx="17145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Магистерские </a:t>
            </a:r>
            <a:r>
              <a:rPr lang="ru-RU" sz="1000" dirty="0">
                <a:latin typeface="+mn-lt"/>
                <a:cs typeface="+mn-cs"/>
              </a:rPr>
              <a:t>программы </a:t>
            </a:r>
            <a:endParaRPr lang="ru-RU" sz="1050" dirty="0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Тренды развития высшего образования: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влияние английского языка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500063" y="0"/>
            <a:ext cx="7772400" cy="969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143000"/>
            <a:ext cx="8678738" cy="5238328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Подходы к переосмыслению содержания роли университета и его значения как организации высшего образования.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Исследовательский университет: </a:t>
            </a:r>
            <a:r>
              <a:rPr lang="ru-RU" sz="19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генератор знаний и образовательных программ, аккумулирует лучшие практики в конкретной области; связан с промышленным сектором </a:t>
            </a:r>
            <a:r>
              <a:rPr lang="en-US" sz="19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</a:t>
            </a:r>
            <a:endParaRPr lang="ru-RU" sz="19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1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П</a:t>
            </a:r>
            <a:r>
              <a:rPr lang="ru-RU" sz="22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ередовой, междисциплинарный университет: </a:t>
            </a:r>
            <a:r>
              <a:rPr lang="ru-RU" sz="19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генератор междисциплинарных знаний; часть исследовательского университета.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1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«Клуб высшего образования»: </a:t>
            </a:r>
            <a:r>
              <a:rPr lang="ru-RU" sz="19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фокус на </a:t>
            </a:r>
            <a:r>
              <a:rPr lang="ru-RU" sz="19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студенто</a:t>
            </a:r>
            <a:r>
              <a:rPr lang="ru-RU" sz="19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-центрированном обучении.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1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Цифровой университет:</a:t>
            </a:r>
            <a:r>
              <a:rPr lang="ru-RU" sz="2200" b="1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cs typeface="Arial" pitchFamily="34" charset="0"/>
              </a:rPr>
              <a:t>гибкость образовательных программ, широкое использование образовательных платформ, дистанционная поддержка студентов, расширенный доступ.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1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Институт профессиональных знаний:</a:t>
            </a:r>
            <a:r>
              <a:rPr lang="ru-RU" sz="19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качество профессионального развития, расширение возможностей карьерного роста, тесная связь с промышленностью.</a:t>
            </a:r>
            <a:endParaRPr lang="ru-RU" sz="19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Тренды развития высшего образования: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институциональные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типы 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университетов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631879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900" b="1" dirty="0"/>
              <a:t>Источник:</a:t>
            </a:r>
            <a:r>
              <a:rPr lang="en-US" altLang="ru-RU" sz="900" b="1" dirty="0"/>
              <a:t> Choudaha R., van Rest </a:t>
            </a:r>
            <a:r>
              <a:rPr lang="en-US" altLang="ru-RU" sz="900" b="1" dirty="0" err="1"/>
              <a:t>E.Envisioning</a:t>
            </a:r>
            <a:r>
              <a:rPr lang="en-US" altLang="ru-RU" sz="900" b="1" dirty="0"/>
              <a:t> pathways to 2030</a:t>
            </a:r>
            <a:r>
              <a:rPr lang="en-US" altLang="ru-RU" sz="900" b="1" dirty="0" smtClean="0"/>
              <a:t>:</a:t>
            </a:r>
            <a:r>
              <a:rPr lang="ru-RU" altLang="ru-RU" sz="900" b="1" dirty="0" smtClean="0"/>
              <a:t> </a:t>
            </a:r>
            <a:r>
              <a:rPr lang="en-US" altLang="ru-RU" sz="900" b="1" dirty="0" smtClean="0"/>
              <a:t>Megatrends </a:t>
            </a:r>
            <a:r>
              <a:rPr lang="en-US" altLang="ru-RU" sz="900" b="1" dirty="0"/>
              <a:t>shaping the future  of global higher education and </a:t>
            </a:r>
            <a:r>
              <a:rPr lang="en-US" altLang="ru-RU" sz="900" b="1" dirty="0" smtClean="0"/>
              <a:t>international </a:t>
            </a:r>
            <a:r>
              <a:rPr lang="en-US" altLang="ru-RU" sz="900" b="1" dirty="0"/>
              <a:t>student </a:t>
            </a:r>
            <a:r>
              <a:rPr lang="en-US" altLang="ru-RU" sz="900" b="1" dirty="0" err="1"/>
              <a:t>mobility.January</a:t>
            </a:r>
            <a:r>
              <a:rPr lang="en-US" altLang="ru-RU" sz="900" b="1" dirty="0"/>
              <a:t>, </a:t>
            </a:r>
            <a:r>
              <a:rPr lang="en-US" altLang="ru-RU" sz="900" b="1" dirty="0" smtClean="0"/>
              <a:t>2018</a:t>
            </a:r>
            <a:endParaRPr lang="ru-RU" altLang="ru-RU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000125"/>
            <a:ext cx="8674130" cy="58578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Приоритетный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проект «Экспорт образования»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err="1" smtClean="0"/>
              <a:t>Минобрнауки</a:t>
            </a:r>
            <a:r>
              <a:rPr lang="ru-RU" dirty="0"/>
              <a:t>, </a:t>
            </a:r>
            <a:r>
              <a:rPr lang="ru-RU" b="1" dirty="0"/>
              <a:t>2017-2025</a:t>
            </a:r>
            <a:r>
              <a:rPr lang="ru-RU" dirty="0"/>
              <a:t> гг.</a:t>
            </a:r>
          </a:p>
          <a:p>
            <a:r>
              <a:rPr lang="ru-RU" b="1" dirty="0"/>
              <a:t>Цель проекта: </a:t>
            </a:r>
          </a:p>
          <a:p>
            <a:pPr marL="2286000" lvl="5" indent="0">
              <a:buNone/>
            </a:pPr>
            <a:r>
              <a:rPr lang="ru-RU" sz="3200" dirty="0" smtClean="0"/>
              <a:t>повысить </a:t>
            </a:r>
            <a:r>
              <a:rPr lang="ru-RU" sz="3200" dirty="0"/>
              <a:t>привлекательность и конкурентоспособность </a:t>
            </a:r>
            <a:r>
              <a:rPr lang="ru-RU" sz="3200" dirty="0" smtClean="0"/>
              <a:t>   российского </a:t>
            </a:r>
            <a:r>
              <a:rPr lang="ru-RU" sz="3200" dirty="0"/>
              <a:t>образования на международном рынке образовательных услуг.</a:t>
            </a:r>
          </a:p>
          <a:p>
            <a:r>
              <a:rPr lang="ru-RU" b="1" dirty="0"/>
              <a:t>39 университетов </a:t>
            </a:r>
            <a:r>
              <a:rPr lang="ru-RU" dirty="0"/>
              <a:t>– участников проекта.</a:t>
            </a:r>
          </a:p>
          <a:p>
            <a:pPr marL="0" indent="0" eaLnBrk="1" hangingPunct="1">
              <a:buNone/>
            </a:pPr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/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algn="r" eaLnBrk="1" hangingPunct="1">
              <a:buNone/>
            </a:pPr>
            <a:endParaRPr lang="ru-RU" sz="2000" dirty="0" smtClean="0"/>
          </a:p>
          <a:p>
            <a:pPr algn="r" eaLnBrk="1" hangingPunct="1">
              <a:buNone/>
            </a:pPr>
            <a:endParaRPr lang="ru-RU" sz="2000" dirty="0" smtClean="0"/>
          </a:p>
          <a:p>
            <a:pPr algn="r" eaLnBrk="1" hangingPunct="1">
              <a:buNone/>
            </a:pPr>
            <a:endParaRPr lang="ru-RU" sz="2000" dirty="0"/>
          </a:p>
          <a:p>
            <a:pPr algn="r" eaLnBrk="1" hangingPunct="1">
              <a:buNone/>
            </a:pPr>
            <a:endParaRPr lang="ru-RU" sz="2000" dirty="0" smtClean="0"/>
          </a:p>
          <a:p>
            <a:pPr algn="r" eaLnBrk="1" hangingPunct="1">
              <a:buNone/>
            </a:pPr>
            <a:endParaRPr lang="ru-RU" sz="20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высшего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России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0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85860"/>
            <a:ext cx="8674130" cy="55721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Национальная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рамка квалификаций 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в полном объеме, со всеми поддерживающими механизмами, которые уже активно формируются (</a:t>
            </a:r>
            <a:r>
              <a:rPr lang="ru-RU" sz="2400" dirty="0" err="1"/>
              <a:t>профстандарты</a:t>
            </a:r>
            <a:r>
              <a:rPr lang="ru-RU" sz="2400" dirty="0"/>
              <a:t>, сертификация</a:t>
            </a:r>
            <a:r>
              <a:rPr lang="ru-RU" sz="2400" dirty="0" smtClean="0"/>
              <a:t>).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Интернационализация и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мобильность</a:t>
            </a:r>
            <a:r>
              <a:rPr lang="ru-RU" sz="2800" dirty="0" smtClean="0"/>
              <a:t>  </a:t>
            </a:r>
            <a:endParaRPr lang="ru-RU" sz="2800" dirty="0"/>
          </a:p>
          <a:p>
            <a:pPr lvl="1">
              <a:lnSpc>
                <a:spcPct val="80000"/>
              </a:lnSpc>
            </a:pPr>
            <a:r>
              <a:rPr lang="ru-RU" sz="2400" dirty="0" smtClean="0"/>
              <a:t>совместные </a:t>
            </a:r>
            <a:r>
              <a:rPr lang="ru-RU" sz="2400" dirty="0"/>
              <a:t>программы, механизмы признания периодов обучения; 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статус, признание и формат двойных/многосторонних </a:t>
            </a:r>
            <a:r>
              <a:rPr lang="ru-RU" sz="2400" dirty="0" smtClean="0"/>
              <a:t>дипломов;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м</a:t>
            </a:r>
            <a:r>
              <a:rPr lang="ru-RU" sz="2400" dirty="0" smtClean="0"/>
              <a:t>ногоотраслевое международное сотрудничество;</a:t>
            </a:r>
          </a:p>
          <a:p>
            <a:pPr lvl="1">
              <a:lnSpc>
                <a:spcPct val="80000"/>
              </a:lnSpc>
            </a:pPr>
            <a:r>
              <a:rPr lang="ru-RU" sz="2400" dirty="0" smtClean="0"/>
              <a:t>национальная стратегия интернационализации ВО. </a:t>
            </a:r>
            <a:endParaRPr lang="ru-RU" sz="2400" dirty="0"/>
          </a:p>
          <a:p>
            <a:pPr eaLnBrk="1" hangingPunct="1">
              <a:buNone/>
            </a:pPr>
            <a:endParaRPr lang="ru-RU" sz="2400" dirty="0" smtClean="0"/>
          </a:p>
          <a:p>
            <a:pPr marL="0" indent="0"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algn="r" eaLnBrk="1" hangingPunct="1">
              <a:buNone/>
            </a:pPr>
            <a:endParaRPr lang="ru-RU" sz="2000" dirty="0" smtClean="0"/>
          </a:p>
          <a:p>
            <a:pPr algn="r" eaLnBrk="1" hangingPunct="1">
              <a:buNone/>
            </a:pPr>
            <a:endParaRPr lang="ru-RU" sz="2000" dirty="0" smtClean="0"/>
          </a:p>
          <a:p>
            <a:pPr algn="r" eaLnBrk="1" hangingPunct="1">
              <a:buNone/>
            </a:pPr>
            <a:endParaRPr lang="ru-RU" sz="2000" dirty="0"/>
          </a:p>
          <a:p>
            <a:pPr algn="r" eaLnBrk="1" hangingPunct="1">
              <a:buNone/>
            </a:pPr>
            <a:endParaRPr lang="ru-RU" sz="2000" dirty="0" smtClean="0"/>
          </a:p>
          <a:p>
            <a:pPr algn="r" eaLnBrk="1" hangingPunct="1">
              <a:buNone/>
            </a:pPr>
            <a:endParaRPr lang="ru-RU" sz="20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высшего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России: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пути достижения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6601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85860"/>
            <a:ext cx="8674130" cy="557214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Системное сотрудничество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университетов 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предприятий.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Современные программы с четко обозначенными результатами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обучения, </a:t>
            </a:r>
            <a:r>
              <a:rPr lang="ru-RU" sz="2400" b="1" dirty="0" smtClean="0"/>
              <a:t>соответствующих спросу со стороны работодателей на умения.</a:t>
            </a:r>
            <a:endParaRPr lang="ru-RU" sz="2400" b="1" dirty="0"/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Современные компетенции профессорско-преподавательского состава в части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ru-RU" sz="1800" dirty="0"/>
              <a:t>проектирования результатов обучения,</a:t>
            </a:r>
          </a:p>
          <a:p>
            <a:pPr lvl="1"/>
            <a:r>
              <a:rPr lang="ru-RU" sz="1800" dirty="0" smtClean="0"/>
              <a:t>программ</a:t>
            </a:r>
            <a:r>
              <a:rPr lang="ru-RU" sz="1800" dirty="0"/>
              <a:t>,</a:t>
            </a:r>
          </a:p>
          <a:p>
            <a:pPr lvl="1"/>
            <a:r>
              <a:rPr lang="ru-RU" sz="1800" dirty="0"/>
              <a:t>систем обеспечения </a:t>
            </a:r>
            <a:r>
              <a:rPr lang="ru-RU" sz="1800" dirty="0" smtClean="0"/>
              <a:t>качества.</a:t>
            </a:r>
            <a:endParaRPr lang="ru-RU" sz="1800" dirty="0"/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Инновационная обучающая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среда.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Современные инструменты обеспечения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качества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/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algn="r" eaLnBrk="1" hangingPunct="1">
              <a:buNone/>
            </a:pPr>
            <a:endParaRPr lang="ru-RU" sz="2000" dirty="0" smtClean="0"/>
          </a:p>
          <a:p>
            <a:pPr algn="r" eaLnBrk="1" hangingPunct="1">
              <a:buNone/>
            </a:pPr>
            <a:endParaRPr lang="ru-RU" sz="2000" dirty="0" smtClean="0"/>
          </a:p>
          <a:p>
            <a:pPr algn="r" eaLnBrk="1" hangingPunct="1">
              <a:buNone/>
            </a:pPr>
            <a:endParaRPr lang="ru-RU" sz="2000" dirty="0"/>
          </a:p>
          <a:p>
            <a:pPr algn="r" eaLnBrk="1" hangingPunct="1">
              <a:buNone/>
            </a:pPr>
            <a:endParaRPr lang="ru-RU" sz="2000" dirty="0" smtClean="0"/>
          </a:p>
          <a:p>
            <a:pPr algn="r" eaLnBrk="1" hangingPunct="1">
              <a:buNone/>
            </a:pPr>
            <a:endParaRPr lang="ru-RU" sz="20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Тренды развития высшего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России: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ути достижения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4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214422"/>
            <a:ext cx="8572560" cy="5643578"/>
          </a:xfrm>
        </p:spPr>
        <p:txBody>
          <a:bodyPr>
            <a:normAutofit/>
          </a:bodyPr>
          <a:lstStyle/>
          <a:p>
            <a:pPr marL="0" eaLnBrk="1" hangingPunct="1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Рост глобального населения и изменение географии и структуры спроса на ВО</a:t>
            </a:r>
            <a:r>
              <a:rPr lang="ru-RU" sz="1800" dirty="0" smtClean="0"/>
              <a:t>. </a:t>
            </a:r>
            <a:r>
              <a:rPr lang="ru-RU" sz="2000" dirty="0" smtClean="0"/>
              <a:t>Спрос  диверсифицирован.</a:t>
            </a:r>
          </a:p>
          <a:p>
            <a:pPr marL="0" eaLnBrk="1" hangingPunct="1">
              <a:buNone/>
            </a:pPr>
            <a:endParaRPr lang="ru-RU" sz="1600" b="1" dirty="0" smtClean="0">
              <a:cs typeface="Arial" pitchFamily="34" charset="0"/>
            </a:endParaRPr>
          </a:p>
          <a:p>
            <a:pPr marL="0" eaLnBrk="1" hangingPunct="1">
              <a:buNone/>
            </a:pPr>
            <a:r>
              <a:rPr lang="en-US" sz="2000" b="1" dirty="0" smtClean="0">
                <a:cs typeface="Arial" pitchFamily="34" charset="0"/>
              </a:rPr>
              <a:t>       </a:t>
            </a:r>
            <a:r>
              <a:rPr lang="ru-RU" sz="2000" b="1" dirty="0" smtClean="0">
                <a:cs typeface="Arial" pitchFamily="34" charset="0"/>
              </a:rPr>
              <a:t>Рост населения к 2030 г. (млрд.чел.)    </a:t>
            </a:r>
          </a:p>
          <a:p>
            <a:pPr marL="0" eaLnBrk="1" hangingPunct="1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                          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– 8,6 млрд.чел.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eaLnBrk="1" hangingPunct="1"/>
            <a:endParaRPr lang="ru-RU" sz="23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2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2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b="1" dirty="0" smtClean="0"/>
              <a:t>Источник:</a:t>
            </a:r>
            <a:r>
              <a:rPr lang="ru-RU" sz="1200" b="1" dirty="0" smtClean="0">
                <a:cs typeface="Arial" pitchFamily="34" charset="0"/>
              </a:rPr>
              <a:t> </a:t>
            </a:r>
            <a:r>
              <a:rPr lang="en-US" sz="1200" b="1" dirty="0" smtClean="0">
                <a:cs typeface="Arial" pitchFamily="34" charset="0"/>
              </a:rPr>
              <a:t>US DESA,</a:t>
            </a:r>
            <a:r>
              <a:rPr lang="ru-RU" sz="1200" b="1" dirty="0" smtClean="0">
                <a:cs typeface="Arial" pitchFamily="34" charset="0"/>
              </a:rPr>
              <a:t> </a:t>
            </a:r>
            <a:r>
              <a:rPr lang="en-US" sz="1200" b="1" dirty="0" smtClean="0">
                <a:cs typeface="Arial" pitchFamily="34" charset="0"/>
              </a:rPr>
              <a:t>Population Division.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1" dirty="0" smtClean="0">
                <a:cs typeface="Arial" pitchFamily="34" charset="0"/>
              </a:rPr>
              <a:t>World Population Prospects: The 2017 Revision </a:t>
            </a:r>
            <a:r>
              <a:rPr lang="ru-RU" sz="1200" b="1" dirty="0" smtClean="0">
                <a:cs typeface="Arial" pitchFamily="34" charset="0"/>
              </a:rPr>
              <a:t>            </a:t>
            </a:r>
          </a:p>
          <a:p>
            <a:pPr eaLnBrk="1" hangingPunct="1">
              <a:buNone/>
            </a:pPr>
            <a:endParaRPr lang="ru-RU" sz="1200" b="1" dirty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521497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429256" y="2143116"/>
            <a:ext cx="3463224" cy="4031873"/>
          </a:xfrm>
          <a:prstGeom prst="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/>
              <a:t>Рост населения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        2015 г. -7,4 млрд. чел., </a:t>
            </a:r>
            <a:endParaRPr lang="ru-RU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        2100 г.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11.2</a:t>
            </a:r>
            <a:r>
              <a:rPr lang="ru-RU" sz="1600" b="1" dirty="0" smtClean="0">
                <a:solidFill>
                  <a:schemeClr val="accent6"/>
                </a:solidFill>
              </a:rPr>
              <a:t> </a:t>
            </a:r>
            <a:r>
              <a:rPr lang="ru-RU" sz="1600" b="1" dirty="0" smtClean="0"/>
              <a:t>млрд.чел.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/>
              <a:t>К 2100 г. </a:t>
            </a:r>
            <a:r>
              <a:rPr lang="ru-RU" sz="1600" b="1" dirty="0"/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60%</a:t>
            </a:r>
            <a:r>
              <a:rPr lang="ru-RU" sz="1600" b="1" dirty="0" smtClean="0"/>
              <a:t> населения до 25 лет  - страны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Африки</a:t>
            </a:r>
            <a:r>
              <a:rPr lang="ru-RU" sz="1600" b="1" dirty="0" smtClean="0">
                <a:solidFill>
                  <a:schemeClr val="accent6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/>
              <a:t>2030 г. усиление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диспропорций </a:t>
            </a:r>
            <a:r>
              <a:rPr lang="ru-RU" sz="1600" b="1" dirty="0" smtClean="0"/>
              <a:t>между  «молодыми»</a:t>
            </a:r>
            <a:r>
              <a:rPr lang="en-US" sz="1600" b="1" dirty="0" smtClean="0"/>
              <a:t> </a:t>
            </a:r>
            <a:r>
              <a:rPr lang="ru-RU" sz="1600" b="1" dirty="0" smtClean="0"/>
              <a:t> и «стареющими»,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увеличение среднего возраста населения</a:t>
            </a:r>
            <a:r>
              <a:rPr lang="ru-RU" sz="1600" b="1" dirty="0" smtClean="0">
                <a:solidFill>
                  <a:schemeClr val="accent6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6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/>
              <a:t>Фокус на социальной сфере и проблемах устойчивого развития.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Тренды развития высшего образования: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экономические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демографические изменения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500063" y="0"/>
            <a:ext cx="7772400" cy="969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5072098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/>
        </p:spPr>
        <p:txBody>
          <a:bodyPr rtlCol="0">
            <a:normAutofit fontScale="77500" lnSpcReduction="2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Спасибо за внимание!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100" b="1" dirty="0" smtClean="0">
                <a:ln>
                  <a:solidFill>
                    <a:schemeClr val="accent5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Олейникова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100" b="1" dirty="0" smtClean="0">
                <a:ln>
                  <a:solidFill>
                    <a:schemeClr val="accent5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Ольга Николаевна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д.п.н., профессор</a:t>
            </a:r>
          </a:p>
          <a:p>
            <a:pPr algn="r" eaLnBrk="1" hangingPunct="1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Национальный офис </a:t>
            </a:r>
            <a:r>
              <a:rPr lang="en-US" b="1" dirty="0" smtClean="0">
                <a:solidFill>
                  <a:schemeClr val="tx1"/>
                </a:solidFill>
              </a:rPr>
              <a:t>Erasmus+ </a:t>
            </a:r>
            <a:r>
              <a:rPr lang="ru-RU" b="1" dirty="0" smtClean="0">
                <a:solidFill>
                  <a:schemeClr val="tx1"/>
                </a:solidFill>
              </a:rPr>
              <a:t>в России</a:t>
            </a:r>
            <a:endParaRPr lang="en-US" b="1" dirty="0" smtClean="0">
              <a:solidFill>
                <a:schemeClr val="tx1"/>
              </a:solidFill>
            </a:endParaRPr>
          </a:p>
          <a:p>
            <a:pPr algn="r" eaLnBrk="1" hangingPunct="1"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Тел.: +7 495 972 35 90</a:t>
            </a:r>
          </a:p>
          <a:p>
            <a:pPr algn="r" eaLnBrk="1" hangingPunct="1"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        +7 495 972 25 90</a:t>
            </a:r>
          </a:p>
          <a:p>
            <a:pPr algn="r" eaLnBrk="1" hangingPunct="1"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E-mail: </a:t>
            </a:r>
            <a:r>
              <a:rPr lang="en-US" sz="2600" dirty="0" smtClean="0">
                <a:solidFill>
                  <a:schemeClr val="tx1"/>
                </a:solidFill>
                <a:hlinkClick r:id="rId2"/>
              </a:rPr>
              <a:t>info@erasmusplusinrussia.ru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r" eaLnBrk="1" hangingPunct="1">
              <a:defRPr/>
            </a:pPr>
            <a:r>
              <a:rPr lang="en-US" sz="2600" dirty="0" smtClean="0">
                <a:solidFill>
                  <a:schemeClr val="tx1"/>
                </a:solidFill>
                <a:hlinkClick r:id="rId3"/>
              </a:rPr>
              <a:t>office@erasmusplusinrussia.ru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r" eaLnBrk="1" hangingPunct="1"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Web: </a:t>
            </a:r>
            <a:r>
              <a:rPr lang="en-US" sz="2600" dirty="0" smtClean="0">
                <a:solidFill>
                  <a:schemeClr val="tx1"/>
                </a:solidFill>
                <a:hlinkClick r:id="rId4"/>
              </a:rPr>
              <a:t>www.erasmusplusinrussia.ru</a:t>
            </a:r>
            <a:r>
              <a:rPr lang="en-US" sz="2600" dirty="0" smtClean="0">
                <a:solidFill>
                  <a:schemeClr val="tx1"/>
                </a:solidFill>
              </a:rPr>
              <a:t>  </a:t>
            </a:r>
            <a:endParaRPr lang="ru-RU" sz="2600" dirty="0" smtClean="0">
              <a:solidFill>
                <a:schemeClr val="tx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Тенденции развития высшего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5" cstate="print">
            <a:lum bright="4000" contrast="18000"/>
          </a:blip>
          <a:srcRect/>
          <a:stretch>
            <a:fillRect/>
          </a:stretch>
        </p:blipFill>
        <p:spPr bwMode="auto">
          <a:xfrm>
            <a:off x="18597" y="4837353"/>
            <a:ext cx="2411761" cy="176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72550" y="1142984"/>
            <a:ext cx="8614292" cy="5715016"/>
          </a:xfrm>
        </p:spPr>
        <p:txBody>
          <a:bodyPr/>
          <a:lstStyle/>
          <a:p>
            <a:pPr marL="0" eaLnBrk="1" hangingPunct="1">
              <a:buNone/>
            </a:pPr>
            <a:r>
              <a:rPr lang="ru-RU" sz="2000" dirty="0" smtClean="0"/>
              <a:t>Рост доходов и доли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среднего класса </a:t>
            </a:r>
            <a:r>
              <a:rPr lang="ru-RU" sz="2000" dirty="0" smtClean="0"/>
              <a:t>в развивающихся странах –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увеличение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объема спроса </a:t>
            </a:r>
            <a:r>
              <a:rPr lang="ru-RU" sz="2000" dirty="0" smtClean="0"/>
              <a:t>на ВО. </a:t>
            </a:r>
          </a:p>
          <a:p>
            <a:pPr marL="0" algn="ctr" eaLnBrk="1" hangingPunct="1">
              <a:buNone/>
            </a:pPr>
            <a:r>
              <a:rPr lang="ru-RU" sz="2000" b="1" dirty="0" smtClean="0"/>
              <a:t> </a:t>
            </a:r>
          </a:p>
          <a:p>
            <a:pPr marL="0" algn="ctr" eaLnBrk="1" hangingPunct="1">
              <a:buNone/>
            </a:pPr>
            <a:r>
              <a:rPr lang="ru-RU" sz="2000" b="1" dirty="0" smtClean="0"/>
              <a:t>  </a:t>
            </a:r>
            <a:r>
              <a:rPr lang="ru-RU" sz="1800" b="1" dirty="0" smtClean="0"/>
              <a:t>Объем (млн.долл.) и доля среднего класса</a:t>
            </a:r>
          </a:p>
          <a:p>
            <a:pPr marL="0" algn="ctr" eaLnBrk="1" hangingPunct="1">
              <a:buNone/>
            </a:pPr>
            <a:r>
              <a:rPr lang="ru-RU" sz="1800" b="1" dirty="0" smtClean="0"/>
              <a:t>                     в мировом  (%)</a:t>
            </a:r>
          </a:p>
          <a:p>
            <a:pPr marL="0" algn="ctr" eaLnBrk="1" hangingPunct="1"/>
            <a:endParaRPr lang="ru-RU" sz="2000" dirty="0" smtClean="0"/>
          </a:p>
          <a:p>
            <a:pPr marL="0" eaLnBrk="1" hangingPunct="1"/>
            <a:endParaRPr lang="ru-RU" sz="2300" dirty="0" smtClean="0"/>
          </a:p>
          <a:p>
            <a:pPr marL="0" eaLnBrk="1" hangingPunct="1"/>
            <a:endParaRPr lang="ru-RU" sz="2300" dirty="0" smtClean="0"/>
          </a:p>
          <a:p>
            <a:pPr marL="0" eaLnBrk="1" hangingPunct="1"/>
            <a:endParaRPr lang="ru-RU" sz="2300" dirty="0" smtClean="0"/>
          </a:p>
          <a:p>
            <a:pPr eaLnBrk="1" hangingPunct="1">
              <a:buNone/>
            </a:pPr>
            <a:endParaRPr lang="en-US" sz="1200" b="1" dirty="0" smtClean="0"/>
          </a:p>
          <a:p>
            <a:pPr eaLnBrk="1" hangingPunct="1">
              <a:buNone/>
            </a:pPr>
            <a:endParaRPr lang="ru-RU" sz="1200" b="1" dirty="0" smtClean="0"/>
          </a:p>
          <a:p>
            <a:pPr eaLnBrk="1" hangingPunct="1">
              <a:buNone/>
            </a:pPr>
            <a:endParaRPr lang="ru-RU" sz="1200" b="1" dirty="0"/>
          </a:p>
          <a:p>
            <a:pPr eaLnBrk="1" hangingPunct="1">
              <a:buNone/>
            </a:pPr>
            <a:endParaRPr lang="ru-RU" sz="1200" b="1" dirty="0" smtClean="0"/>
          </a:p>
          <a:p>
            <a:pPr eaLnBrk="1" hangingPunct="1">
              <a:buNone/>
            </a:pPr>
            <a:endParaRPr lang="ru-RU" sz="1200" b="1" dirty="0"/>
          </a:p>
          <a:p>
            <a:pPr eaLnBrk="1" hangingPunct="1">
              <a:buNone/>
            </a:pPr>
            <a:endParaRPr lang="ru-RU" sz="1200" b="1" dirty="0" smtClean="0"/>
          </a:p>
          <a:p>
            <a:pPr eaLnBrk="1" hangingPunct="1">
              <a:buNone/>
            </a:pPr>
            <a:endParaRPr lang="ru-RU" sz="1200" b="1" dirty="0" smtClean="0"/>
          </a:p>
          <a:p>
            <a:pPr eaLnBrk="1" hangingPunct="1">
              <a:buNone/>
            </a:pPr>
            <a:endParaRPr lang="ru-RU" sz="1200" b="1" dirty="0"/>
          </a:p>
          <a:p>
            <a:pPr eaLnBrk="1" hangingPunct="1">
              <a:buNone/>
            </a:pPr>
            <a:r>
              <a:rPr lang="ru-RU" sz="1200" b="1" dirty="0" smtClean="0"/>
              <a:t>			Источник: </a:t>
            </a:r>
            <a:r>
              <a:rPr lang="en-US" sz="1200" b="1" dirty="0" smtClean="0"/>
              <a:t>UN Population Division, Brookings, 2017</a:t>
            </a:r>
            <a:endParaRPr lang="ru-RU" sz="1200" b="1" dirty="0" smtClean="0"/>
          </a:p>
          <a:p>
            <a:pPr marL="0" indent="0" eaLnBrk="1" hangingPunct="1"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Тренды развития высшего образования: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экономические и демографические изменения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83387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72550" y="1142984"/>
            <a:ext cx="8614292" cy="5715016"/>
          </a:xfrm>
        </p:spPr>
        <p:txBody>
          <a:bodyPr/>
          <a:lstStyle/>
          <a:p>
            <a:pPr marL="0" eaLnBrk="1" hangingPunct="1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Увеличение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рынка международного образования.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Объем </a:t>
            </a:r>
            <a:r>
              <a:rPr lang="ru-RU" sz="2000" b="1" dirty="0"/>
              <a:t>ВО (</a:t>
            </a:r>
            <a:r>
              <a:rPr lang="ru-RU" sz="2000" b="1" dirty="0" err="1"/>
              <a:t>млн.чел</a:t>
            </a:r>
            <a:r>
              <a:rPr lang="ru-RU" sz="2000" b="1" dirty="0"/>
              <a:t>.) к 2030г.</a:t>
            </a:r>
            <a:endParaRPr lang="ru-RU" sz="2000" dirty="0" smtClean="0"/>
          </a:p>
          <a:p>
            <a:pPr marL="0" eaLnBrk="1" hangingPunct="1"/>
            <a:endParaRPr lang="ru-RU" sz="2300" dirty="0" smtClean="0"/>
          </a:p>
          <a:p>
            <a:pPr marL="0" eaLnBrk="1" hangingPunct="1"/>
            <a:endParaRPr lang="ru-RU" sz="2300" dirty="0" smtClean="0"/>
          </a:p>
          <a:p>
            <a:pPr marL="0" eaLnBrk="1" hangingPunct="1"/>
            <a:endParaRPr lang="ru-RU" sz="2300" dirty="0" smtClean="0"/>
          </a:p>
          <a:p>
            <a:pPr marL="0" indent="0" eaLnBrk="1" hangingPunct="1"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2889750"/>
            <a:ext cx="3384376" cy="2554545"/>
          </a:xfrm>
          <a:prstGeom prst="rect">
            <a:avLst/>
          </a:prstGeom>
          <a:ln w="25400">
            <a:solidFill>
              <a:srgbClr val="82DCEE"/>
            </a:solidFill>
            <a:prstDash val="solid"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2030 г. общий рынок высшего образования -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332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600" b="1" dirty="0" smtClean="0"/>
              <a:t>млн.чел.  </a:t>
            </a: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6,9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600" b="1" dirty="0" err="1" smtClean="0"/>
              <a:t>млн.чел</a:t>
            </a:r>
            <a:r>
              <a:rPr lang="ru-RU" sz="1600" b="1" dirty="0" smtClean="0"/>
              <a:t>. - рынок международного образования.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4,3</a:t>
            </a:r>
            <a:r>
              <a:rPr lang="ru-RU" sz="1600" b="1" dirty="0" smtClean="0">
                <a:solidFill>
                  <a:schemeClr val="accent6"/>
                </a:solidFill>
              </a:rPr>
              <a:t> </a:t>
            </a:r>
            <a:r>
              <a:rPr lang="ru-RU" sz="1600" b="1" dirty="0" smtClean="0"/>
              <a:t>млн.чел. – рынок </a:t>
            </a:r>
            <a:r>
              <a:rPr lang="ru-RU" sz="1600" b="1" dirty="0" smtClean="0">
                <a:cs typeface="Arial" pitchFamily="34" charset="0"/>
              </a:rPr>
              <a:t>потребителей старше 24 лет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(</a:t>
            </a:r>
            <a:r>
              <a:rPr lang="en-US" sz="1600" b="1" dirty="0" smtClean="0">
                <a:solidFill>
                  <a:schemeClr val="accent6"/>
                </a:solidFill>
                <a:cs typeface="Arial" pitchFamily="34" charset="0"/>
              </a:rPr>
              <a:t>adult learning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)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cs typeface="Arial" pitchFamily="34" charset="0"/>
              </a:rPr>
              <a:t>в 15 развитых странах.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Тренды развития высшего образования: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экономические и демографические изменения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281841" cy="394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63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214422"/>
            <a:ext cx="8572560" cy="5643578"/>
          </a:xfrm>
        </p:spPr>
        <p:txBody>
          <a:bodyPr>
            <a:normAutofit/>
          </a:bodyPr>
          <a:lstStyle/>
          <a:p>
            <a:pPr marL="0" eaLnBrk="1" hangingPunct="1">
              <a:buNone/>
            </a:pPr>
            <a:r>
              <a:rPr lang="ru-RU" sz="2300" dirty="0" smtClean="0"/>
              <a:t>Рост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урбанизации</a:t>
            </a:r>
            <a:r>
              <a:rPr lang="ru-RU" sz="2300" dirty="0" smtClean="0"/>
              <a:t> и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миграции</a:t>
            </a:r>
            <a:r>
              <a:rPr lang="ru-RU" sz="2300" dirty="0" smtClean="0"/>
              <a:t> в города.</a:t>
            </a:r>
            <a:endParaRPr lang="en-US" sz="2300" dirty="0" smtClean="0"/>
          </a:p>
          <a:p>
            <a:pPr marL="0" eaLnBrk="1" hangingPunct="1">
              <a:buNone/>
            </a:pPr>
            <a:endParaRPr lang="ru-RU" sz="1800" b="1" dirty="0" smtClean="0">
              <a:cs typeface="Arial" pitchFamily="34" charset="0"/>
            </a:endParaRPr>
          </a:p>
          <a:p>
            <a:pPr marL="0" eaLnBrk="1" hangingPunct="1">
              <a:buNone/>
            </a:pPr>
            <a:r>
              <a:rPr lang="ru-RU" sz="1800" b="1" dirty="0" smtClean="0">
                <a:cs typeface="Arial" pitchFamily="34" charset="0"/>
              </a:rPr>
              <a:t>     Рост населения в 15 крупнейших городах мира </a:t>
            </a:r>
            <a:endParaRPr lang="en-US" sz="1800" b="1" dirty="0" smtClean="0">
              <a:cs typeface="Arial" pitchFamily="34" charset="0"/>
            </a:endParaRPr>
          </a:p>
          <a:p>
            <a:pPr marL="0" eaLnBrk="1" hangingPunct="1">
              <a:buNone/>
            </a:pPr>
            <a:r>
              <a:rPr lang="en-US" sz="1800" b="1" dirty="0" smtClean="0">
                <a:cs typeface="Arial" pitchFamily="34" charset="0"/>
              </a:rPr>
              <a:t>	</a:t>
            </a:r>
            <a:r>
              <a:rPr lang="ru-RU" sz="1800" b="1" dirty="0" smtClean="0">
                <a:cs typeface="Arial" pitchFamily="34" charset="0"/>
              </a:rPr>
              <a:t>         к 2030 г. (</a:t>
            </a:r>
            <a:r>
              <a:rPr lang="ru-RU" sz="1800" b="1" dirty="0" err="1" smtClean="0">
                <a:cs typeface="Arial" pitchFamily="34" charset="0"/>
              </a:rPr>
              <a:t>млн.чел</a:t>
            </a:r>
            <a:r>
              <a:rPr lang="ru-RU" sz="1800" b="1" dirty="0" smtClean="0">
                <a:cs typeface="Arial" pitchFamily="34" charset="0"/>
              </a:rPr>
              <a:t>.)</a:t>
            </a:r>
          </a:p>
          <a:p>
            <a:pPr marL="0" eaLnBrk="1" hangingPunct="1">
              <a:buNone/>
            </a:pPr>
            <a:endParaRPr lang="ru-RU" sz="1800" b="1" dirty="0" smtClean="0">
              <a:cs typeface="Arial" pitchFamily="34" charset="0"/>
            </a:endParaRPr>
          </a:p>
          <a:p>
            <a:pPr marL="0" eaLnBrk="1" hangingPunct="1">
              <a:buNone/>
            </a:pPr>
            <a:endParaRPr lang="ru-RU" sz="2300" dirty="0" smtClean="0"/>
          </a:p>
          <a:p>
            <a:pPr marL="0" eaLnBrk="1" hangingPunct="1">
              <a:buNone/>
            </a:pPr>
            <a:endParaRPr lang="ru-RU" sz="2300" dirty="0" smtClean="0"/>
          </a:p>
          <a:p>
            <a:pPr marL="0" eaLnBrk="1" hangingPunct="1">
              <a:buNone/>
            </a:pPr>
            <a:endParaRPr lang="ru-RU" sz="2300" dirty="0" smtClean="0"/>
          </a:p>
          <a:p>
            <a:pPr marL="0" eaLnBrk="1" hangingPunct="1">
              <a:buNone/>
            </a:pPr>
            <a:endParaRPr lang="ru-RU" sz="2300" dirty="0" smtClean="0"/>
          </a:p>
          <a:p>
            <a:pPr marL="0" eaLnBrk="1" hangingPunct="1">
              <a:buNone/>
            </a:pPr>
            <a:endParaRPr lang="ru-RU" sz="2300" dirty="0" smtClean="0"/>
          </a:p>
          <a:p>
            <a:pPr marL="0" eaLnBrk="1" hangingPunct="1">
              <a:buNone/>
            </a:pPr>
            <a:endParaRPr lang="en-US" sz="2300" b="1" dirty="0" smtClean="0"/>
          </a:p>
          <a:p>
            <a:pPr marL="0" eaLnBrk="1" hangingPunct="1">
              <a:buNone/>
            </a:pPr>
            <a:r>
              <a:rPr lang="ru-RU" sz="1200" b="1" dirty="0" smtClean="0"/>
              <a:t>Источник: </a:t>
            </a:r>
            <a:r>
              <a:rPr lang="en-US" sz="1200" b="1" dirty="0" smtClean="0"/>
              <a:t>UN DESA. UN World Urbanization Prospects: The 2014 Revision (latest)</a:t>
            </a:r>
            <a:endParaRPr lang="ru-RU" sz="1200" b="1" dirty="0" smtClean="0"/>
          </a:p>
          <a:p>
            <a:pPr eaLnBrk="1" hangingPunct="1">
              <a:buNone/>
            </a:pPr>
            <a:endParaRPr lang="ru-RU" sz="1200" dirty="0" smtClean="0"/>
          </a:p>
          <a:p>
            <a:pPr>
              <a:spcBef>
                <a:spcPts val="0"/>
              </a:spcBef>
              <a:buNone/>
              <a:defRPr/>
            </a:pPr>
            <a:endParaRPr lang="ru-RU" sz="1200" b="1" dirty="0" smtClean="0"/>
          </a:p>
          <a:p>
            <a:pPr>
              <a:spcBef>
                <a:spcPts val="0"/>
              </a:spcBef>
              <a:buNone/>
              <a:defRPr/>
            </a:pPr>
            <a:r>
              <a:rPr lang="ru-RU" sz="1200" b="1" dirty="0" smtClean="0"/>
              <a:t>Источник</a:t>
            </a:r>
            <a:r>
              <a:rPr lang="ru-RU" sz="1200" b="1" dirty="0"/>
              <a:t>:</a:t>
            </a:r>
            <a:r>
              <a:rPr lang="ru-RU" sz="1200" b="1" dirty="0">
                <a:cs typeface="Arial" pitchFamily="34" charset="0"/>
              </a:rPr>
              <a:t> </a:t>
            </a:r>
            <a:r>
              <a:rPr lang="en-US" sz="1200" b="1" dirty="0">
                <a:cs typeface="Arial" pitchFamily="34" charset="0"/>
              </a:rPr>
              <a:t>US DESA,</a:t>
            </a:r>
            <a:r>
              <a:rPr lang="ru-RU" sz="1200" b="1" dirty="0">
                <a:cs typeface="Arial" pitchFamily="34" charset="0"/>
              </a:rPr>
              <a:t> </a:t>
            </a:r>
            <a:r>
              <a:rPr lang="en-US" sz="1200" b="1" dirty="0">
                <a:cs typeface="Arial" pitchFamily="34" charset="0"/>
              </a:rPr>
              <a:t>Population Division.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200" b="1" dirty="0">
                <a:cs typeface="Arial" pitchFamily="34" charset="0"/>
              </a:rPr>
              <a:t>World Population Prospects: The 2017 Revision </a:t>
            </a:r>
            <a:r>
              <a:rPr lang="ru-RU" sz="1200" b="1" dirty="0">
                <a:cs typeface="Arial" pitchFamily="34" charset="0"/>
              </a:rPr>
              <a:t>           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6143668" cy="316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588224" y="3286229"/>
            <a:ext cx="2304256" cy="1969770"/>
          </a:xfrm>
          <a:prstGeom prst="rect">
            <a:avLst/>
          </a:prstGeom>
          <a:ln w="25400">
            <a:solidFill>
              <a:srgbClr val="82DCEE"/>
            </a:solidFill>
            <a:prstDash val="solid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2030 г.: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94%</a:t>
            </a:r>
            <a:r>
              <a:rPr lang="ru-RU" dirty="0" smtClean="0"/>
              <a:t> всего роста населения в крупных городах -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развивающиеся страны</a:t>
            </a:r>
            <a:r>
              <a:rPr lang="en-US" dirty="0" smtClean="0"/>
              <a:t>.</a:t>
            </a:r>
            <a:endParaRPr lang="en-US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Тренды развития высшего образования: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экономические и демографические изменения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214422"/>
            <a:ext cx="8786874" cy="5429288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Увеличение роли развивающихся стран </a:t>
            </a:r>
            <a:r>
              <a:rPr lang="ru-RU" sz="2000" dirty="0" smtClean="0"/>
              <a:t>в мировой экономике, нарастание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процессов экономической интеграции </a:t>
            </a:r>
            <a:r>
              <a:rPr lang="ru-RU" sz="2000" dirty="0" smtClean="0"/>
              <a:t>.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ru-RU" sz="2000" b="1" dirty="0" smtClean="0"/>
              <a:t>           Доля групп стран 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ru-RU" sz="2000" b="1" dirty="0" smtClean="0"/>
              <a:t>    в мировой структуре ВВП  (%)         Темпы роста ВВП (%) в 2030 г. 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ru-RU" sz="2000" b="1" dirty="0" smtClean="0"/>
              <a:t>               2015-2030 г.</a:t>
            </a:r>
            <a:endParaRPr lang="en-US" sz="2000" b="1" dirty="0" smtClean="0"/>
          </a:p>
          <a:p>
            <a:pPr marL="0" eaLnBrk="1" hangingPunct="1">
              <a:spcBef>
                <a:spcPts val="0"/>
              </a:spcBef>
              <a:buNone/>
            </a:pPr>
            <a:endParaRPr lang="ru-RU" sz="20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600" b="1" dirty="0" smtClean="0"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600" b="1" dirty="0" smtClean="0">
              <a:cs typeface="Arial" pitchFamily="34" charset="0"/>
            </a:endParaRPr>
          </a:p>
          <a:p>
            <a:pPr marL="0" eaLnBrk="1" hangingPunct="1"/>
            <a:endParaRPr lang="ru-RU" sz="2400" dirty="0" smtClean="0">
              <a:solidFill>
                <a:schemeClr val="accent6"/>
              </a:solidFill>
              <a:cs typeface="Arial" pitchFamily="34" charset="0"/>
            </a:endParaRPr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43644"/>
            <a:ext cx="5162576" cy="577831"/>
          </a:xfrm>
          <a:ln/>
        </p:spPr>
        <p:txBody>
          <a:bodyPr/>
          <a:lstStyle/>
          <a:p>
            <a:pPr algn="l"/>
            <a:r>
              <a:rPr lang="en-US" sz="1100" b="1" dirty="0" smtClean="0"/>
              <a:t>NEXT 11: </a:t>
            </a:r>
            <a:r>
              <a:rPr lang="ru-RU" sz="1100" b="1" dirty="0" smtClean="0"/>
              <a:t>Бангладеш, Египет, Индонезия, Иран, Мексика, Нигерия, Пакистан, Филиппины, Турция, Ю.Корея, Вьетнам</a:t>
            </a:r>
          </a:p>
          <a:p>
            <a:pPr algn="l"/>
            <a:r>
              <a:rPr lang="en-US" sz="1100" b="1" dirty="0" smtClean="0"/>
              <a:t>MINT: </a:t>
            </a:r>
            <a:r>
              <a:rPr lang="ru-RU" sz="1100" b="1" dirty="0" smtClean="0"/>
              <a:t>Мексика, Индонезия, Нигерия, Турция</a:t>
            </a:r>
            <a:endParaRPr lang="en-US" sz="1100" b="1" dirty="0" smtClean="0"/>
          </a:p>
          <a:p>
            <a:pPr algn="l"/>
            <a:r>
              <a:rPr lang="en-US" sz="1100" b="1" dirty="0" smtClean="0"/>
              <a:t>MIST:</a:t>
            </a:r>
            <a:r>
              <a:rPr lang="ru-RU" sz="1100" b="1" dirty="0" smtClean="0"/>
              <a:t> Мексика, Индонезия, Ю.Корея, Турция</a:t>
            </a:r>
            <a:endParaRPr lang="ru-RU" sz="11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Тренды развития высшего образования: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экономические и демографические изменения</a:t>
            </a: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071810"/>
            <a:ext cx="7377112" cy="27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28596" y="6072206"/>
            <a:ext cx="2440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ru-RU" sz="1200" b="1" dirty="0" smtClean="0"/>
              <a:t>Источник: </a:t>
            </a:r>
            <a:r>
              <a:rPr lang="en-US" sz="1200" b="1" dirty="0" smtClean="0"/>
              <a:t>Oxford Economics</a:t>
            </a:r>
            <a:endParaRPr lang="ru-RU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00125"/>
            <a:ext cx="8786874" cy="5643585"/>
          </a:xfrm>
        </p:spPr>
        <p:txBody>
          <a:bodyPr>
            <a:normAutofit fontScale="92500" lnSpcReduction="10000"/>
          </a:bodyPr>
          <a:lstStyle/>
          <a:p>
            <a:pPr marL="0" eaLnBrk="1" hangingPunct="1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Рост конкуренции за таланты и студентов  в условиях нехватки квалифицированных специалистов –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cs typeface="Arial" pitchFamily="34" charset="0"/>
              </a:rPr>
              <a:t>появление региональных  центров .</a:t>
            </a:r>
            <a:r>
              <a:rPr lang="ru-RU" sz="2400" b="1" dirty="0" smtClean="0"/>
              <a:t>	   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ru-RU" sz="2400" b="1" dirty="0" smtClean="0">
                <a:cs typeface="Arial" pitchFamily="34" charset="0"/>
              </a:rPr>
              <a:t>                           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cs typeface="Arial" pitchFamily="34" charset="0"/>
              </a:rPr>
              <a:t> </a:t>
            </a:r>
            <a:r>
              <a:rPr lang="ru-RU" sz="2000" b="1" dirty="0" smtClean="0">
                <a:cs typeface="Arial" pitchFamily="34" charset="0"/>
              </a:rPr>
              <a:t>Доля людей с высшим образованием          </a:t>
            </a:r>
            <a:r>
              <a:rPr lang="ru-RU" sz="2400" b="1" dirty="0"/>
              <a:t>%</a:t>
            </a:r>
            <a:r>
              <a:rPr lang="ru-RU" altLang="ru-RU" sz="2400" b="1" dirty="0" smtClean="0"/>
              <a:t> </a:t>
            </a:r>
            <a:r>
              <a:rPr lang="ru-RU" altLang="ru-RU" sz="2000" b="1" dirty="0"/>
              <a:t>исследователей в </a:t>
            </a:r>
            <a:r>
              <a:rPr lang="ru-RU" altLang="ru-RU" sz="2000" b="1" dirty="0" smtClean="0"/>
              <a:t>регионах   	</a:t>
            </a:r>
            <a:r>
              <a:rPr lang="ru-RU" sz="2000" b="1" dirty="0" smtClean="0">
                <a:cs typeface="Arial" pitchFamily="34" charset="0"/>
              </a:rPr>
              <a:t>возрасте от 24 до 35 лет (%)                        </a:t>
            </a:r>
            <a:r>
              <a:rPr lang="ru-RU" altLang="ru-RU" sz="2000" b="1" dirty="0" smtClean="0"/>
              <a:t>на 1</a:t>
            </a:r>
            <a:r>
              <a:rPr lang="en-US" altLang="ru-RU" sz="2000" b="1" dirty="0" smtClean="0"/>
              <a:t> </a:t>
            </a:r>
            <a:r>
              <a:rPr lang="ru-RU" altLang="ru-RU" sz="2000" b="1" dirty="0" err="1" smtClean="0"/>
              <a:t>млн.чел</a:t>
            </a:r>
            <a:r>
              <a:rPr lang="ru-RU" altLang="ru-RU" sz="2000" b="1" dirty="0"/>
              <a:t>., </a:t>
            </a:r>
            <a:r>
              <a:rPr lang="ru-RU" altLang="ru-RU" sz="2000" b="1" dirty="0" smtClean="0"/>
              <a:t>2015 г.</a:t>
            </a:r>
          </a:p>
          <a:p>
            <a:pPr marL="0">
              <a:spcBef>
                <a:spcPts val="0"/>
              </a:spcBef>
              <a:buNone/>
            </a:pPr>
            <a:endParaRPr lang="ru-RU" sz="2000" b="1" dirty="0">
              <a:cs typeface="Arial" pitchFamily="34" charset="0"/>
            </a:endParaRPr>
          </a:p>
          <a:p>
            <a:pPr marL="0" eaLnBrk="1" hangingPunct="1">
              <a:spcBef>
                <a:spcPts val="0"/>
              </a:spcBef>
              <a:buNone/>
            </a:pPr>
            <a:endParaRPr lang="ru-RU" sz="2000" b="1" dirty="0" smtClean="0"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600" b="1" dirty="0" smtClean="0"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600" b="1" dirty="0" smtClean="0"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600" b="1" dirty="0" smtClean="0">
              <a:cs typeface="Arial" pitchFamily="34" charset="0"/>
            </a:endParaRPr>
          </a:p>
          <a:p>
            <a:pPr marL="0" eaLnBrk="1" hangingPunct="1"/>
            <a:endParaRPr lang="ru-RU" sz="2400" dirty="0" smtClean="0">
              <a:solidFill>
                <a:schemeClr val="accent6"/>
              </a:solidFill>
              <a:cs typeface="Arial" pitchFamily="34" charset="0"/>
            </a:endParaRPr>
          </a:p>
          <a:p>
            <a:pPr marL="0" eaLnBrk="1" hangingPunct="1">
              <a:buNone/>
            </a:pPr>
            <a:endParaRPr lang="ru-RU" sz="2300" dirty="0" smtClean="0"/>
          </a:p>
          <a:p>
            <a:pPr marL="0" eaLnBrk="1" hangingPunct="1">
              <a:buNone/>
            </a:pPr>
            <a:endParaRPr lang="ru-RU" sz="2300" dirty="0"/>
          </a:p>
          <a:p>
            <a:pPr marL="0" eaLnBrk="1" hangingPunct="1">
              <a:buNone/>
            </a:pPr>
            <a:endParaRPr lang="ru-RU" sz="2300" dirty="0" smtClean="0"/>
          </a:p>
          <a:p>
            <a:pPr marL="0" eaLnBrk="1" hangingPunct="1">
              <a:buNone/>
            </a:pPr>
            <a:endParaRPr lang="ru-RU" sz="2300" dirty="0"/>
          </a:p>
          <a:p>
            <a:pPr eaLnBrk="1" hangingPunct="1">
              <a:buNone/>
            </a:pPr>
            <a:endParaRPr lang="ru-RU" sz="2300" b="1" dirty="0"/>
          </a:p>
          <a:p>
            <a:pPr eaLnBrk="1" hangingPunct="1">
              <a:buNone/>
            </a:pPr>
            <a:endParaRPr lang="en-US" sz="1300" b="1" dirty="0" smtClean="0"/>
          </a:p>
          <a:p>
            <a:pPr eaLnBrk="1" hangingPunct="1">
              <a:buNone/>
            </a:pPr>
            <a:endParaRPr lang="en-US" sz="1300" b="1" dirty="0"/>
          </a:p>
          <a:p>
            <a:pPr eaLnBrk="1" hangingPunct="1">
              <a:buNone/>
            </a:pPr>
            <a:endParaRPr lang="en-US" sz="1300" b="1" dirty="0" smtClean="0"/>
          </a:p>
          <a:p>
            <a:pPr eaLnBrk="1" hangingPunct="1">
              <a:buNone/>
            </a:pPr>
            <a:r>
              <a:rPr lang="ru-RU" sz="1300" b="1" dirty="0" smtClean="0"/>
              <a:t>Источник: </a:t>
            </a:r>
            <a:r>
              <a:rPr lang="en-US" sz="1300" b="1" dirty="0" smtClean="0"/>
              <a:t>OECD</a:t>
            </a:r>
            <a:endParaRPr lang="ru-RU" sz="3500" b="1" dirty="0" smtClean="0"/>
          </a:p>
          <a:p>
            <a:pPr marL="0" indent="0" eaLnBrk="1" hangingPunct="1"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958508"/>
            <a:ext cx="48245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Тренды развития высшего образования: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экономические и демографические изменения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734" y="2924943"/>
            <a:ext cx="4317266" cy="350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142984"/>
            <a:ext cx="8602692" cy="5715016"/>
          </a:xfrm>
        </p:spPr>
        <p:txBody>
          <a:bodyPr/>
          <a:lstStyle/>
          <a:p>
            <a:pPr marL="0">
              <a:buNone/>
            </a:pPr>
            <a:r>
              <a:rPr lang="ru-RU" sz="2000" b="1" dirty="0">
                <a:solidFill>
                  <a:schemeClr val="accent6"/>
                </a:solidFill>
                <a:cs typeface="Arial" pitchFamily="34" charset="0"/>
              </a:rPr>
              <a:t>Увеличение доступности образования во все мире  и его качества </a:t>
            </a:r>
            <a:r>
              <a:rPr lang="ru-RU" sz="2000" dirty="0" smtClean="0">
                <a:cs typeface="Arial" pitchFamily="34" charset="0"/>
              </a:rPr>
              <a:t>(</a:t>
            </a:r>
            <a:r>
              <a:rPr lang="ru-RU" sz="2000" dirty="0" smtClean="0"/>
              <a:t>глобальные цели устойчивого развития до 2030 г., обеспечение всестороннего и качественного образования;  продвижение непрерывного обучения).</a:t>
            </a:r>
          </a:p>
          <a:p>
            <a:pPr marL="0" eaLnBrk="1" hangingPunct="1">
              <a:buNone/>
            </a:pPr>
            <a:endParaRPr lang="ru-RU" sz="1600" b="1" dirty="0" smtClean="0"/>
          </a:p>
          <a:p>
            <a:pPr marL="0" eaLnBrk="1" hangingPunct="1">
              <a:buNone/>
            </a:pPr>
            <a:r>
              <a:rPr lang="ru-RU" sz="2000" b="1" dirty="0" smtClean="0"/>
              <a:t>Рост выпускников высших учебных заведений </a:t>
            </a:r>
          </a:p>
          <a:p>
            <a:pPr marL="0" eaLnBrk="1" hangingPunct="1">
              <a:buNone/>
            </a:pPr>
            <a:r>
              <a:rPr lang="ru-RU" sz="2000" b="1" dirty="0" smtClean="0"/>
              <a:t>    (% от общего числа обучающихся)</a:t>
            </a:r>
          </a:p>
          <a:p>
            <a:pPr marL="0" eaLnBrk="1" hangingPunct="1"/>
            <a:endParaRPr lang="ru-RU" sz="2300" dirty="0" smtClean="0"/>
          </a:p>
          <a:p>
            <a:pPr marL="0" eaLnBrk="1" hangingPunct="1"/>
            <a:endParaRPr lang="ru-RU" sz="2300" dirty="0" smtClean="0"/>
          </a:p>
          <a:p>
            <a:pPr marL="0" eaLnBrk="1" hangingPunct="1"/>
            <a:endParaRPr lang="ru-RU" sz="2300" dirty="0" smtClean="0"/>
          </a:p>
          <a:p>
            <a:pPr marL="0" eaLnBrk="1" hangingPunct="1"/>
            <a:endParaRPr lang="ru-RU" sz="2300" dirty="0" smtClean="0"/>
          </a:p>
          <a:p>
            <a:pPr marL="0" eaLnBrk="1" hangingPunct="1"/>
            <a:endParaRPr lang="ru-RU" sz="2300" dirty="0" smtClean="0"/>
          </a:p>
          <a:p>
            <a:pPr marL="0" eaLnBrk="1" hangingPunct="1">
              <a:buNone/>
            </a:pPr>
            <a:endParaRPr lang="ru-RU" sz="1200" b="1" dirty="0" smtClean="0"/>
          </a:p>
          <a:p>
            <a:pPr marL="0" eaLnBrk="1" hangingPunct="1">
              <a:buNone/>
            </a:pPr>
            <a:endParaRPr lang="ru-RU" sz="1200" b="1" dirty="0"/>
          </a:p>
          <a:p>
            <a:pPr marL="0" eaLnBrk="1" hangingPunct="1">
              <a:buNone/>
            </a:pPr>
            <a:endParaRPr lang="en-US" sz="1200" b="1" dirty="0" smtClean="0"/>
          </a:p>
          <a:p>
            <a:pPr marL="0" eaLnBrk="1" hangingPunct="1">
              <a:buNone/>
            </a:pPr>
            <a:endParaRPr lang="en-US" sz="1200" b="1" dirty="0" smtClean="0"/>
          </a:p>
          <a:p>
            <a:pPr marL="0" eaLnBrk="1" hangingPunct="1">
              <a:buNone/>
            </a:pPr>
            <a:r>
              <a:rPr lang="ru-RU" sz="1200" b="1" dirty="0" smtClean="0"/>
              <a:t>Источник: </a:t>
            </a:r>
            <a:r>
              <a:rPr lang="en-US" sz="1200" b="1" dirty="0" smtClean="0"/>
              <a:t>University of Denver</a:t>
            </a:r>
          </a:p>
          <a:p>
            <a:pPr marL="0" eaLnBrk="1" hangingPunct="1">
              <a:buNone/>
            </a:pPr>
            <a:endParaRPr lang="ru-RU" sz="2300" dirty="0" smtClean="0"/>
          </a:p>
          <a:p>
            <a:pPr marL="0" eaLnBrk="1" hangingPunct="1"/>
            <a:endParaRPr lang="ru-RU" sz="23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3212976"/>
            <a:ext cx="2630635" cy="2952328"/>
          </a:xfrm>
          <a:prstGeom prst="rect">
            <a:avLst/>
          </a:prstGeom>
          <a:solidFill>
            <a:schemeClr val="accent5">
              <a:lumMod val="50000"/>
              <a:alpha val="0"/>
            </a:schemeClr>
          </a:solidFill>
          <a:ln>
            <a:solidFill>
              <a:srgbClr val="82D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2030 г. -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91 %</a:t>
            </a:r>
            <a:r>
              <a:rPr lang="ru-RU" sz="2000" b="1" dirty="0" smtClean="0">
                <a:solidFill>
                  <a:schemeClr val="tx1"/>
                </a:solidFill>
              </a:rPr>
              <a:t> базовое образование (88% в 2015 г.);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55% </a:t>
            </a:r>
            <a:r>
              <a:rPr lang="ru-RU" sz="2000" b="1" dirty="0" smtClean="0">
                <a:solidFill>
                  <a:schemeClr val="tx1"/>
                </a:solidFill>
              </a:rPr>
              <a:t>мирового населения высшее образование (50% в 2015 г.).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55446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Тренды развития высшего образования: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расширение доступа к образованию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14422"/>
            <a:ext cx="8602692" cy="5643578"/>
          </a:xfrm>
        </p:spPr>
        <p:txBody>
          <a:bodyPr/>
          <a:lstStyle/>
          <a:p>
            <a:pPr marL="0" eaLnBrk="1" hangingPunct="1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Формирование долгосрочных национальных стратегий интернационализации ВО </a:t>
            </a:r>
            <a:r>
              <a:rPr lang="ru-RU" sz="2000" dirty="0" err="1" smtClean="0"/>
              <a:t>во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взаимосвязи </a:t>
            </a:r>
            <a:r>
              <a:rPr lang="ru-RU" sz="2000" dirty="0" smtClean="0"/>
              <a:t>с торговой политикой и экономическим развитием.</a:t>
            </a:r>
          </a:p>
          <a:p>
            <a:pPr marL="0" eaLnBrk="1" hangingPunct="1">
              <a:buNone/>
            </a:pPr>
            <a:endParaRPr lang="ru-RU" sz="2300" dirty="0" smtClean="0"/>
          </a:p>
          <a:p>
            <a:pPr marL="0" eaLnBrk="1" hangingPunct="1"/>
            <a:endParaRPr lang="ru-RU" sz="2300" dirty="0" smtClean="0"/>
          </a:p>
          <a:p>
            <a:pPr marL="0" eaLnBrk="1" hangingPunct="1"/>
            <a:endParaRPr lang="ru-RU" sz="2300" dirty="0" smtClean="0"/>
          </a:p>
          <a:p>
            <a:pPr marL="0" eaLnBrk="1" hangingPunct="1"/>
            <a:endParaRPr lang="ru-RU" sz="2300" dirty="0" smtClean="0"/>
          </a:p>
          <a:p>
            <a:pPr marL="0" eaLnBrk="1" hangingPunct="1"/>
            <a:endParaRPr lang="ru-RU" sz="2300" dirty="0" smtClean="0"/>
          </a:p>
          <a:p>
            <a:pPr marL="0" eaLnBrk="1" hangingPunct="1">
              <a:buNone/>
            </a:pPr>
            <a:r>
              <a:rPr lang="ru-RU" sz="1200" b="1" dirty="0" smtClean="0"/>
              <a:t>Источник: </a:t>
            </a:r>
            <a:r>
              <a:rPr lang="en-US" sz="1200" b="1" dirty="0" smtClean="0"/>
              <a:t>University of Denver</a:t>
            </a:r>
          </a:p>
          <a:p>
            <a:pPr marL="0" eaLnBrk="1" hangingPunct="1">
              <a:buNone/>
            </a:pPr>
            <a:endParaRPr lang="ru-RU" sz="2300" dirty="0" smtClean="0"/>
          </a:p>
          <a:p>
            <a:pPr marL="0" eaLnBrk="1" hangingPunct="1"/>
            <a:endParaRPr lang="ru-RU" sz="23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b="1" dirty="0" smtClean="0">
                <a:cs typeface="Arial" pitchFamily="34" charset="0"/>
              </a:rPr>
              <a:t>Источник: </a:t>
            </a:r>
            <a:r>
              <a:rPr lang="en-US" sz="1200" b="1" dirty="0" smtClean="0">
                <a:cs typeface="Arial" pitchFamily="34" charset="0"/>
              </a:rPr>
              <a:t>British Council. (201</a:t>
            </a:r>
            <a:r>
              <a:rPr lang="ru-RU" sz="1200" b="1" dirty="0" smtClean="0">
                <a:cs typeface="Arial" pitchFamily="34" charset="0"/>
              </a:rPr>
              <a:t>7</a:t>
            </a:r>
            <a:r>
              <a:rPr lang="en-US" sz="1200" b="1" dirty="0" smtClean="0">
                <a:cs typeface="Arial" pitchFamily="34" charset="0"/>
              </a:rPr>
              <a:t>). </a:t>
            </a:r>
            <a:endParaRPr lang="ru-RU" sz="1200" b="1" dirty="0" smtClean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1" dirty="0" smtClean="0">
                <a:cs typeface="Arial" pitchFamily="34" charset="0"/>
              </a:rPr>
              <a:t>10 trends</a:t>
            </a:r>
            <a:r>
              <a:rPr lang="ru-RU" sz="1200" b="1" dirty="0" smtClean="0">
                <a:cs typeface="Arial" pitchFamily="34" charset="0"/>
              </a:rPr>
              <a:t> </a:t>
            </a:r>
            <a:r>
              <a:rPr lang="en-US" sz="1200" b="1" dirty="0" smtClean="0">
                <a:cs typeface="Arial" pitchFamily="34" charset="0"/>
              </a:rPr>
              <a:t>Transformative changes in higher education</a:t>
            </a:r>
            <a:endParaRPr lang="ru-RU" sz="1200" b="1" dirty="0" smtClean="0">
              <a:cs typeface="Arial" pitchFamily="34" charset="0"/>
            </a:endParaRPr>
          </a:p>
          <a:p>
            <a:pPr marL="0" eaLnBrk="1" hangingPunct="1"/>
            <a:endParaRPr lang="ru-RU" sz="16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2500306"/>
            <a:ext cx="439931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8868"/>
            <a:ext cx="45720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Тренды развития высшего образования: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национальные стратегии интернационализации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Words>1284</Words>
  <Application>Microsoft Office PowerPoint</Application>
  <PresentationFormat>Экран (4:3)</PresentationFormat>
  <Paragraphs>462</Paragraphs>
  <Slides>20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xUSSR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в Европейском пространстве высшего обрвазования</dc:title>
  <dc:creator>Наталья</dc:creator>
  <cp:lastModifiedBy>Приходько М.В.</cp:lastModifiedBy>
  <cp:revision>199</cp:revision>
  <dcterms:created xsi:type="dcterms:W3CDTF">2017-10-30T09:53:31Z</dcterms:created>
  <dcterms:modified xsi:type="dcterms:W3CDTF">2018-03-23T18:28:32Z</dcterms:modified>
</cp:coreProperties>
</file>