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5" r:id="rId3"/>
    <p:sldId id="312" r:id="rId4"/>
    <p:sldId id="310" r:id="rId5"/>
    <p:sldId id="277" r:id="rId6"/>
    <p:sldId id="314" r:id="rId7"/>
    <p:sldId id="316" r:id="rId8"/>
    <p:sldId id="311" r:id="rId9"/>
    <p:sldId id="313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4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868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857875" y="6357938"/>
            <a:ext cx="3286125" cy="500062"/>
          </a:xfrm>
          <a:prstGeom prst="rect">
            <a:avLst/>
          </a:prstGeom>
        </p:spPr>
        <p:txBody>
          <a:bodyPr/>
          <a:lstStyle>
            <a:lvl1pPr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140004, Московская область,  г. Люберцы,  1-ый Панковский проезд, д. 1  Тел./факс: (495) 7440012   E-mail: news@urait.ru,   Home Page: http://www.urait.ru 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25/01/19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04_Reclama\#_ПРЕЗЕНТАЦИИ\Настя - ВУЗЫ\Презентация ОБЩАЯ - 22.03.2013\Заставка -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913563"/>
          </a:xfrm>
          <a:prstGeom prst="rect">
            <a:avLst/>
          </a:prstGeom>
          <a:noFill/>
        </p:spPr>
      </p:pic>
      <p:pic>
        <p:nvPicPr>
          <p:cNvPr id="2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52"/>
            <a:ext cx="3721088" cy="37210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328612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071934" y="2780928"/>
            <a:ext cx="4748538" cy="304698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 Международные валютно-кредитные и финансовые </a:t>
            </a:r>
            <a:r>
              <a:rPr lang="ru-RU" sz="2400" b="1" dirty="0" smtClean="0"/>
              <a:t>отношения:</a:t>
            </a:r>
            <a:r>
              <a:rPr lang="ru-RU" sz="2400" dirty="0" smtClean="0"/>
              <a:t> </a:t>
            </a:r>
            <a:r>
              <a:rPr lang="ru-RU" sz="2400" dirty="0" smtClean="0"/>
              <a:t>учебник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отв.ред</a:t>
            </a:r>
            <a:r>
              <a:rPr lang="ru-RU" sz="2400" dirty="0" smtClean="0"/>
              <a:t>. </a:t>
            </a:r>
            <a:r>
              <a:rPr lang="ru-RU" sz="2400" dirty="0" smtClean="0"/>
              <a:t>Л.Н</a:t>
            </a:r>
            <a:r>
              <a:rPr lang="ru-RU" sz="2400" dirty="0" smtClean="0"/>
              <a:t>. Красавина. — 5-е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534 с.</a:t>
            </a:r>
            <a:r>
              <a:rPr lang="ru-RU" sz="2400" b="1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5122" name="Picture 2" descr="ÐÐÐÐÐ£ÐÐÐ ÐÐÐÐ«Ð ÐÐÐÐ®Ð¢ÐÐ-ÐÐ ÐÐÐÐ¢ÐÐ«Ð Ð Ð¤ÐÐÐÐÐ¡ÐÐÐ«Ð ÐÐ¢ÐÐÐ¨ÐÐÐÐ¯ ÐÑÐ². ÑÐµÐ´. ÐÑÐ°ÑÐ°Ð²Ð¸Ð½Ð° Ð. Ð. Ð£ÑÐµÐ±Ð½Ð¸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357429"/>
            <a:ext cx="2338388" cy="3654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000496" y="3000372"/>
            <a:ext cx="4824536" cy="26776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Финансовый </a:t>
            </a:r>
            <a:r>
              <a:rPr lang="ru-RU" sz="2400" b="1" dirty="0" smtClean="0"/>
              <a:t>менеджмент в 2 </a:t>
            </a:r>
            <a:r>
              <a:rPr lang="ru-RU" sz="2400" b="1" dirty="0" smtClean="0"/>
              <a:t>ч.: </a:t>
            </a:r>
            <a:r>
              <a:rPr lang="ru-RU" sz="2400" dirty="0" smtClean="0"/>
              <a:t>учебник и практикум для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и магистратуры / </a:t>
            </a:r>
            <a:r>
              <a:rPr lang="ru-RU" sz="2400" dirty="0" smtClean="0"/>
              <a:t>И.Я</a:t>
            </a:r>
            <a:r>
              <a:rPr lang="ru-RU" sz="2400" dirty="0" smtClean="0"/>
              <a:t>. </a:t>
            </a:r>
            <a:r>
              <a:rPr lang="ru-RU" sz="2400" dirty="0" err="1" smtClean="0"/>
              <a:t>Лукасевич</a:t>
            </a:r>
            <a:r>
              <a:rPr lang="ru-RU" sz="2400" dirty="0" smtClean="0"/>
              <a:t>. — 4-е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</a:t>
            </a:r>
            <a:r>
              <a:rPr lang="ru-RU" sz="2400" dirty="0" smtClean="0"/>
              <a:t>681 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4098" name="Picture 2" descr="Ð¤ÐÐÐÐÐ¡ÐÐÐ«Ð ÐÐÐÐÐÐÐÐÐÐ¢  ÐÐ¡ÐÐÐÐÐ«Ð ÐÐÐÐ¯Ð¢ÐÐ¯, ÐÐÐ¢ÐÐÐ« Ð ÐÐÐÐ¦ÐÐÐ¦ÐÐ ÐÑÐºÐ°ÑÐµÐ²Ð¸Ñ Ð. Ð¯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428868"/>
            <a:ext cx="2266950" cy="3543300"/>
          </a:xfrm>
          <a:prstGeom prst="rect">
            <a:avLst/>
          </a:prstGeom>
          <a:noFill/>
        </p:spPr>
      </p:pic>
      <p:pic>
        <p:nvPicPr>
          <p:cNvPr id="4100" name="Picture 4" descr="Ð¤ÐÐÐÐÐ¡ÐÐÐ«Ð ÐÐÐÐÐÐÐÐÐÐ¢  ÐÐ¡ÐÐÐÐÐ«Ð ÐÐÐÐ¯Ð¢ÐÐ¯, ÐÐÐ¢ÐÐÐ« Ð ÐÐÐÐ¦ÐÐÐ¦ÐÐ ÐÑÐºÐ°ÑÐµÐ²Ð¸Ñ Ð. Ð¯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786058"/>
            <a:ext cx="226695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95936" y="2780928"/>
            <a:ext cx="4824536" cy="26776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Макроэкономика: </a:t>
            </a:r>
            <a:r>
              <a:rPr lang="ru-RU" sz="2400" dirty="0" smtClean="0"/>
              <a:t>учебник и практикум для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специалитета</a:t>
            </a:r>
            <a:r>
              <a:rPr lang="ru-RU" sz="2400" dirty="0" smtClean="0"/>
              <a:t> и магистратуры / </a:t>
            </a:r>
            <a:r>
              <a:rPr lang="ru-RU" sz="2400" dirty="0" smtClean="0"/>
              <a:t>под </a:t>
            </a:r>
            <a:r>
              <a:rPr lang="ru-RU" sz="2400" dirty="0" smtClean="0"/>
              <a:t>ред. </a:t>
            </a:r>
            <a:r>
              <a:rPr lang="ru-RU" sz="2400" dirty="0" smtClean="0"/>
              <a:t>Г.А</a:t>
            </a:r>
            <a:r>
              <a:rPr lang="ru-RU" sz="2400" dirty="0" smtClean="0"/>
              <a:t>. Родиной. — 2-е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375 с</a:t>
            </a:r>
            <a:r>
              <a:rPr lang="ru-RU" sz="2400" dirty="0" smtClean="0"/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3074" name="Picture 2" descr="ÐÐÐÐ ÐÐ­ÐÐÐÐÐÐÐÐ ÐÐ¾Ð´ ÑÐµÐ´. Ð Ð¾Ð´Ð¸Ð½Ð¾Ð¹ Ð.Ð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285991"/>
            <a:ext cx="2338388" cy="3654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95936" y="2924944"/>
            <a:ext cx="4824536" cy="230832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Финансовые </a:t>
            </a:r>
            <a:r>
              <a:rPr lang="ru-RU" sz="2400" b="1" dirty="0" smtClean="0"/>
              <a:t>рынки и </a:t>
            </a:r>
            <a:r>
              <a:rPr lang="ru-RU" sz="2400" b="1" dirty="0" smtClean="0"/>
              <a:t>институты:</a:t>
            </a:r>
            <a:r>
              <a:rPr lang="ru-RU" sz="2400" dirty="0" smtClean="0"/>
              <a:t> </a:t>
            </a:r>
            <a:r>
              <a:rPr lang="ru-RU" sz="2400" dirty="0" smtClean="0"/>
              <a:t>учебник и практикум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И.А</a:t>
            </a:r>
            <a:r>
              <a:rPr lang="ru-RU" sz="2400" dirty="0" smtClean="0"/>
              <a:t>. Гусева.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347 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2" name="Picture 2" descr="Ð¤ÐÐÐÐÐ¡ÐÐÐ«Ð Ð Ð«ÐÐÐ Ð ÐÐÐ¡Ð¢ÐÐ¢Ð£Ð¢Ð« ÐÑÑÐµÐ²Ð° Ð. Ð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3181" y="2428868"/>
            <a:ext cx="2408249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95936" y="2924944"/>
            <a:ext cx="4824536" cy="26776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Государственные </a:t>
            </a:r>
            <a:r>
              <a:rPr lang="ru-RU" sz="2400" b="1" dirty="0" smtClean="0"/>
              <a:t>и муниципальные </a:t>
            </a:r>
            <a:r>
              <a:rPr lang="ru-RU" sz="2400" b="1" dirty="0" smtClean="0"/>
              <a:t>финансы: </a:t>
            </a:r>
            <a:r>
              <a:rPr lang="ru-RU" sz="2400" dirty="0" smtClean="0"/>
              <a:t>учебник и практикум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И.С. Ракитина, Н.Н. Березина. — М.: Издательство Юрайт, 2018. — 333 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27652" name="Picture 4" descr="ÐÐÐ¡Ð£ÐÐÐ Ð¡Ð¢ÐÐÐÐÐ«Ð Ð ÐÐ£ÐÐÐ¦ÐÐÐÐÐ¬ÐÐ«Ð Ð¤ÐÐÐÐÐ¡Ð« Ð Ð°ÐºÐ¸ÑÐ¸Ð½Ð° Ð. Ð¡., ÐÐµÑÐµÐ·Ð¸Ð½Ð° Ð. Ð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500305"/>
            <a:ext cx="2409826" cy="3574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000496" y="2643182"/>
            <a:ext cx="4790906" cy="304698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Правовое регулирование экономической </a:t>
            </a:r>
            <a:r>
              <a:rPr lang="ru-RU" sz="2400" b="1" dirty="0" smtClean="0"/>
              <a:t>деятельности: </a:t>
            </a:r>
            <a:r>
              <a:rPr lang="ru-RU" sz="2400" dirty="0" smtClean="0"/>
              <a:t>учебник и практикум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под </a:t>
            </a:r>
            <a:r>
              <a:rPr lang="ru-RU" sz="2400" dirty="0" err="1" smtClean="0"/>
              <a:t>общ.ред</a:t>
            </a:r>
            <a:r>
              <a:rPr lang="ru-RU" sz="2400" dirty="0" smtClean="0"/>
              <a:t>. </a:t>
            </a:r>
            <a:r>
              <a:rPr lang="ru-RU" sz="2400" dirty="0" smtClean="0"/>
              <a:t>Г.Ф</a:t>
            </a:r>
            <a:r>
              <a:rPr lang="ru-RU" sz="2400" dirty="0" smtClean="0"/>
              <a:t>. Ручкиной, </a:t>
            </a:r>
            <a:r>
              <a:rPr lang="ru-RU" sz="2400" dirty="0" smtClean="0"/>
              <a:t>А.П</a:t>
            </a:r>
            <a:r>
              <a:rPr lang="ru-RU" sz="2400" dirty="0" smtClean="0"/>
              <a:t>. Альбова.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315 с</a:t>
            </a:r>
            <a:r>
              <a:rPr lang="ru-RU" sz="2400" dirty="0" smtClean="0"/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28674" name="Picture 2" descr="ÐÐ ÐÐÐÐÐÐ Ð ÐÐÐ£ÐÐÐ ÐÐÐÐÐÐ Ð­ÐÐÐÐÐÐÐ§ÐÐ¡ÐÐÐ ÐÐÐ¯Ð¢ÐÐÐ¬ÐÐÐ¡Ð¢Ð ÐÐ¾Ð´ Ð¾Ð±Ñ. ÑÐµÐ´. Ð ÑÑÐºÐ¸Ð½Ð¾Ð¹ Ð.Ð¤., ÐÐ»ÑÐ±Ð¾Ð²Ð° Ð.Ð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357429"/>
            <a:ext cx="2338388" cy="3654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000496" y="2643182"/>
            <a:ext cx="4790906" cy="304698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Правовое </a:t>
            </a:r>
            <a:r>
              <a:rPr lang="ru-RU" sz="2400" b="1" dirty="0" smtClean="0"/>
              <a:t>регулирование экономической </a:t>
            </a:r>
            <a:r>
              <a:rPr lang="ru-RU" sz="2400" b="1" dirty="0" smtClean="0"/>
              <a:t>деятельности: </a:t>
            </a:r>
            <a:r>
              <a:rPr lang="ru-RU" sz="2400" dirty="0" smtClean="0"/>
              <a:t>учебник и практикум для прикладного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Н.Ф</a:t>
            </a:r>
            <a:r>
              <a:rPr lang="ru-RU" sz="2400" dirty="0" smtClean="0"/>
              <a:t>. Попова, </a:t>
            </a:r>
            <a:r>
              <a:rPr lang="ru-RU" sz="2400" dirty="0" smtClean="0"/>
              <a:t>М.А</a:t>
            </a:r>
            <a:r>
              <a:rPr lang="ru-RU" sz="2400" dirty="0" smtClean="0"/>
              <a:t>. </a:t>
            </a:r>
            <a:r>
              <a:rPr lang="ru-RU" sz="2400" dirty="0" smtClean="0"/>
              <a:t>Лапина; </a:t>
            </a:r>
            <a:r>
              <a:rPr lang="ru-RU" sz="2400" dirty="0" smtClean="0"/>
              <a:t>под ред. </a:t>
            </a:r>
            <a:r>
              <a:rPr lang="ru-RU" sz="2400" dirty="0" smtClean="0"/>
              <a:t>М.А</a:t>
            </a:r>
            <a:r>
              <a:rPr lang="ru-RU" sz="2400" dirty="0" smtClean="0"/>
              <a:t>. Лапиной.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278 с</a:t>
            </a:r>
            <a:r>
              <a:rPr lang="ru-RU" sz="2400" dirty="0" smtClean="0"/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29698" name="Picture 2" descr="ÐÐ ÐÐÐÐÐÐ Ð ÐÐÐ£ÐÐÐ ÐÐÐÐÐÐ Ð­ÐÐÐÐÐÐÐ§ÐÐ¡ÐÐÐ ÐÐÐ¯Ð¢ÐÐÐ¬ÐÐÐ¡Ð¢Ð ÐÐ¾Ð¿Ð¾Ð²Ð° Ð. Ð¤., ÐÐ°Ð¿Ð¸Ð½Ð° Ð. Ð. ; ÐÐ¾Ð´ ÑÐµÐ´. ÐÐ°Ð¿Ð¸Ð½Ð¾Ð¹ Ð.Ð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5" y="2357429"/>
            <a:ext cx="2481264" cy="3680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00166" y="142873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Финансовый университет при Правительстве Российской Федерации – самый читаемый вуз в России!*</a:t>
            </a:r>
            <a:endParaRPr lang="ru-RU" sz="2400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2" y="607220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*По данным образовательной платформы </a:t>
            </a:r>
            <a:r>
              <a:rPr lang="en-US" i="1" dirty="0" smtClean="0"/>
              <a:t>biblio-online.ru </a:t>
            </a:r>
            <a:r>
              <a:rPr lang="ru-RU" i="1" dirty="0" smtClean="0"/>
              <a:t>за</a:t>
            </a:r>
            <a:r>
              <a:rPr lang="en-US" i="1" dirty="0" smtClean="0"/>
              <a:t> 2018</a:t>
            </a:r>
            <a:r>
              <a:rPr lang="ru-RU" i="1" dirty="0" smtClean="0"/>
              <a:t>г. В рейтинге участвовало 1246 учебных заведений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2714620"/>
            <a:ext cx="7358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Финансовый университет при Правительстве РФ      – </a:t>
            </a:r>
            <a:r>
              <a:rPr lang="ru-RU" dirty="0" smtClean="0"/>
              <a:t>207 107 ч.</a:t>
            </a:r>
          </a:p>
          <a:p>
            <a:r>
              <a:rPr lang="ru-RU" dirty="0" smtClean="0"/>
              <a:t>НИУ </a:t>
            </a:r>
            <a:r>
              <a:rPr lang="ru-RU" dirty="0" smtClean="0"/>
              <a:t>«Высшая школа экономики» </a:t>
            </a:r>
            <a:r>
              <a:rPr lang="ru-RU" dirty="0" smtClean="0"/>
              <a:t>		                </a:t>
            </a:r>
            <a:r>
              <a:rPr lang="ru-RU" dirty="0" smtClean="0"/>
              <a:t>– </a:t>
            </a:r>
            <a:r>
              <a:rPr lang="ru-RU" dirty="0" smtClean="0"/>
              <a:t>181 000 ч.</a:t>
            </a:r>
          </a:p>
          <a:p>
            <a:r>
              <a:rPr lang="ru-RU" dirty="0" smtClean="0"/>
              <a:t>Московский государственный </a:t>
            </a:r>
            <a:r>
              <a:rPr lang="ru-RU" dirty="0" smtClean="0"/>
              <a:t>университет</a:t>
            </a:r>
          </a:p>
          <a:p>
            <a:r>
              <a:rPr lang="ru-RU" dirty="0" smtClean="0"/>
              <a:t>им. </a:t>
            </a:r>
            <a:r>
              <a:rPr lang="ru-RU" dirty="0" smtClean="0"/>
              <a:t>М.В. Ломоносова </a:t>
            </a:r>
            <a:r>
              <a:rPr lang="ru-RU" dirty="0" smtClean="0"/>
              <a:t>		          		  </a:t>
            </a:r>
            <a:r>
              <a:rPr lang="ru-RU" dirty="0" smtClean="0"/>
              <a:t>– </a:t>
            </a:r>
            <a:r>
              <a:rPr lang="ru-RU" dirty="0" smtClean="0"/>
              <a:t>127 898 ч.</a:t>
            </a:r>
          </a:p>
          <a:p>
            <a:r>
              <a:rPr lang="ru-RU" dirty="0" smtClean="0"/>
              <a:t>Санкт-Петербургский государственный университет </a:t>
            </a:r>
            <a:r>
              <a:rPr lang="ru-RU" dirty="0" smtClean="0"/>
              <a:t> – 115 607 ч.</a:t>
            </a:r>
          </a:p>
          <a:p>
            <a:r>
              <a:rPr lang="ru-RU" dirty="0" smtClean="0"/>
              <a:t>Российский экономический университет </a:t>
            </a:r>
            <a:endParaRPr lang="ru-RU" dirty="0" smtClean="0"/>
          </a:p>
          <a:p>
            <a:r>
              <a:rPr lang="ru-RU" dirty="0" smtClean="0"/>
              <a:t>им. </a:t>
            </a:r>
            <a:r>
              <a:rPr lang="ru-RU" dirty="0" smtClean="0"/>
              <a:t>Г.В. </a:t>
            </a:r>
            <a:r>
              <a:rPr lang="ru-RU" dirty="0" smtClean="0"/>
              <a:t>Плеханова 				   – 92 896 ч.</a:t>
            </a:r>
          </a:p>
          <a:p>
            <a:r>
              <a:rPr lang="ru-RU" dirty="0" smtClean="0"/>
              <a:t>Санкт-Петербургский государственный экономический </a:t>
            </a:r>
            <a:r>
              <a:rPr lang="ru-RU" dirty="0" smtClean="0"/>
              <a:t>университет 					   </a:t>
            </a:r>
            <a:r>
              <a:rPr lang="ru-RU" dirty="0" smtClean="0"/>
              <a:t>– </a:t>
            </a:r>
            <a:r>
              <a:rPr lang="ru-RU" dirty="0" smtClean="0"/>
              <a:t>81 212 ч.</a:t>
            </a:r>
          </a:p>
          <a:p>
            <a:r>
              <a:rPr lang="ru-RU" dirty="0" smtClean="0"/>
              <a:t>Уральский государственный юридический </a:t>
            </a:r>
            <a:r>
              <a:rPr lang="ru-RU" dirty="0" smtClean="0"/>
              <a:t>университет – 77 158 ч.</a:t>
            </a:r>
          </a:p>
          <a:p>
            <a:r>
              <a:rPr lang="ru-RU" b="1" dirty="0" smtClean="0"/>
              <a:t>…</a:t>
            </a:r>
            <a:endParaRPr lang="ru-RU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071934" y="2643182"/>
            <a:ext cx="4750818" cy="378565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 Финансовые и денежно-кредитные методы регулирования экономики. Теория и </a:t>
            </a:r>
            <a:r>
              <a:rPr lang="ru-RU" sz="2400" b="1" dirty="0" smtClean="0"/>
              <a:t>практика: </a:t>
            </a:r>
            <a:r>
              <a:rPr lang="ru-RU" sz="2400" dirty="0" smtClean="0"/>
              <a:t>учебник для магистратуры / </a:t>
            </a:r>
            <a:r>
              <a:rPr lang="ru-RU" sz="2400" dirty="0" smtClean="0"/>
              <a:t>под </a:t>
            </a:r>
            <a:r>
              <a:rPr lang="ru-RU" sz="2400" dirty="0" smtClean="0"/>
              <a:t>ред. </a:t>
            </a:r>
            <a:r>
              <a:rPr lang="ru-RU" sz="2400" dirty="0" smtClean="0"/>
              <a:t>Е.В</a:t>
            </a:r>
            <a:r>
              <a:rPr lang="ru-RU" sz="2400" dirty="0" smtClean="0"/>
              <a:t>. Маркиной, </a:t>
            </a:r>
            <a:r>
              <a:rPr lang="ru-RU" sz="2400" dirty="0" smtClean="0"/>
              <a:t>Л.И</a:t>
            </a:r>
            <a:r>
              <a:rPr lang="ru-RU" sz="2400" dirty="0" smtClean="0"/>
              <a:t>. Гончаренко, </a:t>
            </a:r>
            <a:r>
              <a:rPr lang="ru-RU" sz="2400" dirty="0" smtClean="0"/>
              <a:t>М.А</a:t>
            </a:r>
            <a:r>
              <a:rPr lang="ru-RU" sz="2400" dirty="0" smtClean="0"/>
              <a:t>. Абрамовой. — 2-е изд., </a:t>
            </a:r>
            <a:r>
              <a:rPr lang="ru-RU" sz="2400" dirty="0" err="1" smtClean="0"/>
              <a:t>испр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486 с.</a:t>
            </a:r>
            <a:r>
              <a:rPr lang="ru-RU" sz="2400" b="1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1700808"/>
            <a:ext cx="410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11266" name="Picture 2" descr="Ð¤ÐÐÐÐÐ¡ÐÐÐ«Ð Ð ÐÐÐÐÐÐÐ-ÐÐ ÐÐÐÐ¢ÐÐ«Ð ÐÐÐ¢ÐÐÐ« Ð ÐÐÐ£ÐÐÐ ÐÐÐÐÐÐ¯ Ð­ÐÐÐÐÐÐÐÐ. Ð¢ÐÐÐ ÐÐ¯ Ð ÐÐ ÐÐÐ¢ÐÐÐ ÐÐ¾Ð´ ÑÐµÐ´. ÐÐ°ÑÐºÐ¸Ð½Ð¾Ð¹ Ð.Ð., ÐÐ¾Ð½ÑÐ°ÑÐµÐ½ÐºÐ¾ Ð.Ð., ÐÐ±ÑÐ°Ð¼Ð¾Ð²Ð¾Ð¹ Ð.Ð. Ð£ÑÐµÐ±Ð½Ð¸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500305"/>
            <a:ext cx="2409826" cy="37666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11960" y="2852936"/>
            <a:ext cx="4536504" cy="230832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Финансовый </a:t>
            </a:r>
            <a:r>
              <a:rPr lang="ru-RU" sz="2400" b="1" dirty="0" smtClean="0"/>
              <a:t>менеджмент: </a:t>
            </a:r>
            <a:r>
              <a:rPr lang="ru-RU" sz="2400" dirty="0" smtClean="0"/>
              <a:t>учебник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отв.ред</a:t>
            </a:r>
            <a:r>
              <a:rPr lang="ru-RU" sz="2400" dirty="0" smtClean="0"/>
              <a:t>. </a:t>
            </a:r>
            <a:r>
              <a:rPr lang="ru-RU" sz="2400" dirty="0" smtClean="0"/>
              <a:t>Г.Б</a:t>
            </a:r>
            <a:r>
              <a:rPr lang="ru-RU" sz="2400" dirty="0" smtClean="0"/>
              <a:t>. Поляк. — 4-е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456 с</a:t>
            </a:r>
            <a:r>
              <a:rPr lang="ru-RU" sz="2400" dirty="0" smtClean="0"/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1628800"/>
            <a:ext cx="410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10242" name="Picture 2" descr="Ð¤ÐÐÐÐÐ¡ÐÐÐ«Ð ÐÐÐÐÐÐÐÐÐÐ¢ ÐÑÐ². ÑÐµÐ´. ÐÐ¾Ð»ÑÐº Ð. Ð. Ð£ÑÐµÐ±Ð½Ð¸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643182"/>
            <a:ext cx="2019301" cy="308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143372" y="2714620"/>
            <a:ext cx="4536504" cy="304698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Налоги и налоговая система Российской Федерации. </a:t>
            </a:r>
            <a:r>
              <a:rPr lang="ru-RU" sz="2400" b="1" dirty="0" smtClean="0"/>
              <a:t>Практикум</a:t>
            </a:r>
            <a:r>
              <a:rPr lang="ru-RU" sz="2400" dirty="0" smtClean="0"/>
              <a:t>: </a:t>
            </a:r>
            <a:r>
              <a:rPr lang="ru-RU" sz="2400" dirty="0" smtClean="0"/>
              <a:t>учеб. пособие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отв.ред</a:t>
            </a:r>
            <a:r>
              <a:rPr lang="ru-RU" sz="2400" dirty="0" smtClean="0"/>
              <a:t>. </a:t>
            </a:r>
            <a:r>
              <a:rPr lang="ru-RU" sz="2400" dirty="0" smtClean="0"/>
              <a:t>Н.П</a:t>
            </a:r>
            <a:r>
              <a:rPr lang="ru-RU" sz="2400" dirty="0" smtClean="0"/>
              <a:t>. Мельникова.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317 с</a:t>
            </a:r>
            <a:r>
              <a:rPr lang="ru-RU" sz="2400" dirty="0" smtClean="0"/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1700808"/>
            <a:ext cx="410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9218" name="Picture 2" descr="ÐÐÐÐÐÐ Ð ÐÐÐÐÐÐÐÐÐ¯ Ð¡ÐÐ¡Ð¢ÐÐÐ Ð ÐÐ¡Ð¡ÐÐÐ¡ÐÐÐ Ð¤ÐÐÐÐ ÐÐ¦ÐÐ. ÐÐ ÐÐÐ¢ÐÐÐ£Ð ÐÑÐ². ÑÐµÐ´. ÐÐµÐ»ÑÐ½Ð¸ÐºÐ¾Ð²Ð° Ð. Ð. Ð£ÑÐµÐ±Ð½Ð¾Ðµ Ð¿Ð¾ÑÐ¾Ð±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357429"/>
            <a:ext cx="2409826" cy="37666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14810" y="2643182"/>
            <a:ext cx="4536504" cy="26776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Мировые финансы в 2 т. </a:t>
            </a:r>
            <a:r>
              <a:rPr lang="ru-RU" sz="2400" dirty="0" smtClean="0"/>
              <a:t>: учебник и практикум для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и магистратуры /под общ. ред. М.А. </a:t>
            </a:r>
            <a:r>
              <a:rPr lang="ru-RU" sz="2400" dirty="0" err="1" smtClean="0"/>
              <a:t>Эскиндарова</a:t>
            </a:r>
            <a:r>
              <a:rPr lang="ru-RU" sz="2400" dirty="0" smtClean="0"/>
              <a:t>, Е.А. </a:t>
            </a:r>
            <a:r>
              <a:rPr lang="ru-RU" sz="2400" dirty="0" err="1" smtClean="0"/>
              <a:t>Звоновой</a:t>
            </a:r>
            <a:r>
              <a:rPr lang="ru-RU" sz="2400" dirty="0" smtClean="0"/>
              <a:t>. — М. : 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745 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1556792"/>
            <a:ext cx="410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6148" name="Picture 4" descr="https://www.biblio-online.ru/book/cover/D62CBC02-FAF7-470D-9A92-4C8A8AD8A2F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276872"/>
            <a:ext cx="2266950" cy="3362326"/>
          </a:xfrm>
          <a:prstGeom prst="rect">
            <a:avLst/>
          </a:prstGeom>
          <a:noFill/>
        </p:spPr>
      </p:pic>
      <p:pic>
        <p:nvPicPr>
          <p:cNvPr id="6146" name="Picture 2" descr="https://www.biblio-online.ru/book/cover/A724B057-CFA3-4099-BD15-EBDE7F05C7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2483" y="2636912"/>
            <a:ext cx="2316147" cy="34352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143372" y="2643182"/>
            <a:ext cx="4536504" cy="304698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Экономика </a:t>
            </a:r>
            <a:r>
              <a:rPr lang="ru-RU" sz="2400" b="1" dirty="0" smtClean="0"/>
              <a:t>организации: </a:t>
            </a:r>
            <a:r>
              <a:rPr lang="ru-RU" sz="2400" dirty="0" smtClean="0"/>
              <a:t>учебник и практикум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под </a:t>
            </a:r>
            <a:r>
              <a:rPr lang="ru-RU" sz="2400" dirty="0" smtClean="0"/>
              <a:t>ред. </a:t>
            </a:r>
            <a:r>
              <a:rPr lang="ru-RU" sz="2400" dirty="0" smtClean="0"/>
              <a:t>Л.А</a:t>
            </a:r>
            <a:r>
              <a:rPr lang="ru-RU" sz="2400" dirty="0" smtClean="0"/>
              <a:t>. </a:t>
            </a:r>
            <a:r>
              <a:rPr lang="ru-RU" sz="2400" dirty="0" err="1" smtClean="0"/>
              <a:t>Чалдаевой</a:t>
            </a:r>
            <a:r>
              <a:rPr lang="ru-RU" sz="2400" dirty="0" smtClean="0"/>
              <a:t>, </a:t>
            </a:r>
            <a:r>
              <a:rPr lang="ru-RU" sz="2400" dirty="0" smtClean="0"/>
              <a:t>А.В</a:t>
            </a:r>
            <a:r>
              <a:rPr lang="ru-RU" sz="2400" dirty="0" smtClean="0"/>
              <a:t>. </a:t>
            </a:r>
            <a:r>
              <a:rPr lang="ru-RU" sz="2400" dirty="0" err="1" smtClean="0"/>
              <a:t>Шарковой</a:t>
            </a:r>
            <a:r>
              <a:rPr lang="ru-RU" sz="2400" dirty="0" smtClean="0"/>
              <a:t>. — 2-е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361 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1556792"/>
            <a:ext cx="410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8194" name="Picture 2" descr="Ð­ÐÐÐÐÐÐÐÐ ÐÐ ÐÐÐÐÐÐÐ¦ÐÐ ÐÐ¾Ð´ ÑÐµÐ´. Ð§Ð°Ð»Ð´Ð°ÐµÐ²Ð¾Ð¹ Ð. Ð., Ð¨Ð°ÑÐºÐ¾Ð²Ð¾Ð¹ Ð. Ð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4772" y="2285992"/>
            <a:ext cx="2376658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3968" y="2924944"/>
            <a:ext cx="4536504" cy="26776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Региональная </a:t>
            </a:r>
            <a:r>
              <a:rPr lang="ru-RU" sz="2400" b="1" dirty="0" smtClean="0"/>
              <a:t>экономика: </a:t>
            </a:r>
            <a:r>
              <a:rPr lang="ru-RU" sz="2400" dirty="0" smtClean="0"/>
              <a:t>учебник для академического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под </a:t>
            </a:r>
            <a:r>
              <a:rPr lang="ru-RU" sz="2400" dirty="0" smtClean="0"/>
              <a:t>ред. </a:t>
            </a:r>
            <a:r>
              <a:rPr lang="ru-RU" sz="2400" dirty="0" smtClean="0"/>
              <a:t>Е.Л</a:t>
            </a:r>
            <a:r>
              <a:rPr lang="ru-RU" sz="2400" dirty="0" smtClean="0"/>
              <a:t>. Плисецкого, </a:t>
            </a:r>
            <a:r>
              <a:rPr lang="ru-RU" sz="2400" dirty="0" smtClean="0"/>
              <a:t>В.Г</a:t>
            </a:r>
            <a:r>
              <a:rPr lang="ru-RU" sz="2400" dirty="0" smtClean="0"/>
              <a:t>. Глушковой. — 2-е изд., </a:t>
            </a:r>
            <a:r>
              <a:rPr lang="ru-RU" sz="2400" dirty="0" err="1" smtClean="0"/>
              <a:t>перераб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459 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1628800"/>
            <a:ext cx="410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7170" name="Picture 2" descr="Ð ÐÐÐÐÐÐÐÐ¬ÐÐÐ¯ Ð­ÐÐÐÐÐÐÐÐ ÐÐ¾Ð´ ÑÐµÐ´. ÐÐ»Ð¸ÑÐµÑÐºÐ¾Ð³Ð¾ Ð.Ð., ÐÐ»ÑÑÐºÐ¾Ð²Ð¾Ð¹ Ð.Ð. Ð£ÑÐµÐ±Ð½Ð¸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357429"/>
            <a:ext cx="2409826" cy="37666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4_Reclama\#_ПРЕЗЕНТАЦИИ\Настя - ВУЗЫ\!!!Интеграция книг в фонды библиотек и др. - 28.08.2013\JPEG - подложки\Подлож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9135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071934" y="2928934"/>
            <a:ext cx="4748538" cy="230832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Административное право</a:t>
            </a:r>
            <a:r>
              <a:rPr lang="ru-RU" sz="2400" dirty="0" smtClean="0"/>
              <a:t>: </a:t>
            </a:r>
            <a:r>
              <a:rPr lang="ru-RU" sz="2400" dirty="0" smtClean="0"/>
              <a:t>учебник и практикум для прикладного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/ </a:t>
            </a:r>
            <a:r>
              <a:rPr lang="ru-RU" sz="2400" dirty="0" smtClean="0"/>
              <a:t>Н.Ф</a:t>
            </a:r>
            <a:r>
              <a:rPr lang="ru-RU" sz="2400" dirty="0" smtClean="0"/>
              <a:t>. Попова. — 3-е изд., </a:t>
            </a:r>
            <a:r>
              <a:rPr lang="ru-RU" sz="2400" dirty="0" err="1" smtClean="0"/>
              <a:t>испр</a:t>
            </a:r>
            <a:r>
              <a:rPr lang="ru-RU" sz="2400" dirty="0" smtClean="0"/>
              <a:t>. и доп. — М</a:t>
            </a:r>
            <a:r>
              <a:rPr lang="ru-RU" sz="2400" dirty="0" smtClean="0"/>
              <a:t>.: </a:t>
            </a:r>
            <a:r>
              <a:rPr lang="ru-RU" sz="2400" dirty="0" smtClean="0"/>
              <a:t>Издательство Юрайт, </a:t>
            </a:r>
            <a:r>
              <a:rPr lang="ru-RU" sz="2400" dirty="0" smtClean="0"/>
              <a:t>2018. </a:t>
            </a:r>
            <a:r>
              <a:rPr lang="ru-RU" sz="2400" dirty="0" smtClean="0"/>
              <a:t>— 341 с</a:t>
            </a:r>
            <a:r>
              <a:rPr lang="ru-RU" sz="2400" dirty="0" smtClean="0"/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15567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УЧЕБНИКИ</a:t>
            </a:r>
          </a:p>
          <a:p>
            <a:pPr algn="ctr"/>
            <a:r>
              <a:rPr lang="ru-RU" b="1" i="1" dirty="0" smtClean="0"/>
              <a:t>ПО КОТОРЫМ УЧАТСЯ В РОССИИ</a:t>
            </a:r>
            <a:endParaRPr lang="ru-RU" b="1" i="1" dirty="0"/>
          </a:p>
        </p:txBody>
      </p:sp>
      <p:pic>
        <p:nvPicPr>
          <p:cNvPr id="17" name="Picture 2" descr="X:\Ико Юрайт\Издательство\Маркетинговый отдел\PR\КОНКУРСЫ\ВВР новый\ВЫБОР ВУЗОВ РОССИИ\!Материалы для сайта\!Логотип премии\ВВР (без года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28800" cy="112880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финансовый университ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736304" cy="873288"/>
          </a:xfrm>
          <a:prstGeom prst="rect">
            <a:avLst/>
          </a:prstGeom>
          <a:noFill/>
        </p:spPr>
      </p:pic>
      <p:pic>
        <p:nvPicPr>
          <p:cNvPr id="6146" name="Picture 2" descr="ÐÐÐÐÐÐÐ¡Ð¢Ð ÐÐ¢ÐÐÐÐÐ ÐÐ ÐÐÐ ÐÐ¾Ð¿Ð¾Ð²Ð° Ð. Ð¤. Ð£ÑÐµÐ±Ð½Ð¸Ðº Ð¸ Ð¿ÑÐ°ÐºÑÐ¸ÐºÑÐ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9039" y="2428868"/>
            <a:ext cx="2421457" cy="37847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Юрайт">
      <a:dk1>
        <a:sysClr val="windowText" lastClr="000000"/>
      </a:dk1>
      <a:lt1>
        <a:sysClr val="window" lastClr="FFFFFF"/>
      </a:lt1>
      <a:dk2>
        <a:srgbClr val="9A9A9D"/>
      </a:dk2>
      <a:lt2>
        <a:srgbClr val="DD7300"/>
      </a:lt2>
      <a:accent1>
        <a:srgbClr val="B53603"/>
      </a:accent1>
      <a:accent2>
        <a:srgbClr val="F18E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щая">
      <a:majorFont>
        <a:latin typeface="HeliosBlack"/>
        <a:ea typeface=""/>
        <a:cs typeface=""/>
      </a:majorFont>
      <a:minorFont>
        <a:latin typeface="Helios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661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А. Георгиевский</dc:creator>
  <cp:lastModifiedBy>sergeyd</cp:lastModifiedBy>
  <cp:revision>348</cp:revision>
  <dcterms:created xsi:type="dcterms:W3CDTF">2012-10-05T09:42:09Z</dcterms:created>
  <dcterms:modified xsi:type="dcterms:W3CDTF">2019-01-25T10:37:01Z</dcterms:modified>
</cp:coreProperties>
</file>