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302" r:id="rId5"/>
    <p:sldId id="328" r:id="rId6"/>
    <p:sldId id="345" r:id="rId7"/>
    <p:sldId id="346" r:id="rId8"/>
    <p:sldId id="347" r:id="rId9"/>
    <p:sldId id="348" r:id="rId10"/>
    <p:sldId id="349" r:id="rId11"/>
    <p:sldId id="330" r:id="rId12"/>
    <p:sldId id="320" r:id="rId13"/>
    <p:sldId id="35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3B5B0-5374-4E54-A855-049049047894}">
          <p14:sldIdLst>
            <p14:sldId id="302"/>
            <p14:sldId id="328"/>
            <p14:sldId id="345"/>
            <p14:sldId id="346"/>
            <p14:sldId id="347"/>
            <p14:sldId id="348"/>
            <p14:sldId id="349"/>
            <p14:sldId id="330"/>
            <p14:sldId id="320"/>
            <p14:sldId id="350"/>
          </p14:sldIdLst>
        </p14:section>
        <p14:section name="Раздел без заголовка" id="{A1FE3103-7412-4F93-826E-2B8620E45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рисова Елена Николаевна" initials="БЕН" lastIdx="0" clrIdx="0">
    <p:extLst>
      <p:ext uri="{19B8F6BF-5375-455C-9EA6-DF929625EA0E}">
        <p15:presenceInfo xmlns:p15="http://schemas.microsoft.com/office/powerpoint/2012/main" userId="S-1-5-21-253769567-97405767-927750060-177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4" autoAdjust="0"/>
    <p:restoredTop sz="89651" autoAdjust="0"/>
  </p:normalViewPr>
  <p:slideViewPr>
    <p:cSldViewPr snapToGrid="0">
      <p:cViewPr varScale="1">
        <p:scale>
          <a:sx n="80" d="100"/>
          <a:sy n="80" d="100"/>
        </p:scale>
        <p:origin x="20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130F-86BD-471F-8992-9656511EAA93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64A5-1DC9-4A34-B0D3-A092DE9BB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64A5-1DC9-4A34-B0D3-A092DE9BB72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0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064A5-1DC9-4A34-B0D3-A092DE9BB72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is-monitoring.obrnadzor.gov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2871788"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официального сайта образовательной организации в информационно-телекоммуникационной сети «Интернет» </a:t>
            </a:r>
            <a:b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формату представления информации</a:t>
            </a:r>
          </a:p>
          <a:p>
            <a:pPr lvl="0"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Управление гарантии качества образования</a:t>
            </a:r>
          </a:p>
          <a:p>
            <a:pPr marL="2871788" indent="0">
              <a:spcBef>
                <a:spcPts val="0"/>
              </a:spcBef>
              <a:buNone/>
              <a:defRPr/>
            </a:pP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81746" y="311049"/>
            <a:ext cx="3131127" cy="1088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23272" y="4004576"/>
            <a:ext cx="6453447" cy="82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0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70" y="533481"/>
            <a:ext cx="5168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Финуниверситета –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Управления  гарантии качества образования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92F724-D772-43A8-B9B9-050E9C394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18" t="24061" r="3091" b="8708"/>
          <a:stretch/>
        </p:blipFill>
        <p:spPr>
          <a:xfrm>
            <a:off x="5534661" y="1107492"/>
            <a:ext cx="3609339" cy="5440165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F95C3F9-9E78-41FA-97F9-355A0365A0BD}"/>
              </a:ext>
            </a:extLst>
          </p:cNvPr>
          <p:cNvSpPr/>
          <p:nvPr/>
        </p:nvSpPr>
        <p:spPr>
          <a:xfrm rot="10800000">
            <a:off x="7715953" y="4410171"/>
            <a:ext cx="1020725" cy="4758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AD441-747F-4612-AE2F-F4E66CB82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" t="23802" r="24855" b="12339"/>
          <a:stretch/>
        </p:blipFill>
        <p:spPr>
          <a:xfrm>
            <a:off x="323101" y="1325945"/>
            <a:ext cx="5504935" cy="2690130"/>
          </a:xfrm>
          <a:prstGeom prst="rect">
            <a:avLst/>
          </a:prstGeom>
        </p:spPr>
      </p:pic>
      <p:pic>
        <p:nvPicPr>
          <p:cNvPr id="7" name="Picture 2" descr="01 Мая 2013 - МБДОУ &quot;ЦРР - Детский сад №224&quot; г. Новокузнецка">
            <a:extLst>
              <a:ext uri="{FF2B5EF4-FFF2-40B4-BE49-F238E27FC236}">
                <a16:creationId xmlns:a16="http://schemas.microsoft.com/office/drawing/2014/main" id="{9518DD04-EBD5-42BD-AA6C-FB9E23C5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5" y="3901915"/>
            <a:ext cx="1418786" cy="26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5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601868"/>
            <a:ext cx="491373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135" y="1735494"/>
            <a:ext cx="8014996" cy="296713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8650" y="1800808"/>
            <a:ext cx="7886700" cy="43761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Статья 29 Федерального закона от 29 декабря 2012 г. №273-ФЗ «Об образовании в Российской Федерации»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Постановление Правительства  Российской Федерации от 10 июля 2013 г. № 582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организации».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Постановление Правительства  Российской Федерации от 11 июля 2020 г. № 1038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организации».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4.Приказ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10 июня 2019 г. №796 «Об установлении процедуры, сроков проведения и показателей мониторинга системы образования Федеральной службой по надзору в сфере образования и науки».</a:t>
            </a:r>
          </a:p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14 августа 2020 г. №831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информации».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(вступает в силу с 1 января 2021 года и действует по 31 декабря 2026 г.)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32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7DDD9B-A94D-41EF-8910-EF3998649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1" t="24117" r="9211" b="19412"/>
          <a:stretch/>
        </p:blipFill>
        <p:spPr>
          <a:xfrm>
            <a:off x="257320" y="1559859"/>
            <a:ext cx="8492233" cy="40341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F8127C-095D-4AB1-AE8E-81781F264D44}"/>
              </a:ext>
            </a:extLst>
          </p:cNvPr>
          <p:cNvSpPr/>
          <p:nvPr/>
        </p:nvSpPr>
        <p:spPr>
          <a:xfrm>
            <a:off x="111968" y="598796"/>
            <a:ext cx="5140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14.08.2020 № 831</a:t>
            </a:r>
          </a:p>
        </p:txBody>
      </p:sp>
    </p:spTree>
    <p:extLst>
      <p:ext uri="{BB962C8B-B14F-4D97-AF65-F5344CB8AC3E}">
        <p14:creationId xmlns:p14="http://schemas.microsoft.com/office/powerpoint/2010/main" val="57610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B71BC-FA58-455C-B464-D927A3CE5F02}"/>
              </a:ext>
            </a:extLst>
          </p:cNvPr>
          <p:cNvSpPr/>
          <p:nvPr/>
        </p:nvSpPr>
        <p:spPr>
          <a:xfrm>
            <a:off x="121930" y="589464"/>
            <a:ext cx="5504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14.08.2020 № 831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6F871-1743-46EF-BDF5-8EAE5F9BE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2" t="23968" r="8776" b="15805"/>
          <a:stretch/>
        </p:blipFill>
        <p:spPr>
          <a:xfrm>
            <a:off x="281717" y="1511558"/>
            <a:ext cx="8617549" cy="4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B31DB-88AD-4ED5-8FEE-9E81038D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7" t="21428" r="34286" b="71588"/>
          <a:stretch/>
        </p:blipFill>
        <p:spPr>
          <a:xfrm>
            <a:off x="661806" y="1225713"/>
            <a:ext cx="7670431" cy="520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3FD3C1-DCEE-4D4F-BEB4-58346FFD9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72" t="43228" r="33214" b="41534"/>
          <a:stretch/>
        </p:blipFill>
        <p:spPr>
          <a:xfrm>
            <a:off x="491474" y="1756427"/>
            <a:ext cx="8046036" cy="115505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3B52B7-342B-40DA-954B-2190D8012647}"/>
              </a:ext>
            </a:extLst>
          </p:cNvPr>
          <p:cNvSpPr/>
          <p:nvPr/>
        </p:nvSpPr>
        <p:spPr>
          <a:xfrm>
            <a:off x="-185981" y="533481"/>
            <a:ext cx="550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14.08.2020 № 831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70027-167E-4FC2-85F9-076E89389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25450" r="34047" b="42381"/>
          <a:stretch/>
        </p:blipFill>
        <p:spPr>
          <a:xfrm>
            <a:off x="661807" y="3099082"/>
            <a:ext cx="7875704" cy="25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94392F2-E920-4B89-A355-47A3A336AE97}"/>
              </a:ext>
            </a:extLst>
          </p:cNvPr>
          <p:cNvCxnSpPr>
            <a:cxnSpLocks/>
          </p:cNvCxnSpPr>
          <p:nvPr/>
        </p:nvCxnSpPr>
        <p:spPr>
          <a:xfrm>
            <a:off x="1302508" y="1689365"/>
            <a:ext cx="5209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34DF1F-13A6-4BAA-A221-853AF49E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5" t="70982" r="33944" b="12687"/>
          <a:stretch/>
        </p:blipFill>
        <p:spPr>
          <a:xfrm>
            <a:off x="677972" y="1254473"/>
            <a:ext cx="8074141" cy="126440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BB294F-2710-4868-854F-CC85AD5C9D01}"/>
              </a:ext>
            </a:extLst>
          </p:cNvPr>
          <p:cNvSpPr/>
          <p:nvPr/>
        </p:nvSpPr>
        <p:spPr>
          <a:xfrm>
            <a:off x="212458" y="602632"/>
            <a:ext cx="5131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14.08.2020 № 831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4AD8AD-4633-4F8C-BC6D-DB5370F0C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55649" r="33837" b="37823"/>
          <a:stretch/>
        </p:blipFill>
        <p:spPr>
          <a:xfrm>
            <a:off x="628734" y="2657682"/>
            <a:ext cx="7831545" cy="4684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582102-50D5-47FA-841E-0314E6595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9" t="19922" r="33373" b="31963"/>
          <a:stretch/>
        </p:blipFill>
        <p:spPr>
          <a:xfrm>
            <a:off x="628734" y="3349574"/>
            <a:ext cx="8220270" cy="29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C86499-5716-441B-91B1-4E12D4DA7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t="22064" r="33214" b="58042"/>
          <a:stretch/>
        </p:blipFill>
        <p:spPr>
          <a:xfrm>
            <a:off x="566944" y="1332605"/>
            <a:ext cx="7866897" cy="166551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B2641E-6E57-47F0-BF46-57FD1BA78AD9}"/>
              </a:ext>
            </a:extLst>
          </p:cNvPr>
          <p:cNvSpPr/>
          <p:nvPr/>
        </p:nvSpPr>
        <p:spPr>
          <a:xfrm>
            <a:off x="177282" y="598795"/>
            <a:ext cx="5140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14.08.2020 № 831</a:t>
            </a:r>
          </a:p>
        </p:txBody>
      </p:sp>
    </p:spTree>
    <p:extLst>
      <p:ext uri="{BB962C8B-B14F-4D97-AF65-F5344CB8AC3E}">
        <p14:creationId xmlns:p14="http://schemas.microsoft.com/office/powerpoint/2010/main" val="107359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12517" cy="75454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44" y="1567590"/>
            <a:ext cx="7886700" cy="4329406"/>
          </a:xfrm>
        </p:spPr>
        <p:txBody>
          <a:bodyPr>
            <a:normAutofit fontScale="92500" lnSpcReduction="10000"/>
          </a:bodyPr>
          <a:lstStyle/>
          <a:p>
            <a:pPr marL="342900" indent="-342900" algn="ctr">
              <a:buAutoNum type="arabicPeriod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Федеральной службы по надзору в сфере образования и науки в связи с актуализацией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 .</a:t>
            </a: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2.Методические рекомендации представления информации об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обрзовательной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высшего образования в открытых источниках с учетом соблюдения требований законодательства в сфере образования, версия 4.4.0(2020 г.)</a:t>
            </a: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Методические рекомендации представления информации об образовательной организации высшего образования в открытых источниках с учетом соблюдения требований законодательства в сфере образования предлагают единый формат специальной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-разметки, а также рекомендуют к использованию единые шаблоны представления информации в специальном разделе, отдельно по каждому подразделу.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!!!Актуализация Методических рекомендаций в соответствии с приказом № 831, запланирована на 1 – 2 квартал 2021 года. Проверить корректность разметки будет возможно с использованием информационной системы </a:t>
            </a:r>
            <a:r>
              <a:rPr 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«Мониторинг», доступной по адресу в сети «Интернет»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https://ais-monitoring.obrnadzor.gov.ru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628650" y="1287624"/>
            <a:ext cx="7886700" cy="488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5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5" y="421109"/>
            <a:ext cx="4951056" cy="6892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системы образования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423" y="1918243"/>
            <a:ext cx="7417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 10 июня 2019 г. № 796 установлено, что мониторинг системы образования осуществляется Федеральной службой по надзору в сфере образования и науки по показателям мониторинга системы образования. Данным приказом устанавливаются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сроки проведения мониторинга – не реже 1 раза в год,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показателям обеспечения доступности получения высшего образования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инвалидами и лицами с ограниченными возможностями – 1 раз в полгода.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5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99A22B110D8C4CBA1A73D21068226F" ma:contentTypeVersion="1" ma:contentTypeDescription="Создание документа." ma:contentTypeScope="" ma:versionID="b7929f827704e37c14c3418bda835132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F0CB87-C164-4F59-A215-E19EE536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545a042-29c2-4f0a-932d-d96c064ae9e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3919</TotalTime>
  <Words>468</Words>
  <Application>Microsoft Office PowerPoint</Application>
  <PresentationFormat>Экран (4:3)</PresentationFormat>
  <Paragraphs>40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</vt:lpstr>
      <vt:lpstr>   Мониторинг системы образования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Вихрева Марина Игоревна</cp:lastModifiedBy>
  <cp:revision>320</cp:revision>
  <cp:lastPrinted>2021-04-22T07:41:07Z</cp:lastPrinted>
  <dcterms:created xsi:type="dcterms:W3CDTF">2016-09-22T16:49:19Z</dcterms:created>
  <dcterms:modified xsi:type="dcterms:W3CDTF">2021-04-22T08:10:43Z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0x010100C399A22B110D8C4CBA1A73D21068226F</vt:lpwstr>
  </property>
</Properties>
</file>