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33" r:id="rId3"/>
    <p:sldId id="345" r:id="rId4"/>
    <p:sldId id="346" r:id="rId5"/>
    <p:sldId id="351" r:id="rId6"/>
    <p:sldId id="352" r:id="rId7"/>
    <p:sldId id="347" r:id="rId8"/>
    <p:sldId id="353" r:id="rId9"/>
    <p:sldId id="349" r:id="rId10"/>
    <p:sldId id="354" r:id="rId11"/>
    <p:sldId id="348" r:id="rId12"/>
    <p:sldId id="35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F77"/>
    <a:srgbClr val="73CAD3"/>
    <a:srgbClr val="9A0000"/>
    <a:srgbClr val="205F66"/>
    <a:srgbClr val="173641"/>
    <a:srgbClr val="21655F"/>
    <a:srgbClr val="FFFFFF"/>
    <a:srgbClr val="D8E4BC"/>
    <a:srgbClr val="E1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E18C36B-AD78-4737-8EE0-AFF916C48EC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7DE08EA-E4EB-429D-9CE9-3968BD323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1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4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1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4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15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7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3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734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2286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4572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6858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91440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89066" y="6540500"/>
            <a:ext cx="207519" cy="198121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4500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4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5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1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5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37DF-C72A-4A55-AFC6-9ED0B30CEAE3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1193-4323-46E3-A6B1-43C308DA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822-A316-4843-9656-4D3433BF8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1827-7EB4-4D88-852D-67CEB884C4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4E80C1-2FD4-41B0-874B-FD6ACC85E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1" t="20078" r="10616" b="46869"/>
          <a:stretch/>
        </p:blipFill>
        <p:spPr>
          <a:xfrm>
            <a:off x="0" y="2432"/>
            <a:ext cx="12207807" cy="6855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463772"/>
            <a:ext cx="12347864" cy="1006429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Совещание у проректора по научной работе </a:t>
            </a:r>
            <a:r>
              <a:rPr lang="ru-RU" sz="2800" b="1" dirty="0" err="1" smtClean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Солянниковой</a:t>
            </a:r>
            <a:r>
              <a:rPr lang="ru-RU" sz="2800" b="1" dirty="0" smtClean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 С.П.</a:t>
            </a:r>
          </a:p>
          <a:p>
            <a:pPr lvl="0" algn="ctr">
              <a:lnSpc>
                <a:spcPct val="90000"/>
              </a:lnSpc>
              <a:defRPr/>
            </a:pPr>
            <a:endParaRPr lang="ru-RU" sz="1000" b="1" dirty="0">
              <a:solidFill>
                <a:prstClr val="white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Calibri Light" panose="020F0302020204030204"/>
                <a:cs typeface="Times New Roman" panose="02020603050405020304" pitchFamily="18" charset="0"/>
              </a:rPr>
              <a:t>09.06.2022 </a:t>
            </a: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5125" cy="10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индивидуального плана работы научного работника,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является как достижение общей нормы (в баллах), так и всех числовых значений (в штуках) по обязательным видам работ 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данной должности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Например, для работника по должности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ведущего научного сотрудника</a:t>
            </a:r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ИПР НР: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должен быть составлен из расчета </a:t>
            </a:r>
            <a:r>
              <a:rPr lang="ru-RU" sz="2400" b="1" u="sng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баллов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(90/2),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ru-RU" sz="2400" b="1" i="0" strike="noStrike" kern="1200" cap="none" spc="0" normalizeH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содержать следующие (обязательные) виды работ:</a:t>
            </a:r>
          </a:p>
          <a:p>
            <a:r>
              <a:rPr kumimoji="0" lang="ru-RU" sz="2400" b="1" i="0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пункт 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КТУ – 0,1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ВАК – 1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пункт 14.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докладом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22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822582"/>
            <a:ext cx="1199605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Если, в следствие значительного числа соавторов по обязательным видам работ, сумма баллов в ИПР НР не достигает установленной нормы для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соответст-вующей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научного работника, то допускается (по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работника):</a:t>
            </a:r>
          </a:p>
          <a:p>
            <a:pPr>
              <a:defRPr/>
            </a:pPr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количества результатов по обязательным видам работ (но не выше максимально допустимого для целей планирования – верхняя граница числового значения, приведенного в формате диапазона в Нормах выработки);</a:t>
            </a:r>
          </a:p>
          <a:p>
            <a:pPr>
              <a:defRPr/>
            </a:pPr>
            <a:r>
              <a:rPr lang="ru-RU" sz="10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000" b="1" dirty="0" smtClean="0">
              <a:solidFill>
                <a:srgbClr val="297F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добавление видов работ, которые не являются обязательными для соответствующей должности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2" y="1872497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24.03.2017 № 0574/о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приказом от </a:t>
            </a:r>
            <a:r>
              <a:rPr lang="ru-RU" sz="24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8" y="3582412"/>
            <a:ext cx="11996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Нормы количественных результатов труда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(Нормы выработки) устанавливают порядок определения объемов работы, выполняемый научными работниками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Видов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(показателей научной деятельности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содержит 18 позиций</a:t>
            </a:r>
          </a:p>
          <a:p>
            <a:pPr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каждому виду работ для каждой должности установлены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числовые значения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которые должны быть использованы при формировании индивидуальных планов работы научных работников (далее ИПР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НР)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9630" y="847897"/>
            <a:ext cx="4619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Егоров Александр Александрович руководитель Группы планирования и мониторинга научной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769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015663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приказ от 24.03.2017 № 0574/о с изменениями, </a:t>
            </a:r>
            <a:r>
              <a:rPr lang="ru-RU" sz="20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000" b="1" dirty="0">
                <a:solidFill>
                  <a:schemeClr val="bg1"/>
                </a:solidFill>
              </a:rPr>
              <a:t>приказом от </a:t>
            </a:r>
            <a:r>
              <a:rPr lang="ru-RU" sz="20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73286"/>
            <a:ext cx="12187714" cy="49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24.03.2017 № 0574/о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приказом от </a:t>
            </a:r>
            <a:r>
              <a:rPr lang="ru-RU" sz="24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6" y="2364939"/>
            <a:ext cx="11996057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приказе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числовые значения приведены из расчета, что научный работник занимает полную ставку и работает целый календарный год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случаев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частичной занятости (а также приема на работу в течение календарного года) числовые значения норм выработки подлежат пропорциональному уменьшению и округлению до ближайшего целого числа.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297F7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Фиксированное числовое значение должно быть продублировано в ИПРНР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числовом значении, приведенном в формате диапазона: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граница – минимальное необходимое количество результата по виду работы для ИПРНР,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граница – максимальное количество результата </a:t>
            </a:r>
            <a:r>
              <a:rPr lang="ru-RU" sz="20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</a:t>
            </a:r>
            <a:r>
              <a:rPr lang="ru-RU" sz="20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учитываемое в ИПРНР.</a:t>
            </a:r>
          </a:p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числового значения означает, что данный вид работ включается в ИПРНР по желанию научного работника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284" y="847897"/>
            <a:ext cx="12191999" cy="1015663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«Нормы выработки»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приказ от 24.03.2017 № 0574/о с изменениями, </a:t>
            </a:r>
            <a:r>
              <a:rPr lang="ru-RU" sz="20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000" b="1" dirty="0">
                <a:solidFill>
                  <a:schemeClr val="bg1"/>
                </a:solidFill>
              </a:rPr>
              <a:t>приказом от </a:t>
            </a:r>
            <a:r>
              <a:rPr lang="ru-RU" sz="2000" b="1" u="sng" dirty="0">
                <a:solidFill>
                  <a:schemeClr val="bg1"/>
                </a:solidFill>
              </a:rPr>
              <a:t>01.04.2019 № 0786/о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86" y="2364939"/>
            <a:ext cx="1199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866"/>
            <a:ext cx="12192000" cy="3541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" y="1977396"/>
            <a:ext cx="12192000" cy="12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Вида работы (показателей научной деятельности) установлен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эквивалент.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Единица измерения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эквивалента – 1 балл.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(в баллах) для видов работ: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КТУ 1,0 – 100 баллов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		Статья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ВАК – 15 баллов          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авт.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8 баллов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 баллов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5 баллов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Статья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РИНЦ – 5 баллов</a:t>
            </a:r>
          </a:p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./пр. комитет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3 балла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руководство аспирантом/научное консультирование докторанта – 3 балла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Скопус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75/25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Баллы за работы, выполненные в соавторстве, делятся на количество соавторов</a:t>
            </a:r>
          </a:p>
        </p:txBody>
      </p:sp>
    </p:spTree>
    <p:extLst>
      <p:ext uri="{BB962C8B-B14F-4D97-AF65-F5344CB8AC3E}">
        <p14:creationId xmlns:p14="http://schemas.microsoft.com/office/powerpoint/2010/main" val="1245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98488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приказ от 27.04.2016 №0973/о с </a:t>
            </a:r>
            <a:r>
              <a:rPr lang="ru-RU" b="1" dirty="0" smtClean="0">
                <a:solidFill>
                  <a:schemeClr val="bg1"/>
                </a:solidFill>
              </a:rPr>
              <a:t>изм., внесенными </a:t>
            </a:r>
            <a:r>
              <a:rPr lang="ru-RU" b="1" dirty="0">
                <a:solidFill>
                  <a:schemeClr val="bg1"/>
                </a:solidFill>
              </a:rPr>
              <a:t>приказами от </a:t>
            </a:r>
            <a:r>
              <a:rPr lang="ru-RU" b="1" u="sng" dirty="0">
                <a:solidFill>
                  <a:schemeClr val="bg1"/>
                </a:solidFill>
              </a:rPr>
              <a:t>27.03.2017 № 0604/о </a:t>
            </a:r>
            <a:r>
              <a:rPr lang="ru-RU" b="1" dirty="0">
                <a:solidFill>
                  <a:schemeClr val="bg1"/>
                </a:solidFill>
              </a:rPr>
              <a:t>и от 02.04.2019 № 0795/о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96589"/>
            <a:ext cx="5780314" cy="4852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257" y="1896590"/>
            <a:ext cx="6211462" cy="48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150810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приказ от 27.04.2016 №0973/о с изменениями,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внесенными </a:t>
            </a:r>
            <a:r>
              <a:rPr lang="ru-RU" sz="2400" b="1" dirty="0">
                <a:solidFill>
                  <a:schemeClr val="bg1"/>
                </a:solidFill>
              </a:rPr>
              <a:t>приказами от </a:t>
            </a:r>
            <a:r>
              <a:rPr lang="ru-RU" sz="2400" b="1" u="sng" dirty="0">
                <a:solidFill>
                  <a:schemeClr val="bg1"/>
                </a:solidFill>
              </a:rPr>
              <a:t>27.03.2017 № 0604/о </a:t>
            </a:r>
            <a:r>
              <a:rPr lang="ru-RU" sz="2400" b="1" dirty="0">
                <a:solidFill>
                  <a:schemeClr val="bg1"/>
                </a:solidFill>
              </a:rPr>
              <a:t>и от 02.04.2019 № 0795/о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90" y="2419810"/>
            <a:ext cx="119960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 выработки научного работника на календарный год составляет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баллов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rgbClr val="297F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Нормы выработки по отдельным должностям учитывают особенности труда и уровень квалификации исполнителей.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их расчета используются корректирующие коэффициенты.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результате применения коэффициента норма выработки составляет: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(заместителя)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(центра),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руководителя института,</a:t>
            </a:r>
            <a:endParaRPr lang="ru-RU" sz="2400" b="1" dirty="0" smtClean="0">
              <a:solidFill>
                <a:srgbClr val="297F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ГНС 	– 	120 </a:t>
            </a:r>
            <a:r>
              <a:rPr lang="ru-RU" sz="2400" b="1" dirty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</a:t>
            </a:r>
            <a:endParaRPr lang="ru-RU" sz="2400" b="1" dirty="0" smtClean="0">
              <a:solidFill>
                <a:srgbClr val="297F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90, 		СНС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 		НС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60, 		МНС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35, 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стажера-исследователя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	лаборанта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-исследователя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b="1" dirty="0" smtClean="0">
                <a:solidFill>
                  <a:srgbClr val="297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97F7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281" y="7963"/>
            <a:ext cx="12192000" cy="83099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Нормирование труда научных работников и формирование индивидуальных планов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11705"/>
            <a:ext cx="12191999" cy="984885"/>
          </a:xfrm>
          <a:prstGeom prst="rect">
            <a:avLst/>
          </a:prstGeom>
          <a:solidFill>
            <a:srgbClr val="205F66">
              <a:alpha val="87843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план работы»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приказ от 27.04.2016 №0973/о с </a:t>
            </a:r>
            <a:r>
              <a:rPr lang="ru-RU" b="1" dirty="0" smtClean="0">
                <a:solidFill>
                  <a:schemeClr val="bg1"/>
                </a:solidFill>
              </a:rPr>
              <a:t>изм., внесенными </a:t>
            </a:r>
            <a:r>
              <a:rPr lang="ru-RU" b="1" dirty="0">
                <a:solidFill>
                  <a:schemeClr val="bg1"/>
                </a:solidFill>
              </a:rPr>
              <a:t>приказами от </a:t>
            </a:r>
            <a:r>
              <a:rPr lang="ru-RU" b="1" u="sng" dirty="0">
                <a:solidFill>
                  <a:schemeClr val="bg1"/>
                </a:solidFill>
              </a:rPr>
              <a:t>27.03.2017 № 0604/о </a:t>
            </a:r>
            <a:r>
              <a:rPr lang="ru-RU" b="1" dirty="0">
                <a:solidFill>
                  <a:schemeClr val="bg1"/>
                </a:solidFill>
              </a:rPr>
              <a:t>и от 02.04.2019 № 0795/о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ch2099.mskobr.ru/images/cms/data/preview/logo_finuniver_1519889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"/>
            <a:ext cx="2387379" cy="7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398"/>
            <a:ext cx="5791200" cy="4897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72" y="1960397"/>
            <a:ext cx="6146147" cy="48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5311</TotalTime>
  <Words>656</Words>
  <Application>Microsoft Office PowerPoint</Application>
  <PresentationFormat>Широкоэкранный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Yu Gothic UI Semibold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Эдуард Владиславович</dc:creator>
  <cp:lastModifiedBy>Егоров Александр Александрович</cp:lastModifiedBy>
  <cp:revision>371</cp:revision>
  <cp:lastPrinted>2022-05-16T10:46:59Z</cp:lastPrinted>
  <dcterms:created xsi:type="dcterms:W3CDTF">2018-09-25T05:35:10Z</dcterms:created>
  <dcterms:modified xsi:type="dcterms:W3CDTF">2022-06-09T08:02:19Z</dcterms:modified>
</cp:coreProperties>
</file>