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5" r:id="rId1"/>
    <p:sldMasterId id="2147483806" r:id="rId2"/>
  </p:sldMasterIdLst>
  <p:notesMasterIdLst>
    <p:notesMasterId r:id="rId24"/>
  </p:notesMasterIdLst>
  <p:handoutMasterIdLst>
    <p:handoutMasterId r:id="rId25"/>
  </p:handoutMasterIdLst>
  <p:sldIdLst>
    <p:sldId id="390" r:id="rId3"/>
    <p:sldId id="335" r:id="rId4"/>
    <p:sldId id="326" r:id="rId5"/>
    <p:sldId id="391" r:id="rId6"/>
    <p:sldId id="392" r:id="rId7"/>
    <p:sldId id="393" r:id="rId8"/>
    <p:sldId id="394" r:id="rId9"/>
    <p:sldId id="414" r:id="rId10"/>
    <p:sldId id="407" r:id="rId11"/>
    <p:sldId id="409" r:id="rId12"/>
    <p:sldId id="406" r:id="rId13"/>
    <p:sldId id="411" r:id="rId14"/>
    <p:sldId id="395" r:id="rId15"/>
    <p:sldId id="400" r:id="rId16"/>
    <p:sldId id="412" r:id="rId17"/>
    <p:sldId id="350" r:id="rId18"/>
    <p:sldId id="413" r:id="rId19"/>
    <p:sldId id="410" r:id="rId20"/>
    <p:sldId id="401" r:id="rId21"/>
    <p:sldId id="403" r:id="rId22"/>
    <p:sldId id="404" r:id="rId23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5EDFF"/>
    <a:srgbClr val="800080"/>
    <a:srgbClr val="FF0000"/>
    <a:srgbClr val="D60093"/>
    <a:srgbClr val="AE7AA4"/>
    <a:srgbClr val="AAEF39"/>
    <a:srgbClr val="E8E6FE"/>
    <a:srgbClr val="D9D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0023B-66BB-2C47-9924-2A792B99F3B1}" type="datetimeFigureOut">
              <a:rPr lang="fr-FR" smtClean="0"/>
              <a:pPr/>
              <a:t>12/10/2020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6C1BE-DAE2-0549-A956-9193A071DFF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4669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A11EA-1408-0247-A1A1-585F7A5E2CCA}" type="datetimeFigureOut">
              <a:rPr lang="fr-FR" smtClean="0"/>
              <a:pPr/>
              <a:t>12/10/2020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DD0F9-C672-5441-955D-A988A05F733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577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4114800"/>
            <a:ext cx="6399213" cy="1752600"/>
          </a:xfrm>
          <a:solidFill>
            <a:srgbClr val="C2CDE3"/>
          </a:solidFill>
        </p:spPr>
        <p:txBody>
          <a:bodyPr/>
          <a:lstStyle>
            <a:lvl1pPr marL="0" indent="0" algn="ctr">
              <a:buFont typeface="Wingdings" pitchFamily="-112" charset="2"/>
              <a:buNone/>
              <a:defRPr b="0">
                <a:latin typeface="Times New Roman" pitchFamily="-112" charset="0"/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itchFamily="-112" charset="0"/>
              </a:defRPr>
            </a:lvl1pPr>
          </a:lstStyle>
          <a:p>
            <a:fld id="{B638A8A5-BA55-412C-935C-75D0514C9DB8}" type="datetime1">
              <a:rPr lang="fr-FR" smtClean="0">
                <a:solidFill>
                  <a:srgbClr val="D1C9FF"/>
                </a:solidFill>
              </a:rPr>
              <a:t>12/10/2020</a:t>
            </a:fld>
            <a:endParaRPr lang="fr-FR" dirty="0">
              <a:solidFill>
                <a:srgbClr val="D1C9FF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 sz="1700">
                <a:latin typeface="Times New Roman" pitchFamily="-112" charset="0"/>
              </a:defRPr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 sz="1200">
                <a:solidFill>
                  <a:srgbClr val="0B51A2"/>
                </a:solidFill>
                <a:latin typeface="Times New Roman" pitchFamily="-112" charset="0"/>
              </a:defRPr>
            </a:lvl1pPr>
          </a:lstStyle>
          <a:p>
            <a:fld id="{8ECFD076-6E87-4340-BFDA-E86BD5A59065}" type="slidenum">
              <a:rPr lang="fr-FR"/>
              <a:pPr/>
              <a:t>‹N°›</a:t>
            </a:fld>
            <a:endParaRPr lang="fr-FR" sz="1700" dirty="0">
              <a:solidFill>
                <a:srgbClr val="D1C9FF"/>
              </a:solidFill>
            </a:endParaRPr>
          </a:p>
        </p:txBody>
      </p:sp>
      <p:graphicFrame>
        <p:nvGraphicFramePr>
          <p:cNvPr id="368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558328"/>
              </p:ext>
            </p:extLst>
          </p:nvPr>
        </p:nvGraphicFramePr>
        <p:xfrm>
          <a:off x="7308209" y="351842"/>
          <a:ext cx="1357618" cy="1053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6" name="Document" r:id="rId3" imgW="890018" imgH="691897" progId="Word.Document.8">
                  <p:embed/>
                </p:oleObj>
              </mc:Choice>
              <mc:Fallback>
                <p:oleObj name="Document" r:id="rId3" imgW="890018" imgH="6918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209" y="351842"/>
                        <a:ext cx="1357618" cy="1053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3005" y="494455"/>
            <a:ext cx="2010048" cy="858606"/>
          </a:xfrm>
          <a:prstGeom prst="rect">
            <a:avLst/>
          </a:prstGeom>
        </p:spPr>
      </p:pic>
      <p:pic>
        <p:nvPicPr>
          <p:cNvPr id="36926" name="Picture 62" descr="http://membres-liglab.imag.fr/goncalves/images/1logoug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0703" y="-25181"/>
            <a:ext cx="2135697" cy="2135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06811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EAA7D-4698-4DF8-8AC8-A29FFF698563}" type="datetime1">
              <a:rPr lang="fr-FR" smtClean="0"/>
              <a:t>12/10/2020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0049035-96F2-284A-B94A-C820104D12DA}" type="slidenum">
              <a:rPr lang="fr-FR"/>
              <a:pPr/>
              <a:t>‹N°›</a:t>
            </a:fld>
            <a:endParaRPr lang="fr-FR" sz="1700" dirty="0">
              <a:solidFill>
                <a:srgbClr val="0852A5"/>
              </a:solidFill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3424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0" y="762000"/>
            <a:ext cx="1943100" cy="53340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5676900" cy="53340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1C50BF-F32D-4C67-B2B2-917F366E1355}" type="datetime1">
              <a:rPr lang="fr-FR" smtClean="0"/>
              <a:t>12/10/2020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F332EA8-DBB2-5745-B02E-843AABEB6D66}" type="slidenum">
              <a:rPr lang="fr-FR"/>
              <a:pPr/>
              <a:t>‹N°›</a:t>
            </a:fld>
            <a:endParaRPr lang="fr-FR" sz="1700" dirty="0">
              <a:solidFill>
                <a:srgbClr val="0852A5"/>
              </a:solidFill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1649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A8F4-EFF2-4F39-A45E-4D3319942160}" type="datetime1">
              <a:rPr lang="fr-FR" smtClean="0"/>
              <a:t>12/10/2020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73F7-F0C0-7741-82C6-266ECE9529B8}" type="slidenum">
              <a:rPr lang="fr-FR" smtClean="0"/>
              <a:pPr/>
              <a:t>‹N°›</a:t>
            </a:fld>
            <a:endParaRPr lang="fr-FR" sz="1700" dirty="0"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4424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F6DC0-A771-4B08-B735-B797692EA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099D00A-8098-4D03-95AE-B00AF22AF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49C64F-4359-4EF7-865A-82763DF2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2160-D3AA-4C4E-B5CE-74217D76171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014E4E-E05F-450D-8B43-0F0B670B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F5FE4C-7370-4D77-9C4B-5166D00F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75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48714-720E-4CE8-A1A7-9919B5CC5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55DBB1-CC41-486A-A27B-D33D0DA91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700470-4A65-4DFC-AE8A-960ABF2B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931E-1429-4D34-8F42-DFB9C0EA007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F76E6C-9CC0-4394-8338-A5841EC2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F7FAA5-B0B8-41D1-9805-68522AED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50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68006-972B-4A27-8749-6F46EF1A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5337D6-BA9F-4E96-8A79-3CF9823AE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D17926-813C-4589-869A-15AB62E4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46B5044-2C51-4669-A15F-B4BFBF2A734F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8AC38A-2591-4E52-A32D-E875F5BF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Natacha Collet et Faruk Ulgen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E070BB-4FE0-4548-B096-DE4A73F9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335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3FE8F-36B2-459F-AAE0-1256F352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4228CD-5E87-4D40-9633-5BB34C9D8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34BE34-F8D6-4F3D-90B8-43DD10DAC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38C9A9-5FBC-4D38-BE3F-493D6E4C7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3D04-4F4D-464F-B759-AC18837E9AA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170648-F722-4244-A2EA-91BC8927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17ED97-2DB0-4C1C-AB9E-57D444A7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68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642D2E-9D77-4893-81E6-CF4D73A5D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092925-082D-4850-9A8B-1DA6FBF83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B973AA-EED5-4264-92A1-D0809A571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758599-1E52-403A-8268-BD97F7479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22E7686-A3A4-4E81-B2D5-F36CC43B6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ABC6363-7944-472E-8E80-8A7CF3B32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A7FF-6A96-43C1-967C-E3BC9922C32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E8C5E79-59FC-43A1-99B9-4B66D05E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590C861-B2A5-4366-AF44-880DAFE0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83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8E405B-11DA-4409-9ED7-144B679B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249DC0-5971-4542-94A1-9EC15035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C43A-32DD-425C-ABA8-6C8732C703C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32D428-1652-4716-AD27-9AA3A676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56D269-F8B8-4A80-B87A-D67FD825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85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D2CE58-D69F-4A38-91F1-AB6F5CDA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69AA-FE29-43CE-9847-4A193411173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F243B6-6FCC-489D-99E4-8B8D4608F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2E2DF1-2BED-4BCF-B678-C0FEEB06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4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0E990-4739-4065-991B-47D49712547A}" type="datetime1">
              <a:rPr lang="fr-FR" smtClean="0"/>
              <a:t>12/10/2020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FEFB62-8CFB-5C41-838B-469EE1174A48}" type="slidenum">
              <a:rPr lang="fr-FR"/>
              <a:pPr/>
              <a:t>‹N°›</a:t>
            </a:fld>
            <a:endParaRPr lang="fr-FR" sz="1700" dirty="0">
              <a:solidFill>
                <a:srgbClr val="0852A5"/>
              </a:solidFill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5077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193AC3-2D72-4D89-A5A6-074AAE981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233DAE-845B-4987-A868-F5D4C530E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45F0AF-1DEE-46AB-B980-4ED0FA920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E7AD1E-D79A-4E12-B49D-671A3C39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1966-5A41-4919-94EA-FE9CB6C0F2C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09D137-F08C-41FF-9531-C49795AC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1FB136-0501-4067-85C4-A1798472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45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B7CE04-60D8-422C-8EC9-ABC46DBE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1860FE1-C436-46CA-B924-912BD5311B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F499A2-DA55-40FD-8616-021916157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7E08C5-A0E5-400C-9043-89BF0F43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47EA-371E-42EB-B466-00329672251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00EC59-30F7-404E-9655-A64C759E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A5616D-2565-4478-8BEA-3F3B49A8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56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27809-CB3C-4A25-92EB-BDCED388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6F485E6-D6C9-4596-BCDA-A7795B205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5FE98C-D3AF-4EFB-9B84-51E63F9C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D004-407D-4189-ACA9-D03E7CAEB2B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8C9BFA-2A4B-4149-BC67-8ACFAC794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5B3800-E418-4033-8D19-111B13C07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71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3E4531-D8E3-4EB8-B55F-660AED514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FD1B98-34D7-4F69-8E21-C69B60B26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CC97E8-3960-4CEA-9F74-75BBBA21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1B5C-DDBA-41C0-A62B-06329CFFC11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80F467-BBC5-49D3-99A8-A3F9B35C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Natacha Collet et Faruk Ulgen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7683F2-3C70-4500-B49F-B3FA1AB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2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A50F-2016-4100-AD36-297AF6991D76}" type="datetime1">
              <a:rPr lang="fr-FR" smtClean="0"/>
              <a:t>12/10/2020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73F7-F0C0-7741-82C6-266ECE9529B8}" type="slidenum">
              <a:rPr lang="fr-FR" smtClean="0"/>
              <a:pPr/>
              <a:t>‹N°›</a:t>
            </a:fld>
            <a:endParaRPr lang="fr-FR" sz="1700" dirty="0"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3813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 userDrawn="1"/>
        </p:nvGrpSpPr>
        <p:grpSpPr>
          <a:xfrm>
            <a:off x="380504" y="0"/>
            <a:ext cx="8763493" cy="6877055"/>
            <a:chOff x="380504" y="0"/>
            <a:chExt cx="8763493" cy="6877055"/>
          </a:xfrm>
        </p:grpSpPr>
        <p:pic>
          <p:nvPicPr>
            <p:cNvPr id="12" name="Image 11" descr="LOGO_UGA_VO_RVB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863" y="0"/>
              <a:ext cx="1294537" cy="839870"/>
            </a:xfrm>
            <a:prstGeom prst="rect">
              <a:avLst/>
            </a:prstGeom>
          </p:spPr>
        </p:pic>
        <p:pic>
          <p:nvPicPr>
            <p:cNvPr id="13" name="Image 12"/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450827" y="3183885"/>
              <a:ext cx="366415" cy="7019925"/>
            </a:xfrm>
            <a:prstGeom prst="rect">
              <a:avLst/>
            </a:prstGeom>
            <a:solidFill>
              <a:srgbClr val="C0504D"/>
            </a:solidFill>
          </p:spPr>
        </p:pic>
        <p:sp>
          <p:nvSpPr>
            <p:cNvPr id="14" name="Rectangle 13"/>
            <p:cNvSpPr/>
            <p:nvPr/>
          </p:nvSpPr>
          <p:spPr>
            <a:xfrm>
              <a:off x="380504" y="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0504" y="6510640"/>
              <a:ext cx="1628944" cy="347359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0504" y="1586216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800">
                <a:solidFill>
                  <a:prstClr val="white"/>
                </a:solidFill>
              </a:endParaRPr>
            </a:p>
          </p:txBody>
        </p:sp>
      </p:grp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>
          <a:xfrm>
            <a:off x="380504" y="6475822"/>
            <a:ext cx="1628944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9F21700-0DCB-4118-920C-659DE73D42AF}" type="datetime1">
              <a:rPr lang="fr-FR" smtClean="0">
                <a:solidFill>
                  <a:prstClr val="white"/>
                </a:solidFill>
              </a:rPr>
              <a:t>12/10/2020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>
          <a:xfrm>
            <a:off x="6156176" y="6492874"/>
            <a:ext cx="2895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>
                <a:solidFill>
                  <a:prstClr val="white"/>
                </a:solidFill>
              </a:rPr>
              <a:t>Natacha Collet et Faruk Ulgen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6" name="Titre 1"/>
          <p:cNvSpPr>
            <a:spLocks noGrp="1"/>
          </p:cNvSpPr>
          <p:nvPr>
            <p:ph type="ctrTitle"/>
          </p:nvPr>
        </p:nvSpPr>
        <p:spPr>
          <a:xfrm>
            <a:off x="380504" y="446807"/>
            <a:ext cx="7772400" cy="113940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E3061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27" name="Sous-titre 2"/>
          <p:cNvSpPr>
            <a:spLocks noGrp="1"/>
          </p:cNvSpPr>
          <p:nvPr>
            <p:ph type="subTitle" idx="1"/>
          </p:nvPr>
        </p:nvSpPr>
        <p:spPr>
          <a:xfrm>
            <a:off x="358361" y="198884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0944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3E4CC6-11F5-4E89-AF3C-03EBF2740ED8}" type="datetime1">
              <a:rPr lang="fr-FR" smtClean="0"/>
              <a:t>12/10/2020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A2864F0-A527-544D-B4A4-BB026683E11C}" type="slidenum">
              <a:rPr lang="fr-FR"/>
              <a:pPr/>
              <a:t>‹N°›</a:t>
            </a:fld>
            <a:endParaRPr lang="fr-FR" sz="1700" dirty="0">
              <a:solidFill>
                <a:srgbClr val="0852A5"/>
              </a:solidFill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3778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0DE61D-7CB2-4EDE-9187-0DD8BFEA3F10}" type="datetime1">
              <a:rPr lang="fr-FR" smtClean="0"/>
              <a:t>12/10/2020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9D2BDB9-8745-9C41-9C79-9A1E24C9033D}" type="slidenum">
              <a:rPr lang="fr-FR"/>
              <a:pPr/>
              <a:t>‹N°›</a:t>
            </a:fld>
            <a:endParaRPr lang="fr-FR" sz="1700" dirty="0">
              <a:solidFill>
                <a:srgbClr val="0852A5"/>
              </a:solidFill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2006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AD0EC-6991-482B-8529-2889CE6068A7}" type="datetime1">
              <a:rPr lang="fr-FR" smtClean="0"/>
              <a:t>12/10/2020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C0EEA3-2AEC-1E43-92EE-D005F0F3375C}" type="slidenum">
              <a:rPr lang="fr-FR"/>
              <a:pPr/>
              <a:t>‹N°›</a:t>
            </a:fld>
            <a:endParaRPr lang="fr-FR" sz="1700" dirty="0">
              <a:solidFill>
                <a:srgbClr val="0852A5"/>
              </a:solidFill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6814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D2A35-F9BE-4C1A-8DBB-6677B333F186}" type="datetime1">
              <a:rPr lang="fr-FR" smtClean="0"/>
              <a:t>12/10/2020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8D1938-29EE-4140-A3C9-D33FE152E253}" type="slidenum">
              <a:rPr lang="fr-FR"/>
              <a:pPr/>
              <a:t>‹N°›</a:t>
            </a:fld>
            <a:endParaRPr lang="fr-FR" sz="1700" dirty="0">
              <a:solidFill>
                <a:srgbClr val="0852A5"/>
              </a:solidFill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155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8D3AC-CDC3-4613-818B-68D30991F184}" type="datetime1">
              <a:rPr lang="fr-FR" smtClean="0"/>
              <a:t>12/10/2020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31D9A0-F603-DA4A-A78B-FFDED6D27C7B}" type="slidenum">
              <a:rPr lang="fr-FR"/>
              <a:pPr/>
              <a:t>‹N°›</a:t>
            </a:fld>
            <a:endParaRPr lang="fr-FR" sz="1700" dirty="0">
              <a:solidFill>
                <a:srgbClr val="0852A5"/>
              </a:solidFill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8152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7B270D-872D-430E-BD71-4B9818043252}" type="datetime1">
              <a:rPr lang="fr-FR" smtClean="0"/>
              <a:t>12/10/2020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266097-FFF9-D14E-A1E6-0F29FC6DF512}" type="slidenum">
              <a:rPr lang="fr-FR"/>
              <a:pPr/>
              <a:t>‹N°›</a:t>
            </a:fld>
            <a:endParaRPr lang="fr-FR" sz="1700" dirty="0">
              <a:solidFill>
                <a:srgbClr val="0852A5"/>
              </a:solidFill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706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1840ED-C4CD-4783-910B-A0B9F9307E5C}" type="datetime1">
              <a:rPr lang="fr-FR" smtClean="0"/>
              <a:t>12/10/2020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109E722-5EAB-E74F-931B-5B409F7C9715}" type="slidenum">
              <a:rPr lang="fr-FR"/>
              <a:pPr/>
              <a:t>‹N°›</a:t>
            </a:fld>
            <a:endParaRPr lang="fr-FR" sz="1700" dirty="0">
              <a:solidFill>
                <a:srgbClr val="0852A5"/>
              </a:solidFill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953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4320" tIns="57161" rIns="114320" bIns="571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4320" tIns="57161" rIns="114320" bIns="571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4320" tIns="57161" rIns="114320" bIns="57161" numCol="1" anchor="ctr" anchorCtr="0" compatLnSpc="1">
            <a:prstTxWarp prst="textNoShape">
              <a:avLst/>
            </a:prstTxWarp>
          </a:bodyPr>
          <a:lstStyle>
            <a:lvl1pPr defTabSz="1135063">
              <a:defRPr kumimoji="1" sz="1000">
                <a:solidFill>
                  <a:srgbClr val="000000"/>
                </a:solidFill>
                <a:latin typeface="+mn-lt"/>
              </a:defRPr>
            </a:lvl1pPr>
          </a:lstStyle>
          <a:p>
            <a:fld id="{D5446A74-4E20-4598-801B-495E8A25BD11}" type="datetime1">
              <a:rPr lang="fr-FR" smtClean="0"/>
              <a:t>12/10/2020</a:t>
            </a:fld>
            <a:endParaRPr lang="fr-FR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248400"/>
            <a:ext cx="28956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4320" tIns="57161" rIns="114320" bIns="57161" numCol="1" anchor="ctr" anchorCtr="0" compatLnSpc="1">
            <a:prstTxWarp prst="textNoShape">
              <a:avLst/>
            </a:prstTxWarp>
          </a:bodyPr>
          <a:lstStyle>
            <a:lvl1pPr algn="ctr" defTabSz="1135063">
              <a:defRPr kumimoji="1" sz="100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fr-FR"/>
              <a:t>Natacha Collet et Faruk Ulgen</a:t>
            </a:r>
            <a:endParaRPr lang="fr-FR" dirty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4320" tIns="57161" rIns="114320" bIns="57161" numCol="1" anchor="ctr" anchorCtr="0" compatLnSpc="1">
            <a:prstTxWarp prst="textNoShape">
              <a:avLst/>
            </a:prstTxWarp>
          </a:bodyPr>
          <a:lstStyle>
            <a:lvl1pPr algn="r" defTabSz="1135063">
              <a:defRPr kumimoji="1" sz="1000">
                <a:solidFill>
                  <a:srgbClr val="000000"/>
                </a:solidFill>
                <a:latin typeface="+mn-lt"/>
              </a:defRPr>
            </a:lvl1pPr>
          </a:lstStyle>
          <a:p>
            <a:fld id="{254A73F7-F0C0-7741-82C6-266ECE9529B8}" type="slidenum">
              <a:rPr lang="fr-FR" smtClean="0"/>
              <a:pPr/>
              <a:t>‹N°›</a:t>
            </a:fld>
            <a:endParaRPr lang="fr-FR" sz="1700" dirty="0"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0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bldLvl="3" autoUpdateAnimBg="0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8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8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8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8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8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defTabSz="1135063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l" defTabSz="1135063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2pPr>
      <a:lvl3pPr algn="l" defTabSz="1135063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3pPr>
      <a:lvl4pPr algn="l" defTabSz="1135063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4pPr>
      <a:lvl5pPr algn="l" defTabSz="1135063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5pPr>
      <a:lvl6pPr marL="457200" algn="l" defTabSz="1135063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6pPr>
      <a:lvl7pPr marL="914400" algn="l" defTabSz="1135063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7pPr>
      <a:lvl8pPr marL="1371600" algn="l" defTabSz="1135063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8pPr>
      <a:lvl9pPr marL="1828800" algn="l" defTabSz="1135063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</a:defRPr>
      </a:lvl9pPr>
    </p:titleStyle>
    <p:bodyStyle>
      <a:lvl1pPr marL="425450" indent="-425450" algn="l" defTabSz="1135063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SzPct val="80000"/>
        <a:buFont typeface="Wingdings" charset="2"/>
        <a:buChar char="●"/>
        <a:defRPr kumimoji="1" sz="2800" b="1">
          <a:solidFill>
            <a:srgbClr val="000000"/>
          </a:solidFill>
          <a:latin typeface="+mn-lt"/>
          <a:ea typeface="+mn-ea"/>
          <a:cs typeface="+mn-cs"/>
        </a:defRPr>
      </a:lvl1pPr>
      <a:lvl2pPr marL="922338" indent="-354013" algn="l" defTabSz="1135063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SzPct val="80000"/>
        <a:buFont typeface="Wingdings" charset="2"/>
        <a:buChar char="v"/>
        <a:defRPr kumimoji="1" sz="2400" b="1">
          <a:solidFill>
            <a:srgbClr val="000000"/>
          </a:solidFill>
          <a:latin typeface="+mn-lt"/>
          <a:ea typeface="ＭＳ Ｐゴシック" pitchFamily="-112" charset="-128"/>
        </a:defRPr>
      </a:lvl2pPr>
      <a:lvl3pPr marL="1419225" indent="-284163" algn="l" defTabSz="1135063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SzPct val="80000"/>
        <a:buFont typeface="Wingdings" charset="2"/>
        <a:buChar char="u"/>
        <a:defRPr kumimoji="1" sz="2400" b="1">
          <a:solidFill>
            <a:srgbClr val="000000"/>
          </a:solidFill>
          <a:latin typeface="+mn-lt"/>
          <a:ea typeface="ＭＳ Ｐゴシック" pitchFamily="-112" charset="-128"/>
        </a:defRPr>
      </a:lvl3pPr>
      <a:lvl4pPr marL="1987550" indent="-284163" algn="l" defTabSz="1135063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SzPct val="80000"/>
        <a:buFont typeface="Arial"/>
        <a:buChar char="•"/>
        <a:defRPr kumimoji="1" sz="2400" b="1">
          <a:solidFill>
            <a:srgbClr val="000000"/>
          </a:solidFill>
          <a:latin typeface="+mn-lt"/>
          <a:ea typeface="ＭＳ Ｐゴシック" pitchFamily="-112" charset="-128"/>
        </a:defRPr>
      </a:lvl4pPr>
      <a:lvl5pPr marL="2554288" indent="-284163" algn="l" defTabSz="1135063" rtl="0" eaLnBrk="1" fontAlgn="base" hangingPunct="1">
        <a:spcBef>
          <a:spcPct val="20000"/>
        </a:spcBef>
        <a:spcAft>
          <a:spcPct val="0"/>
        </a:spcAft>
        <a:buClr>
          <a:srgbClr val="800080"/>
        </a:buClr>
        <a:buSzPct val="80000"/>
        <a:buFont typeface="Wingdings" charset="2"/>
        <a:buChar char="²"/>
        <a:defRPr kumimoji="1" sz="2400" b="1">
          <a:solidFill>
            <a:srgbClr val="000000"/>
          </a:solidFill>
          <a:latin typeface="+mn-lt"/>
          <a:ea typeface="ＭＳ Ｐゴシック" pitchFamily="-112" charset="-128"/>
        </a:defRPr>
      </a:lvl5pPr>
      <a:lvl6pPr marL="3011488" indent="-284163" algn="l" defTabSz="1135063" rtl="0" eaLnBrk="1" fontAlgn="base" hangingPunct="1">
        <a:spcBef>
          <a:spcPct val="20000"/>
        </a:spcBef>
        <a:spcAft>
          <a:spcPct val="0"/>
        </a:spcAft>
        <a:buClr>
          <a:srgbClr val="FF7B00"/>
        </a:buClr>
        <a:buFont typeface="Times" pitchFamily="-112" charset="0"/>
        <a:buChar char="•"/>
        <a:defRPr kumimoji="1" sz="2400" b="1">
          <a:solidFill>
            <a:srgbClr val="000000"/>
          </a:solidFill>
          <a:latin typeface="+mn-lt"/>
          <a:ea typeface="ＭＳ Ｐゴシック" pitchFamily="-112" charset="-128"/>
        </a:defRPr>
      </a:lvl6pPr>
      <a:lvl7pPr marL="3468688" indent="-284163" algn="l" defTabSz="1135063" rtl="0" eaLnBrk="1" fontAlgn="base" hangingPunct="1">
        <a:spcBef>
          <a:spcPct val="20000"/>
        </a:spcBef>
        <a:spcAft>
          <a:spcPct val="0"/>
        </a:spcAft>
        <a:buClr>
          <a:srgbClr val="FF7B00"/>
        </a:buClr>
        <a:buFont typeface="Times" pitchFamily="-112" charset="0"/>
        <a:buChar char="•"/>
        <a:defRPr kumimoji="1" sz="2400" b="1">
          <a:solidFill>
            <a:srgbClr val="000000"/>
          </a:solidFill>
          <a:latin typeface="+mn-lt"/>
          <a:ea typeface="ＭＳ Ｐゴシック" pitchFamily="-112" charset="-128"/>
        </a:defRPr>
      </a:lvl7pPr>
      <a:lvl8pPr marL="3925888" indent="-284163" algn="l" defTabSz="1135063" rtl="0" eaLnBrk="1" fontAlgn="base" hangingPunct="1">
        <a:spcBef>
          <a:spcPct val="20000"/>
        </a:spcBef>
        <a:spcAft>
          <a:spcPct val="0"/>
        </a:spcAft>
        <a:buClr>
          <a:srgbClr val="FF7B00"/>
        </a:buClr>
        <a:buFont typeface="Times" pitchFamily="-112" charset="0"/>
        <a:buChar char="•"/>
        <a:defRPr kumimoji="1" sz="2400" b="1">
          <a:solidFill>
            <a:srgbClr val="000000"/>
          </a:solidFill>
          <a:latin typeface="+mn-lt"/>
          <a:ea typeface="ＭＳ Ｐゴシック" pitchFamily="-112" charset="-128"/>
        </a:defRPr>
      </a:lvl8pPr>
      <a:lvl9pPr marL="4383088" indent="-284163" algn="l" defTabSz="1135063" rtl="0" eaLnBrk="1" fontAlgn="base" hangingPunct="1">
        <a:spcBef>
          <a:spcPct val="20000"/>
        </a:spcBef>
        <a:spcAft>
          <a:spcPct val="0"/>
        </a:spcAft>
        <a:buClr>
          <a:srgbClr val="FF7B00"/>
        </a:buClr>
        <a:buFont typeface="Times" pitchFamily="-112" charset="0"/>
        <a:buChar char="•"/>
        <a:defRPr kumimoji="1" sz="2400" b="1">
          <a:solidFill>
            <a:srgbClr val="000000"/>
          </a:solidFill>
          <a:latin typeface="+mn-lt"/>
          <a:ea typeface="ＭＳ Ｐゴシック" pitchFamily="-112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079CA90-605C-492D-BF3B-B1DE820A1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3D3F3B-6F4C-4798-8CBE-FE4A08AD6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42896-54C1-4137-B188-6443DF862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F07A64F-A9B6-432A-99D5-34231E5C83D5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AF7F50-0495-43B5-B972-AED87FE31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Natacha Collet et Faruk Ulgen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259C84-9C07-44D3-BDB1-DB91926F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764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9" r:id="rId12"/>
    <p:sldLayoutId id="2147483688" r:id="rId13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UnudS5ujlv4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onomie.univ-grenoble-alpes.f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natacha.collet@univ-grenoble-alpes.fr" TargetMode="External"/><Relationship Id="rId5" Type="http://schemas.openxmlformats.org/officeDocument/2006/relationships/hyperlink" Target="mailto:michel.rocca@univ-grenoble-alpes.fr" TargetMode="External"/><Relationship Id="rId4" Type="http://schemas.openxmlformats.org/officeDocument/2006/relationships/hyperlink" Target="mailto:pierre.berthaud@univ-grenoble-alpes.f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conomie.univ-grenoble-alpes.f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IrJRE_3l5k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ducation/policy/higher-education/bologna-process_f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 txBox="1">
            <a:spLocks/>
          </p:cNvSpPr>
          <p:nvPr/>
        </p:nvSpPr>
        <p:spPr>
          <a:xfrm>
            <a:off x="389964" y="5074151"/>
            <a:ext cx="8534580" cy="1406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endParaRPr lang="fr-FR" sz="2800" b="1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92"/>
            <a:ext cx="9144000" cy="6071616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58" y="393192"/>
            <a:ext cx="1578442" cy="1307247"/>
          </a:xfrm>
          <a:prstGeom prst="rect">
            <a:avLst/>
          </a:prstGeom>
          <a:noFill/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BD6F09-1099-4A87-9000-91C6C2B90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A9A8-4E1C-4652-B40B-3451BF323FF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49BD00-229D-4CAE-BA9E-C3774229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8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50528" y="645966"/>
            <a:ext cx="6714054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программы двойного диплома</a:t>
            </a:r>
            <a:b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80504" y="1710923"/>
            <a:ext cx="815389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endParaRPr lang="fr-FR" sz="2200" dirty="0"/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6B6BFEB-C429-41F1-B6C0-62566B0E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FFAD-D9BA-49B7-8704-A94EEE26A7A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FC81EF-7F9C-4EA0-B32F-8698DEFD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40FC00D6-B3AD-4B77-A8B9-40D3CCBE1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833333"/>
              </p:ext>
            </p:extLst>
          </p:nvPr>
        </p:nvGraphicFramePr>
        <p:xfrm>
          <a:off x="650528" y="1856893"/>
          <a:ext cx="7708605" cy="23881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69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9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9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896"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Семестр 1</a:t>
                      </a:r>
                      <a:endParaRPr lang="fr-FR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Семестр 2</a:t>
                      </a:r>
                      <a:endParaRPr lang="fr-FR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89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Первый год Магистратуры - М1</a:t>
                      </a:r>
                      <a:r>
                        <a:rPr lang="fr-FR" b="1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b="1" baseline="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российский университет</a:t>
                      </a:r>
                      <a:endParaRPr lang="fr-FR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30 </a:t>
                      </a:r>
                      <a:r>
                        <a:rPr lang="ru-RU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ECTS</a:t>
                      </a:r>
                      <a:r>
                        <a:rPr lang="fr-FR" b="1" baseline="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кредитов в российском</a:t>
                      </a:r>
                      <a:r>
                        <a:rPr lang="ru-RU" b="1" baseline="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университете</a:t>
                      </a:r>
                      <a:endParaRPr lang="ru-RU" b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fr-FR" b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 ECTS кредитов в российском университете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89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Второй</a:t>
                      </a:r>
                      <a:r>
                        <a:rPr lang="ru-RU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год Магистратуры – М2 УГА- </a:t>
                      </a:r>
                      <a:r>
                        <a:rPr lang="ru-RU" b="1" baseline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россиский</a:t>
                      </a:r>
                      <a:r>
                        <a:rPr lang="ru-RU" b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университет</a:t>
                      </a:r>
                    </a:p>
                    <a:p>
                      <a:pPr algn="ctr"/>
                      <a:r>
                        <a:rPr lang="fr-FR" b="1" i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ru-RU" b="1" i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совестная программа</a:t>
                      </a:r>
                      <a:r>
                        <a:rPr lang="fr-FR" b="1" i="1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fr-FR" b="1" i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</a:t>
                      </a:r>
                      <a:r>
                        <a:rPr lang="ru-RU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ECTS</a:t>
                      </a:r>
                      <a:r>
                        <a:rPr lang="fr-FR" b="1" baseline="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b="1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кредитов в российском</a:t>
                      </a:r>
                      <a:r>
                        <a:rPr lang="ru-RU" b="1" baseline="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университете</a:t>
                      </a:r>
                      <a:endParaRPr lang="ru-RU" b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30"/>
                      </a:pPr>
                      <a:r>
                        <a:rPr lang="fr-FR" sz="1600" b="1" dirty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ECTS 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кредитов УГА</a:t>
                      </a:r>
                      <a:endParaRPr lang="fr-FR" sz="1600" b="1" dirty="0">
                        <a:solidFill>
                          <a:srgbClr val="7030A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9D8E4637-A574-4699-9B9B-3269BD7E9A49}"/>
              </a:ext>
            </a:extLst>
          </p:cNvPr>
          <p:cNvSpPr txBox="1"/>
          <p:nvPr/>
        </p:nvSpPr>
        <p:spPr>
          <a:xfrm>
            <a:off x="2206751" y="4714049"/>
            <a:ext cx="6556745" cy="830997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b="1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предмета по </a:t>
            </a:r>
            <a:r>
              <a:rPr lang="fr-FR" b="1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ECTS + </a:t>
            </a:r>
            <a:r>
              <a:rPr lang="ru-RU" b="1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Магистерская диссертация </a:t>
            </a:r>
            <a:r>
              <a:rPr lang="fr-FR" b="1" dirty="0">
                <a:solidFill>
                  <a:srgbClr val="800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(10 ECTS)</a:t>
            </a:r>
          </a:p>
        </p:txBody>
      </p:sp>
    </p:spTree>
    <p:extLst>
      <p:ext uri="{BB962C8B-B14F-4D97-AF65-F5344CB8AC3E}">
        <p14:creationId xmlns:p14="http://schemas.microsoft.com/office/powerpoint/2010/main" val="316031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36657" y="518938"/>
            <a:ext cx="6714054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Двойной диплом «Магистратура </a:t>
            </a:r>
            <a:r>
              <a:rPr lang="fr-FR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 »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80504" y="1710923"/>
            <a:ext cx="815389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endParaRPr lang="fr-FR" sz="2200" dirty="0"/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6B6BFEB-C429-41F1-B6C0-62566B0E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801D-DFBF-4B5C-BCBB-DDD70D38C7F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FC81EF-7F9C-4EA0-B32F-8698DEFD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83FF3E87-14F1-4ADD-A7A3-10269DEDB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207004"/>
              </p:ext>
            </p:extLst>
          </p:nvPr>
        </p:nvGraphicFramePr>
        <p:xfrm>
          <a:off x="603149" y="1961456"/>
          <a:ext cx="7708605" cy="29939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5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664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GODI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Названия курсов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ECTS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45"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Анализ глобальной цепочки стоимости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929">
                <a:tc>
                  <a:txBody>
                    <a:bodyPr/>
                    <a:lstStyle/>
                    <a:p>
                      <a:pPr algn="ctr"/>
                      <a:endParaRPr lang="fr-FR" b="1" i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Экономика развития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929">
                <a:tc>
                  <a:txBody>
                    <a:bodyPr/>
                    <a:lstStyle/>
                    <a:p>
                      <a:pPr algn="ctr"/>
                      <a:endParaRPr lang="fr-FR" b="1" i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Международная политическая экономика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649">
                <a:tc>
                  <a:txBody>
                    <a:bodyPr/>
                    <a:lstStyle/>
                    <a:p>
                      <a:pPr algn="ctr"/>
                      <a:endParaRPr lang="fr-FR" b="1" i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Международные валютно-финансовые отношения</a:t>
                      </a:r>
                      <a:endParaRPr lang="fr-FR" b="0" i="0" dirty="0">
                        <a:solidFill>
                          <a:schemeClr val="tx1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649">
                <a:tc>
                  <a:txBody>
                    <a:bodyPr/>
                    <a:lstStyle/>
                    <a:p>
                      <a:pPr algn="ctr"/>
                      <a:endParaRPr lang="fr-FR" b="1" i="1" dirty="0">
                        <a:solidFill>
                          <a:schemeClr val="bg2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Master's </a:t>
                      </a:r>
                      <a:r>
                        <a:rPr lang="fr-FR" b="0" i="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thesis</a:t>
                      </a:r>
                      <a:r>
                        <a:rPr lang="fr-FR" b="0" i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GODI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440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36657" y="518938"/>
            <a:ext cx="6714054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Двойной диплом «Магистратура </a:t>
            </a:r>
            <a:r>
              <a:rPr lang="fr-FR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RHO2C »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80504" y="1710923"/>
            <a:ext cx="815389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endParaRPr lang="fr-FR" sz="2200" dirty="0"/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6B6BFEB-C429-41F1-B6C0-62566B0E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C533-5C11-4C51-B173-F9EFE908EAA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FC81EF-7F9C-4EA0-B32F-8698DEFD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CC37ADBC-3CC2-4455-8D58-5B10DDFE7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936883"/>
              </p:ext>
            </p:extLst>
          </p:nvPr>
        </p:nvGraphicFramePr>
        <p:xfrm>
          <a:off x="714977" y="2013572"/>
          <a:ext cx="7708605" cy="26912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62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5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6649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RHO2C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Intitulé Matière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ECTS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145"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Recruitment strategies for globalized workforce</a:t>
                      </a:r>
                      <a:endParaRPr lang="fr-FR" sz="16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929">
                <a:tc>
                  <a:txBody>
                    <a:bodyPr/>
                    <a:lstStyle/>
                    <a:p>
                      <a:pPr algn="ctr"/>
                      <a:endParaRPr lang="fr-FR" b="1" i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The organizational</a:t>
                      </a:r>
                      <a:r>
                        <a:rPr lang="en-US" sz="1600" b="1" kern="1200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political Economics of the world firm</a:t>
                      </a:r>
                      <a:endParaRPr lang="fr-FR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929">
                <a:tc>
                  <a:txBody>
                    <a:bodyPr/>
                    <a:lstStyle/>
                    <a:p>
                      <a:pPr algn="ctr"/>
                      <a:endParaRPr lang="fr-FR" b="1" i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Organization</a:t>
                      </a:r>
                      <a:r>
                        <a:rPr lang="fr-FR" sz="1600" b="1" kern="1200" baseline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and Project Management</a:t>
                      </a:r>
                      <a:endParaRPr lang="fr-FR" sz="16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972">
                <a:tc>
                  <a:txBody>
                    <a:bodyPr/>
                    <a:lstStyle/>
                    <a:p>
                      <a:pPr algn="ctr"/>
                      <a:endParaRPr lang="fr-FR" b="1" i="1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Human</a:t>
                      </a:r>
                      <a:r>
                        <a:rPr lang="fr-FR" sz="16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1" kern="12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resources</a:t>
                      </a:r>
                      <a:r>
                        <a:rPr lang="fr-FR" sz="1600" b="1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600" b="1" kern="12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organization</a:t>
                      </a:r>
                      <a:endParaRPr lang="fr-FR" sz="1600" b="1" i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649">
                <a:tc>
                  <a:txBody>
                    <a:bodyPr/>
                    <a:lstStyle/>
                    <a:p>
                      <a:pPr algn="ctr"/>
                      <a:endParaRPr lang="fr-FR" b="1" i="1" dirty="0">
                        <a:solidFill>
                          <a:srgbClr val="D5EDFF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0" dirty="0" err="1">
                          <a:solidFill>
                            <a:srgbClr val="D5ED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Master's</a:t>
                      </a:r>
                      <a:r>
                        <a:rPr lang="fr-FR" sz="1600" b="1" i="0" dirty="0">
                          <a:solidFill>
                            <a:srgbClr val="D5ED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1600" b="1" i="0" dirty="0" err="1">
                          <a:solidFill>
                            <a:srgbClr val="D5ED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thesis</a:t>
                      </a:r>
                      <a:r>
                        <a:rPr lang="fr-FR" sz="1600" b="1" i="0" dirty="0">
                          <a:solidFill>
                            <a:srgbClr val="D5ED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RHO2C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D5ED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801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36657" y="518938"/>
            <a:ext cx="6714054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Учебные материалы, предоставляемые студентам 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80504" y="1518082"/>
            <a:ext cx="8153896" cy="4369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Arial"/>
              </a:rPr>
              <a:t>Учебные материалы дистанционной формы обучения магистратуры  УГА на электронных носителях на английском языке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  <a:latin typeface="Arial"/>
            </a:endParaRPr>
          </a:p>
          <a:p>
            <a:pPr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Arial"/>
              </a:rPr>
              <a:t>Педагогическая дистанционная  платформа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"/>
              </a:rPr>
              <a:t>Moodle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Факультета Экономики УГА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  <a:latin typeface="Arial"/>
            </a:endParaRPr>
          </a:p>
          <a:p>
            <a:pPr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Arial"/>
              </a:rPr>
              <a:t>Видео-конференции при возможности</a:t>
            </a: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FC4FDA-C5DA-4C66-96F5-ABDD28A5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4FEC-89F2-4A7B-88B2-5CE3A754D0B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F8E4B17-963E-4404-9C2C-96777F3B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8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36657" y="518938"/>
            <a:ext cx="6714054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Экзамены</a:t>
            </a:r>
            <a:b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53447" y="1828801"/>
            <a:ext cx="8153896" cy="4369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Экзамены проходят в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российском университете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под наблюдением Факультета Экономики УГА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Экзамены письменные в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конце второго семестра второго года магистратура (М2)  (конец мая- начала июня)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Экзаменационные работы оцениваются по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20 бальной системе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Экзамен считается сданным, если оценка выше или равна 10 баллам из 20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Полученные оценки по сданным экзаменам компенсируются между собой, то есть студент должен получить общий средний бал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10 из 20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по каждому семестру и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10 из 20 по защите магистерской диссертации</a:t>
            </a: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4B5B86-7415-402C-BCB4-16881B47A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4801-8144-40AD-ADBE-AEF976D35F0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8075B1-C555-4A86-8D98-44E00FC0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4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36657" y="518938"/>
            <a:ext cx="6714054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Зимняя школа– « </a:t>
            </a:r>
            <a:r>
              <a:rPr lang="ru-RU" sz="2800" b="1" u="sng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u="sng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в Гренобле</a:t>
            </a:r>
            <a:b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53447" y="1828801"/>
            <a:ext cx="8153896" cy="4369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В январе каждого года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,  Факультет Экономики УГА организует для студентов, записанных на программу   по 3 направлениям магистратуры, «Зимнюю школу» в Гренобле  (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условие: минимальное количество студентов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);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7 - 10  дней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на Факультете Экономики в Гренобле: лекции, встречи с профессионалами, визиты предприятий и организации;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Студенты самостоятельно оплачивают проезд и проживание в Гренобле.</a:t>
            </a: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4B5B86-7415-402C-BCB4-16881B47A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5930-E460-47BE-8FD8-F9D24312B5A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8075B1-C555-4A86-8D98-44E00FC0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21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8829" y="190500"/>
            <a:ext cx="7772400" cy="1143000"/>
          </a:xfrm>
        </p:spPr>
        <p:txBody>
          <a:bodyPr/>
          <a:lstStyle/>
          <a:p>
            <a:r>
              <a:rPr lang="fr-FR" b="1" u="sng" dirty="0">
                <a:solidFill>
                  <a:schemeClr val="accent2">
                    <a:lumMod val="75000"/>
                  </a:schemeClr>
                </a:solidFill>
              </a:rPr>
              <a:t>Winter </a:t>
            </a:r>
            <a:r>
              <a:rPr lang="fr-FR" b="1" u="sng" dirty="0" err="1">
                <a:solidFill>
                  <a:schemeClr val="accent2">
                    <a:lumMod val="75000"/>
                  </a:schemeClr>
                </a:solidFill>
              </a:rPr>
              <a:t>School</a:t>
            </a:r>
            <a:r>
              <a:rPr lang="fr-FR" b="1" u="sng" dirty="0">
                <a:solidFill>
                  <a:schemeClr val="accent2">
                    <a:lumMod val="75000"/>
                  </a:schemeClr>
                </a:solidFill>
              </a:rPr>
              <a:t> 201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lang="fr-FR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2" y="1171228"/>
            <a:ext cx="7366000" cy="55245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9B8AA39-48E2-419F-B0A0-BB084D7B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366A81-0300-4194-AD5F-27595EAB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0F5D-490D-4DDB-89C7-AE38630D131D}" type="datetime1">
              <a:rPr lang="fr-FR" smtClean="0"/>
              <a:t>12/10/2020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860B77-A380-44A8-BFAA-288755993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73F7-F0C0-7741-82C6-266ECE9529B8}" type="slidenum">
              <a:rPr lang="fr-FR" smtClean="0"/>
              <a:pPr/>
              <a:t>16</a:t>
            </a:fld>
            <a:endParaRPr lang="fr-FR" sz="1700" dirty="0"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8829" y="190500"/>
            <a:ext cx="7772400" cy="1143000"/>
          </a:xfrm>
        </p:spPr>
        <p:txBody>
          <a:bodyPr/>
          <a:lstStyle/>
          <a:p>
            <a:r>
              <a:rPr lang="fr-FR" b="1" u="sng" dirty="0">
                <a:solidFill>
                  <a:schemeClr val="accent2">
                    <a:lumMod val="75000"/>
                  </a:schemeClr>
                </a:solidFill>
              </a:rPr>
              <a:t>Winter </a:t>
            </a:r>
            <a:r>
              <a:rPr lang="fr-FR" b="1" u="sng" dirty="0" err="1">
                <a:solidFill>
                  <a:schemeClr val="accent2">
                    <a:lumMod val="75000"/>
                  </a:schemeClr>
                </a:solidFill>
              </a:rPr>
              <a:t>School</a:t>
            </a:r>
            <a:r>
              <a:rPr lang="fr-FR" b="1" u="sng" dirty="0">
                <a:solidFill>
                  <a:schemeClr val="accent2">
                    <a:lumMod val="75000"/>
                  </a:schemeClr>
                </a:solidFill>
              </a:rPr>
              <a:t> 20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20</a:t>
            </a:r>
            <a:endParaRPr lang="fr-FR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9B8AA39-48E2-419F-B0A0-BB084D7B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33ED4F6-4725-4136-88CB-EB0F9760C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29" y="1200528"/>
            <a:ext cx="7269649" cy="5452237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B39E44-F079-4AE7-ACBC-A57C35A4C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76C3-8E31-4C93-83D5-77A5DF5A88CD}" type="datetime1">
              <a:rPr lang="fr-FR" smtClean="0"/>
              <a:t>12/10/2020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D1C70B-5571-411D-9CB6-2D41F161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73F7-F0C0-7741-82C6-266ECE9529B8}" type="slidenum">
              <a:rPr lang="fr-FR" smtClean="0"/>
              <a:pPr/>
              <a:t>17</a:t>
            </a:fld>
            <a:endParaRPr lang="fr-FR" sz="1700" dirty="0"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1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36657" y="518938"/>
            <a:ext cx="6714054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программы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80504" y="1710923"/>
            <a:ext cx="815389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Arial"/>
              </a:rPr>
              <a:t>Стоимость обучения  на ЭФ УГА- </a:t>
            </a: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2243 евро 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(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2000 евро 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- расходы по реализации образовательной программы с применением дистанционных образовательных технологий) +</a:t>
            </a:r>
            <a:r>
              <a:rPr lang="fr-FR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243евро 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- государственная пошлина для регистрации на обучение во французский университет)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Arial"/>
              </a:rPr>
              <a:t>Стоимость дополнительных услуг, предоставляемых российским университетом (координация программы, </a:t>
            </a:r>
            <a:r>
              <a:rPr lang="ru-RU" sz="2400" dirty="0" err="1">
                <a:solidFill>
                  <a:schemeClr val="tx1"/>
                </a:solidFill>
                <a:latin typeface="Arial"/>
              </a:rPr>
              <a:t>тьюторство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/>
              </a:rPr>
              <a:t>итд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).</a:t>
            </a: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6B6BFEB-C429-41F1-B6C0-62566B0E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E883-BCDC-4012-A407-96E1CCD0E97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FC81EF-7F9C-4EA0-B32F-8698DEFD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24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36657" y="518938"/>
            <a:ext cx="6714054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 дипломов</a:t>
            </a:r>
            <a:b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53447" y="1828801"/>
            <a:ext cx="8153896" cy="4369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Студенты, успешно сдавшие экзамены, после официального решения экзаменационной комиссии получают два документа: </a:t>
            </a:r>
          </a:p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временный сертификат об успешной сдаче экзаменов</a:t>
            </a:r>
          </a:p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ведомость с оценками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Эти документы могут быть использованы для поступления в магистратуру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Дипломы возможно получить через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6 месяцев после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решения экзаменационной комиссии 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Выдаются на официальной церемонии</a:t>
            </a: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323F00-A287-4954-8584-963BF450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6F93-9D4C-4145-84D1-382F169C3D5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B13F0A-47FE-49EC-A4E6-AB9153B2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2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30630" y="560721"/>
            <a:ext cx="8877300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Гренобль Альп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504" y="2090171"/>
            <a:ext cx="8382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Видео Университет Гренобль Альп</a:t>
            </a:r>
            <a:endParaRPr lang="fr-FR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800" dirty="0">
                <a:hlinkClick r:id="rId2"/>
              </a:rPr>
              <a:t>https://www.youtube.com/watch?v=UnudS5ujlv4</a:t>
            </a:r>
            <a:endParaRPr lang="fr-FR" sz="2800" dirty="0"/>
          </a:p>
          <a:p>
            <a:endParaRPr lang="fr-FR" sz="2800" dirty="0"/>
          </a:p>
          <a:p>
            <a:endParaRPr lang="fr-FR" sz="28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85FA3D9-FD21-4CBE-B0AE-BA28259A0F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88" y="80682"/>
            <a:ext cx="1578442" cy="1307247"/>
          </a:xfrm>
          <a:prstGeom prst="rect">
            <a:avLst/>
          </a:prstGeom>
          <a:noFill/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76BCAF-2C58-4A87-A3C1-EE7C8C2D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91A6-1951-4A01-A88E-4DFB86FD55D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B91483-E129-47C2-9847-8D76305A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77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36657" y="518938"/>
            <a:ext cx="6714054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b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53446" y="1828801"/>
            <a:ext cx="8257893" cy="4510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algn="just">
              <a:buClr>
                <a:schemeClr val="accent2">
                  <a:lumMod val="75000"/>
                </a:schemeClr>
              </a:buClr>
            </a:pPr>
            <a:endParaRPr lang="fr-FR" sz="2400" dirty="0">
              <a:solidFill>
                <a:srgbClr val="000000"/>
              </a:solidFill>
              <a:latin typeface="Arial"/>
              <a:hlinkClick r:id="rId3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fr-FR" sz="2400" dirty="0">
                <a:solidFill>
                  <a:srgbClr val="000000"/>
                </a:solidFill>
                <a:latin typeface="Arial"/>
                <a:hlinkClick r:id="rId3"/>
              </a:rPr>
              <a:t>http://economie.univ-grenoble-alpes.fr/</a:t>
            </a:r>
            <a:endParaRPr lang="fr-FR" sz="2400" dirty="0">
              <a:solidFill>
                <a:srgbClr val="000000"/>
              </a:solidFill>
              <a:latin typeface="Arial"/>
            </a:endParaRPr>
          </a:p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fr-FR" sz="2400" dirty="0">
              <a:solidFill>
                <a:srgbClr val="000000"/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400" dirty="0" err="1">
                <a:solidFill>
                  <a:srgbClr val="000000"/>
                </a:solidFill>
                <a:latin typeface="Arial"/>
              </a:rPr>
              <a:t>Pierre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BERTHAUD, Руководитель Магистратуры GODI, 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400" dirty="0">
                <a:solidFill>
                  <a:srgbClr val="000000"/>
                </a:solidFill>
                <a:latin typeface="Arial"/>
                <a:hlinkClick r:id="rId4"/>
              </a:rPr>
              <a:t>pierre.berthaud@univ-grenoble-alpes.fr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400" dirty="0" err="1">
                <a:solidFill>
                  <a:srgbClr val="000000"/>
                </a:solidFill>
                <a:latin typeface="Arial"/>
              </a:rPr>
              <a:t>Michel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ROCCA, Руководитель Магистратуры RHO2C, 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400" dirty="0">
                <a:solidFill>
                  <a:srgbClr val="000000"/>
                </a:solidFill>
                <a:latin typeface="Arial"/>
                <a:hlinkClick r:id="rId5"/>
              </a:rPr>
              <a:t>michel.rocca@univ-grenoble-alpes.fr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400" dirty="0" err="1">
                <a:solidFill>
                  <a:srgbClr val="000000"/>
                </a:solidFill>
                <a:latin typeface="Arial"/>
              </a:rPr>
              <a:t>Natacha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COLLET, Руководитель международного отдела 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400" dirty="0">
                <a:solidFill>
                  <a:srgbClr val="000000"/>
                </a:solidFill>
                <a:latin typeface="Arial"/>
                <a:hlinkClick r:id="rId6"/>
              </a:rPr>
              <a:t>natacha.collet@univ-grenoble-alpes.fr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fr-FR" sz="2400" dirty="0">
              <a:solidFill>
                <a:srgbClr val="000000"/>
              </a:solidFill>
              <a:latin typeface="Arial"/>
            </a:endParaRP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8675C0-D481-48CC-A2A6-C3684D2F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55CD-8AAD-4731-B8EC-DB506939ADB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EC7B22-2848-4C54-A79F-2E733522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74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53446" y="1828801"/>
            <a:ext cx="8257893" cy="4510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algn="just">
              <a:buClr>
                <a:schemeClr val="accent2">
                  <a:lumMod val="75000"/>
                </a:schemeClr>
              </a:buClr>
            </a:pPr>
            <a:endParaRPr lang="fr-FR" sz="2400" dirty="0">
              <a:solidFill>
                <a:srgbClr val="000000"/>
              </a:solidFill>
              <a:latin typeface="Arial"/>
              <a:hlinkClick r:id="rId3"/>
            </a:endParaRPr>
          </a:p>
          <a:p>
            <a:pPr lvl="0" algn="ctr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</a:pPr>
            <a:r>
              <a:rPr lang="ru-RU" sz="4500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</a:p>
          <a:p>
            <a:pPr lvl="0" algn="ctr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</a:pPr>
            <a:r>
              <a:rPr lang="ru-RU" sz="4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Видео города Гренобль:</a:t>
            </a:r>
          </a:p>
          <a:p>
            <a:pPr marL="425450" lvl="0" indent="-425450" algn="ctr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0080"/>
              </a:buClr>
            </a:pPr>
            <a:endParaRPr lang="fr-FR" sz="1800" dirty="0">
              <a:solidFill>
                <a:prstClr val="black"/>
              </a:solidFill>
              <a:latin typeface="Arial"/>
              <a:cs typeface="Arial" pitchFamily="34" charset="0"/>
            </a:endParaRPr>
          </a:p>
          <a:p>
            <a:pPr marL="425450" lvl="0" indent="-425450" algn="ctr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0080"/>
              </a:buClr>
            </a:pPr>
            <a:r>
              <a:rPr lang="fr-FR" altLang="fr-FR" sz="2400" u="sng" dirty="0">
                <a:solidFill>
                  <a:prstClr val="black"/>
                </a:solidFill>
                <a:latin typeface="Arial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https://www.youtube.com/watch?v=qSAkKxPmlts</a:t>
            </a:r>
            <a:endParaRPr lang="ru-RU" altLang="fr-FR" sz="2400" u="sng" dirty="0">
              <a:solidFill>
                <a:prstClr val="black"/>
              </a:solidFill>
              <a:latin typeface="Arial"/>
              <a:cs typeface="Arial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25450" lvl="0" indent="-425450" algn="ctr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00080"/>
              </a:buClr>
            </a:pPr>
            <a:endParaRPr lang="fr-FR" altLang="fr-FR" sz="2400" u="sng" dirty="0">
              <a:solidFill>
                <a:prstClr val="black"/>
              </a:solidFill>
              <a:latin typeface="Arial"/>
              <a:cs typeface="Arial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fr-FR" sz="2400" dirty="0">
              <a:solidFill>
                <a:srgbClr val="000000"/>
              </a:solidFill>
              <a:latin typeface="Arial"/>
            </a:endParaRP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A46C75-8E32-47A9-8730-3890527E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7FCA-B5F1-41BA-8C2C-19A479B6626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0D9965-787D-49B7-AE4C-A907AA01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5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7" r="3213" b="9104"/>
          <a:stretch/>
        </p:blipFill>
        <p:spPr>
          <a:xfrm>
            <a:off x="0" y="-1"/>
            <a:ext cx="9144000" cy="4149081"/>
          </a:xfrm>
          <a:prstGeom prst="rect">
            <a:avLst/>
          </a:prstGeom>
        </p:spPr>
      </p:pic>
      <p:pic>
        <p:nvPicPr>
          <p:cNvPr id="8" name="Image 7" descr="filtr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428"/>
            <a:ext cx="4759627" cy="4778589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0" y="4149079"/>
            <a:ext cx="9144000" cy="1152128"/>
            <a:chOff x="0" y="4122723"/>
            <a:chExt cx="9144000" cy="1740218"/>
          </a:xfrm>
        </p:grpSpPr>
        <p:sp>
          <p:nvSpPr>
            <p:cNvPr id="9" name="Titre 1"/>
            <p:cNvSpPr txBox="1">
              <a:spLocks/>
            </p:cNvSpPr>
            <p:nvPr/>
          </p:nvSpPr>
          <p:spPr>
            <a:xfrm>
              <a:off x="0" y="4122723"/>
              <a:ext cx="9144000" cy="170211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kern="0" dirty="0">
                  <a:solidFill>
                    <a:srgbClr val="000000"/>
                  </a:solidFill>
                </a:rPr>
                <a:t>Программа двойного диплома</a:t>
              </a:r>
              <a:r>
                <a:rPr lang="fr-FR" sz="2400" b="1" kern="0" dirty="0">
                  <a:solidFill>
                    <a:srgbClr val="000000"/>
                  </a:solidFill>
                </a:rPr>
                <a:t> </a:t>
              </a:r>
              <a:r>
                <a:rPr lang="ru-RU" sz="2400" b="1" kern="0" dirty="0">
                  <a:solidFill>
                    <a:srgbClr val="000000"/>
                  </a:solidFill>
                </a:rPr>
                <a:t>по Магистратуре</a:t>
              </a:r>
              <a:endParaRPr lang="fr-FR" sz="24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5131" y="5786741"/>
              <a:ext cx="457200" cy="76200"/>
            </a:xfrm>
            <a:prstGeom prst="rect">
              <a:avLst/>
            </a:prstGeom>
            <a:solidFill>
              <a:srgbClr val="E30613"/>
            </a:solidFill>
            <a:ln>
              <a:solidFill>
                <a:srgbClr val="E3061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9144000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01DBC83-1382-434F-A587-EFAC86E9852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669"/>
            <a:ext cx="1578442" cy="1307247"/>
          </a:xfrm>
          <a:prstGeom prst="rect">
            <a:avLst/>
          </a:prstGeom>
          <a:noFill/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8ACC2A9-58EA-4952-AFF2-BBB965E08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60669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F16A02-6B1E-4E34-90D6-1743C25D7F1B}"/>
              </a:ext>
            </a:extLst>
          </p:cNvPr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fld id="{9EA416EB-6491-4A73-900A-BC53D912E59F}" type="datetime1">
              <a:rPr lang="fr-FR" smtClean="0">
                <a:solidFill>
                  <a:srgbClr val="D1C9FF"/>
                </a:solidFill>
              </a:rPr>
              <a:t>12/10/2020</a:t>
            </a:fld>
            <a:endParaRPr lang="fr-FR" dirty="0">
              <a:solidFill>
                <a:srgbClr val="D1C9FF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AADD47-B220-48F7-AB9F-A43D23432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CFD076-6E87-4340-BFDA-E86BD5A59065}" type="slidenum">
              <a:rPr lang="fr-FR" smtClean="0"/>
              <a:pPr/>
              <a:t>3</a:t>
            </a:fld>
            <a:endParaRPr lang="fr-FR" sz="1700" dirty="0">
              <a:solidFill>
                <a:srgbClr val="D1C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503492" y="540380"/>
            <a:ext cx="8877300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двойного диплома </a:t>
            </a:r>
            <a:b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магистратуре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80504" y="1835451"/>
            <a:ext cx="815389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ЦЕЛИ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: 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Обучение  на совместной программе и получение двух дипломов:  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Диплом Магистратуры УГА 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Диплом Магистратуры российского университета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МЕТОДОЛОГИЯ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Совместные учебные программы на М1 и особенно на М2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Двойное руководство программой : Российский университет и  УГА/ Факультет экономики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Зачисление в два университета на М2</a:t>
            </a: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8ED1A1-AD04-443B-8887-73624B5C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71F6-2BEC-423A-ACCF-6D8E620DF97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06EE2C2-DBA7-448A-891D-B94E71DA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1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36657" y="518938"/>
            <a:ext cx="6714054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Дипломы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80504" y="1710923"/>
            <a:ext cx="815389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algn="l">
              <a:buClr>
                <a:schemeClr val="accent2">
                  <a:lumMod val="75000"/>
                </a:schemeClr>
              </a:buClr>
            </a:pPr>
            <a:endParaRPr lang="ru-RU" sz="2800" dirty="0">
              <a:solidFill>
                <a:schemeClr val="tx1"/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Arial"/>
              </a:rPr>
              <a:t>УГА : 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Национальный диплом Магистратуры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800" dirty="0">
                <a:solidFill>
                  <a:schemeClr val="tx1"/>
                </a:solidFill>
                <a:latin typeface="Arial"/>
              </a:rPr>
              <a:t>Является Европейским дипломом по Болонскому соглашению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800" dirty="0">
                <a:solidFill>
                  <a:schemeClr val="tx1"/>
                </a:solidFill>
                <a:latin typeface="Arial"/>
                <a:hlinkClick r:id="rId3"/>
              </a:rPr>
              <a:t>http://ec.europa.eu/education/policy/higher-education/bologna-process_fr</a:t>
            </a:r>
            <a:r>
              <a:rPr lang="ru-RU" sz="2800" dirty="0">
                <a:solidFill>
                  <a:schemeClr val="tx1"/>
                </a:solidFill>
                <a:latin typeface="Arial"/>
              </a:rPr>
              <a:t>)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ru-RU" sz="2800" dirty="0">
              <a:solidFill>
                <a:schemeClr val="tx1"/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Arial"/>
              </a:rPr>
              <a:t>Российский государственный диплом Магистратуры </a:t>
            </a: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083C07-009C-4B2B-BA5F-178FCC61D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B7D5-F56E-4709-86FF-B8A628DA11F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371AAB-C904-49AB-AC6C-FBF3B4738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4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36657" y="518938"/>
            <a:ext cx="6714054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Специальности, предлагаемые по программе на английском языке 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492332" y="2186297"/>
            <a:ext cx="815389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Магистратура « Экономическое развитие »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1900" dirty="0">
                <a:solidFill>
                  <a:srgbClr val="000000"/>
                </a:solidFill>
                <a:latin typeface="Arial"/>
              </a:rPr>
              <a:t>программа подготовки магистров 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«Управление организациями в рамках международного сотрудничества» (Магистратура GODI), 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1900" dirty="0">
                <a:solidFill>
                  <a:srgbClr val="000000"/>
                </a:solidFill>
                <a:latin typeface="Arial"/>
              </a:rPr>
              <a:t>http://formations.univ-grenoble-alpes.fr/fr/catalogue/master-XB/droit-economie-gestion-DEG/master-economie-du-developpement-program-master-economie-du-developpement/parcours-gouvernance-des-organisations-pour-le-developpement-international-godi-subprogram-parcours-gouvernance-des-organisations-pour-le-developpement-international.html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ru-RU" sz="1900" dirty="0">
              <a:solidFill>
                <a:srgbClr val="000000"/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Магистратура « Экономика организаций »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1900" dirty="0">
                <a:solidFill>
                  <a:srgbClr val="000000"/>
                </a:solidFill>
                <a:latin typeface="Arial"/>
              </a:rPr>
              <a:t>программа подготовки магистров 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«Управление человеческими ресурсами и экономическими изменениями на предприятиях» (Магистратура RHO2C),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1900" dirty="0">
                <a:solidFill>
                  <a:srgbClr val="000000"/>
                </a:solidFill>
                <a:latin typeface="Arial"/>
              </a:rPr>
              <a:t>https://economie.univ-grenoble-alpes.fr/formations/les-masters/master-2-ressources-humaines-organisation-et-conduite-du-changement-rho2c-/</a:t>
            </a: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10DF27-7694-4D9E-A7B8-F64C0F944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AD5-DA06-4E09-B557-DEA60AD3709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890315-3348-4723-AE2C-A582B475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7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36657" y="518938"/>
            <a:ext cx="6714054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организация программы: </a:t>
            </a:r>
            <a:b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и длительность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80504" y="1710923"/>
            <a:ext cx="815389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Arial"/>
              </a:rPr>
              <a:t>Длительность программы –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1 год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Arial"/>
              </a:rPr>
              <a:t>Обучение происходит в Росси (дистанционное обучение)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Arial"/>
              </a:rPr>
              <a:t>Обучение происходит на втором году российской магистратуры (М2)</a:t>
            </a: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6B6BFEB-C429-41F1-B6C0-62566B0E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0D5AF-C676-49B7-A1F7-32B579B11D4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FC81EF-7F9C-4EA0-B32F-8698DEFD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5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36657" y="518938"/>
            <a:ext cx="6714054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 студентов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80504" y="1710923"/>
            <a:ext cx="815389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Студенты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Arial"/>
              </a:rPr>
              <a:t>Обучающиеся на первом году Магистратуры в российском университете (для поступления на программу необходимо успешно сдать экзамены)</a:t>
            </a:r>
            <a:endParaRPr lang="fr-FR" sz="2800" dirty="0">
              <a:solidFill>
                <a:schemeClr val="tx1"/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00"/>
                </a:solidFill>
                <a:latin typeface="Arial"/>
              </a:rPr>
              <a:t>Подача конкурсных досье происходит на втором семестре первого года магистратуры 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Arial"/>
              </a:rPr>
              <a:t>Студенты, имеющие диплом Магистратуры российского университета и желающие поступить на магистратуру в УГА.</a:t>
            </a:r>
            <a:endParaRPr lang="fr-FR" sz="2800" dirty="0">
              <a:solidFill>
                <a:schemeClr val="tx1"/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Arial"/>
              </a:rPr>
              <a:t>Отбор</a:t>
            </a:r>
            <a:endParaRPr lang="fr-FR" sz="2800" b="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Arial"/>
              </a:rPr>
              <a:t>Совместная комиссия из представителей УГА и российского университета отбирает студентов во время первого семестра второго года магистратуры. Отбор происходит по досье: CV, мотивационное письмо, оценки, знания языка)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Arial"/>
              </a:rPr>
              <a:t>Могут быть также организованы дистанционные собеседования 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Arial"/>
              </a:rPr>
              <a:t>Минимальное количество студентов, записанных на каждое направление должно быть  не меньше 5.</a:t>
            </a: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6B6BFEB-C429-41F1-B6C0-62566B0E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66A-9007-44CF-AC9F-715CAE608BE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FC81EF-7F9C-4EA0-B32F-8698DEFD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92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630" y="195944"/>
            <a:ext cx="8877300" cy="119198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90000"/>
              </a:lnSpc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sz="2800" b="1" dirty="0">
              <a:solidFill>
                <a:srgbClr val="E306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36657" y="518938"/>
            <a:ext cx="6714054" cy="1191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90000"/>
              </a:lnSpc>
              <a:spcAft>
                <a:spcPts val="0"/>
              </a:spcAft>
            </a:pPr>
            <a:br>
              <a:rPr lang="en-US" sz="2600" b="1" dirty="0">
                <a:solidFill>
                  <a:srgbClr val="E30613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организация программы</a:t>
            </a:r>
            <a:br>
              <a:rPr lang="ru-RU" sz="2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u="sng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87564E-CBF2-4383-AF77-94D598D2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9" y="0"/>
            <a:ext cx="19446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9C6119B-C205-4AE4-A595-6841E3050D2F}"/>
              </a:ext>
            </a:extLst>
          </p:cNvPr>
          <p:cNvSpPr txBox="1">
            <a:spLocks/>
          </p:cNvSpPr>
          <p:nvPr/>
        </p:nvSpPr>
        <p:spPr>
          <a:xfrm>
            <a:off x="380504" y="1710923"/>
            <a:ext cx="8153896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Times" pitchFamily="-11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pitchFamily="-112" charset="0"/>
                <a:ea typeface="+mn-ea"/>
                <a:cs typeface="+mn-cs"/>
              </a:defRPr>
            </a:lvl9pPr>
          </a:lstStyle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Arial"/>
              </a:rPr>
              <a:t>Получение 60 ESTS кредитов на первом курсе магистратуры в российском университете (УГА зачитывает  данные кредиты)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Arial"/>
              </a:rPr>
              <a:t>60 ESTS кредитов , полученных на втором году Магистратуры :</a:t>
            </a:r>
          </a:p>
          <a:p>
            <a:pPr marL="457200" indent="-45720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Arial"/>
              </a:rPr>
              <a:t>30 кредитов, полученных в первом семестре М2 в российском университете</a:t>
            </a:r>
          </a:p>
          <a:p>
            <a:pPr marL="457200" indent="-457200"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Arial"/>
              </a:rPr>
              <a:t>30 кредитов, полученных по предметам Факультета экономики УГА</a:t>
            </a:r>
          </a:p>
          <a:p>
            <a:endParaRPr lang="fr-FR" sz="2200" dirty="0"/>
          </a:p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6B6BFEB-C429-41F1-B6C0-62566B0E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DCA8-D76C-4294-978D-C3F8D39E282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12/10/2020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FC81EF-7F9C-4EA0-B32F-8698DEFD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AA50-1E89-B34C-8477-5F736D4F230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22395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par défaut">
  <a:themeElements>
    <a:clrScheme name="Personnalisé 1">
      <a:dk1>
        <a:srgbClr val="D1C9FF"/>
      </a:dk1>
      <a:lt1>
        <a:srgbClr val="FFFFFF"/>
      </a:lt1>
      <a:dk2>
        <a:srgbClr val="0068B4"/>
      </a:dk2>
      <a:lt2>
        <a:srgbClr val="5068B3"/>
      </a:lt2>
      <a:accent1>
        <a:srgbClr val="3366FF"/>
      </a:accent1>
      <a:accent2>
        <a:srgbClr val="009900"/>
      </a:accent2>
      <a:accent3>
        <a:srgbClr val="FFFFFF"/>
      </a:accent3>
      <a:accent4>
        <a:srgbClr val="005899"/>
      </a:accent4>
      <a:accent5>
        <a:srgbClr val="ADB8FF"/>
      </a:accent5>
      <a:accent6>
        <a:srgbClr val="008A00"/>
      </a:accent6>
      <a:hlink>
        <a:srgbClr val="FF0033"/>
      </a:hlink>
      <a:folHlink>
        <a:srgbClr val="00FF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Pres usuell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 usuell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 usuell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 usuelle 4">
        <a:dk1>
          <a:srgbClr val="000000"/>
        </a:dk1>
        <a:lt1>
          <a:srgbClr val="CBCBFE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E2E2FE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 usuelle 5">
        <a:dk1>
          <a:srgbClr val="000000"/>
        </a:dk1>
        <a:lt1>
          <a:srgbClr val="CBCBFE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E2E2FE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 usuelle 6">
        <a:dk1>
          <a:srgbClr val="0068B4"/>
        </a:dk1>
        <a:lt1>
          <a:srgbClr val="FFFFFF"/>
        </a:lt1>
        <a:dk2>
          <a:srgbClr val="0068B4"/>
        </a:dk2>
        <a:lt2>
          <a:srgbClr val="5068B3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5899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</TotalTime>
  <Words>954</Words>
  <Application>Microsoft Office PowerPoint</Application>
  <PresentationFormat>Affichage à l'écran (4:3)</PresentationFormat>
  <Paragraphs>201</Paragraphs>
  <Slides>21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Tahoma</vt:lpstr>
      <vt:lpstr>Times</vt:lpstr>
      <vt:lpstr>Times New Roman</vt:lpstr>
      <vt:lpstr>Wingdings</vt:lpstr>
      <vt:lpstr>2_Thème par défaut</vt:lpstr>
      <vt:lpstr>Thème Office</vt:lpstr>
      <vt:lpstr>Document</vt:lpstr>
      <vt:lpstr>Présentation PowerPoint</vt:lpstr>
      <vt:lpstr> </vt:lpstr>
      <vt:lpstr>Présentation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Winter School 2019</vt:lpstr>
      <vt:lpstr>Winter School 2020</vt:lpstr>
      <vt:lpstr> </vt:lpstr>
      <vt:lpstr> </vt:lpstr>
      <vt:lpstr> </vt:lpstr>
      <vt:lpstr> </vt:lpstr>
    </vt:vector>
  </TitlesOfParts>
  <Company>Faculté d'économie de Grenoble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Licence en un an-FEG EAD</dc:title>
  <dc:creator>Faruk ÜLGEN</dc:creator>
  <cp:lastModifiedBy>NATALIA COLLET</cp:lastModifiedBy>
  <cp:revision>174</cp:revision>
  <cp:lastPrinted>2015-09-22T10:19:47Z</cp:lastPrinted>
  <dcterms:created xsi:type="dcterms:W3CDTF">2013-04-02T11:29:43Z</dcterms:created>
  <dcterms:modified xsi:type="dcterms:W3CDTF">2020-10-12T14:07:44Z</dcterms:modified>
  <cp:category>Licence 1 an Eco-G - FEG EAD</cp:category>
</cp:coreProperties>
</file>