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4" r:id="rId2"/>
    <p:sldId id="358" r:id="rId3"/>
    <p:sldId id="361" r:id="rId4"/>
    <p:sldId id="375" r:id="rId5"/>
    <p:sldId id="362" r:id="rId6"/>
    <p:sldId id="363" r:id="rId7"/>
    <p:sldId id="379" r:id="rId8"/>
    <p:sldId id="380" r:id="rId9"/>
    <p:sldId id="360" r:id="rId10"/>
    <p:sldId id="373" r:id="rId11"/>
    <p:sldId id="374" r:id="rId12"/>
    <p:sldId id="372" r:id="rId13"/>
    <p:sldId id="290" r:id="rId14"/>
  </p:sldIdLst>
  <p:sldSz cx="9144000" cy="5143500" type="screen16x9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u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A200"/>
    <a:srgbClr val="FFE1E1"/>
    <a:srgbClr val="F8EDEC"/>
    <a:srgbClr val="003300"/>
    <a:srgbClr val="95B16B"/>
    <a:srgbClr val="C8F67E"/>
    <a:srgbClr val="D0FC80"/>
    <a:srgbClr val="79EA08"/>
    <a:srgbClr val="BCFB7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1947" autoAdjust="0"/>
  </p:normalViewPr>
  <p:slideViewPr>
    <p:cSldViewPr>
      <p:cViewPr varScale="1">
        <p:scale>
          <a:sx n="117" d="100"/>
          <a:sy n="117" d="100"/>
        </p:scale>
        <p:origin x="-1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162"/>
    </p:cViewPr>
  </p:sorterViewPr>
  <p:notesViewPr>
    <p:cSldViewPr>
      <p:cViewPr varScale="1">
        <p:scale>
          <a:sx n="49" d="100"/>
          <a:sy n="49" d="100"/>
        </p:scale>
        <p:origin x="-2880" y="-90"/>
      </p:cViewPr>
      <p:guideLst>
        <p:guide orient="horz" pos="3132"/>
        <p:guide pos="214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9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r">
              <a:defRPr sz="1200"/>
            </a:lvl1pPr>
          </a:lstStyle>
          <a:p>
            <a:fld id="{186C1797-A071-4A51-B8E9-58C4F4D6F654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9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r">
              <a:defRPr sz="1200"/>
            </a:lvl1pPr>
          </a:lstStyle>
          <a:p>
            <a:fld id="{0D5C1C6D-4B22-43AF-BE80-4E2B3BDBB1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8040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9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r">
              <a:defRPr sz="1200"/>
            </a:lvl1pPr>
          </a:lstStyle>
          <a:p>
            <a:fld id="{EE99EB39-34B7-47DF-9BAF-87511596E620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3" tIns="45581" rIns="91163" bIns="4558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3647"/>
            <a:ext cx="5449570" cy="4476036"/>
          </a:xfrm>
          <a:prstGeom prst="rect">
            <a:avLst/>
          </a:prstGeom>
        </p:spPr>
        <p:txBody>
          <a:bodyPr vert="horz" lIns="91163" tIns="45581" rIns="91163" bIns="455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9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r">
              <a:defRPr sz="1200"/>
            </a:lvl1pPr>
          </a:lstStyle>
          <a:p>
            <a:fld id="{CBC3DFDA-8C4D-4159-9862-5BC986A2D28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520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3DFDA-8C4D-4159-9862-5BC986A2D28A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613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6984776" cy="48757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0" name="Picture 3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8" y="764350"/>
            <a:ext cx="7200000" cy="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232774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55758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1208ADE-0A5D-49D5-BFFA-3FE535E5E5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516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597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5426"/>
            <a:ext cx="6840760" cy="559583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lvl="0"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168" y="915565"/>
            <a:ext cx="8424576" cy="152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Образец текста</a:t>
            </a:r>
          </a:p>
          <a:p>
            <a:pPr marL="457200" lvl="1"/>
            <a:r>
              <a:rPr lang="ru-RU" dirty="0" smtClean="0"/>
              <a:t>Второй уровень</a:t>
            </a:r>
          </a:p>
          <a:p>
            <a:pPr marL="914400" lvl="2"/>
            <a:r>
              <a:rPr lang="ru-RU" dirty="0" smtClean="0"/>
              <a:t>Третий уровень</a:t>
            </a:r>
          </a:p>
          <a:p>
            <a:pPr marL="1371600" lvl="3"/>
            <a:r>
              <a:rPr lang="ru-RU" dirty="0" smtClean="0"/>
              <a:t>Четвертый уровень</a:t>
            </a:r>
          </a:p>
          <a:p>
            <a:pPr marL="1828800"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9698" name="Picture 2" descr="logo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06" y="71420"/>
            <a:ext cx="1584152" cy="500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0057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79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ru-RU" sz="2000" b="1" kern="1200">
          <a:solidFill>
            <a:schemeClr val="accent3">
              <a:lumMod val="50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2pPr>
      <a:lvl3pPr marL="9715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3pPr>
      <a:lvl4pPr marL="14287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4pPr>
      <a:lvl5pPr marL="1885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lang="ru-RU" sz="1600" kern="1200" dirty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572132" y="3147814"/>
            <a:ext cx="3212335" cy="155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Андрей Лисицын </a:t>
            </a:r>
            <a:endParaRPr lang="ru-RU" b="1" dirty="0" smtClean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</a:pPr>
            <a:endParaRPr lang="ru-RU" sz="1600" dirty="0" smtClean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</a:pPr>
            <a:r>
              <a:rPr lang="ru-RU" sz="1600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Ведущий научный </a:t>
            </a:r>
          </a:p>
          <a:p>
            <a:pPr lvl="0" algn="r">
              <a:spcBef>
                <a:spcPct val="20000"/>
              </a:spcBef>
            </a:pPr>
            <a:r>
              <a:rPr lang="ru-RU" sz="1600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сотрудник </a:t>
            </a:r>
            <a:r>
              <a:rPr lang="ru-RU" sz="1600" dirty="0" err="1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ИППиИР</a:t>
            </a:r>
            <a:endParaRPr lang="ru-RU" sz="1600" dirty="0" smtClean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</a:pPr>
            <a:r>
              <a:rPr lang="ru-RU" sz="1600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Финансового университета</a:t>
            </a:r>
            <a:endParaRPr lang="ru-RU" sz="1600" dirty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563638"/>
            <a:ext cx="824491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Использование технологии </a:t>
            </a:r>
            <a:r>
              <a:rPr lang="ru-RU" b="1" dirty="0" err="1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 при производстве </a:t>
            </a:r>
            <a:endParaRPr lang="ru-RU" b="1" dirty="0" smtClean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реализации продукции</a:t>
            </a:r>
            <a:endParaRPr lang="ru-RU" b="1" dirty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180692"/>
            <a:ext cx="4680520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Круглый стол </a:t>
            </a:r>
          </a:p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использования информационно-коммуникационных технологий и повышении эффективности промышленности при создании цепочек добавленной стоимости в цифровой экономике</a:t>
            </a:r>
          </a:p>
          <a:p>
            <a:pPr algn="ctr">
              <a:spcBef>
                <a:spcPct val="20000"/>
              </a:spcBef>
            </a:pPr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декабря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года, Москва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8860" y="142858"/>
            <a:ext cx="628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Института промышленной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политики и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институционального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88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5500694" y="4000510"/>
            <a:ext cx="2000264" cy="100013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361950" algn="r"/>
            <a:r>
              <a:rPr lang="ru-RU" sz="1100" dirty="0" smtClean="0">
                <a:solidFill>
                  <a:schemeClr val="tx1"/>
                </a:solidFill>
              </a:rPr>
              <a:t>децентрализация фондов ликвидности в национальных валютах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43834" y="3929072"/>
            <a:ext cx="1285884" cy="64294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ru-RU" sz="1100" dirty="0" smtClean="0">
              <a:solidFill>
                <a:schemeClr val="tx1"/>
              </a:solidFill>
            </a:endParaRPr>
          </a:p>
          <a:p>
            <a:pPr algn="r"/>
            <a:r>
              <a:rPr lang="ru-RU" sz="1100" dirty="0" smtClean="0">
                <a:solidFill>
                  <a:schemeClr val="tx1"/>
                </a:solidFill>
              </a:rPr>
              <a:t>противодействие мошенничеству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43306" y="4500576"/>
            <a:ext cx="1643074" cy="500066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быстрые платежи, </a:t>
            </a:r>
            <a:r>
              <a:rPr lang="ru-RU" sz="1100" dirty="0" err="1" smtClean="0">
                <a:solidFill>
                  <a:schemeClr val="tx1"/>
                </a:solidFill>
              </a:rPr>
              <a:t>смарт-контракты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357290" y="3643320"/>
            <a:ext cx="2071702" cy="1214446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торговое 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финансирование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429520" y="2214560"/>
            <a:ext cx="1571636" cy="1071570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r"/>
            <a:r>
              <a:rPr lang="ru-RU" sz="1100" dirty="0" smtClean="0">
                <a:solidFill>
                  <a:schemeClr val="tx1"/>
                </a:solidFill>
              </a:rPr>
              <a:t>минимизация влияния оператора системы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358082" y="1142990"/>
            <a:ext cx="1571636" cy="500066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r"/>
            <a:r>
              <a:rPr lang="ru-RU" sz="1100" dirty="0" smtClean="0">
                <a:solidFill>
                  <a:schemeClr val="tx1"/>
                </a:solidFill>
              </a:rPr>
              <a:t>бесперебойность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2844" y="1285866"/>
            <a:ext cx="1428824" cy="292895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</a:rPr>
              <a:t>основа для обмена финансовыми сообщениями, 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в т.ч. 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корпоративных казначейств 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08" y="785800"/>
            <a:ext cx="2143140" cy="500066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</a:rPr>
              <a:t>основа для клиринга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72066" y="785800"/>
            <a:ext cx="2214578" cy="500066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 algn="r"/>
            <a:r>
              <a:rPr lang="ru-RU" sz="1100" dirty="0" smtClean="0">
                <a:solidFill>
                  <a:schemeClr val="tx1"/>
                </a:solidFill>
              </a:rPr>
              <a:t>основа для гармонизации курсовых политик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err="1" smtClean="0"/>
              <a:t>Целесообразность</a:t>
            </a:r>
            <a:r>
              <a:rPr dirty="0" smtClean="0"/>
              <a:t> </a:t>
            </a:r>
            <a:r>
              <a:rPr dirty="0" err="1" smtClean="0"/>
              <a:t>блокчейна</a:t>
            </a:r>
            <a:r>
              <a:rPr dirty="0" smtClean="0"/>
              <a:t> в </a:t>
            </a:r>
            <a:r>
              <a:rPr dirty="0" err="1" smtClean="0"/>
              <a:t>казначействе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85852" y="1571618"/>
            <a:ext cx="1512987" cy="6755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Доверие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недоверенной</a:t>
            </a:r>
            <a:r>
              <a:rPr lang="ru-RU" sz="1400" dirty="0" smtClean="0">
                <a:solidFill>
                  <a:schemeClr val="tx1"/>
                </a:solidFill>
              </a:rPr>
              <a:t>  среде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1443306"/>
            <a:ext cx="2404008" cy="9124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</a:rPr>
              <a:t>Распределенность</a:t>
            </a:r>
            <a:r>
              <a:rPr lang="ru-RU" sz="1400" dirty="0" smtClean="0">
                <a:solidFill>
                  <a:schemeClr val="tx1"/>
                </a:solidFill>
              </a:rPr>
              <a:t>» - множественность идентичных </a:t>
            </a:r>
            <a:r>
              <a:rPr lang="ru-RU" sz="1400" dirty="0" err="1" smtClean="0">
                <a:solidFill>
                  <a:schemeClr val="tx1"/>
                </a:solidFill>
              </a:rPr>
              <a:t>репликаций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1043970"/>
            <a:ext cx="2863646" cy="45621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Реестр (база данных)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действий (транзакций)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71802" y="3786196"/>
            <a:ext cx="2863646" cy="8133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Функционирование в режиме реального времени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57289" y="3286130"/>
            <a:ext cx="1477905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Прозрачность транзакций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3428992" y="2214560"/>
            <a:ext cx="2232248" cy="1143008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БЛОКЧЕЙН</a:t>
            </a:r>
          </a:p>
          <a:p>
            <a:pPr algn="ctr"/>
            <a:r>
              <a:rPr lang="ru-RU" sz="1300" dirty="0">
                <a:solidFill>
                  <a:srgbClr val="006600"/>
                </a:solidFill>
              </a:rPr>
              <a:t>полностью </a:t>
            </a:r>
            <a:r>
              <a:rPr lang="ru-RU" sz="1300" dirty="0" smtClean="0">
                <a:solidFill>
                  <a:srgbClr val="006600"/>
                </a:solidFill>
              </a:rPr>
              <a:t>реплицированная распределённая база </a:t>
            </a:r>
            <a:r>
              <a:rPr lang="ru-RU" sz="1300" dirty="0">
                <a:solidFill>
                  <a:srgbClr val="006600"/>
                </a:solidFill>
              </a:rPr>
              <a:t>данных</a:t>
            </a:r>
          </a:p>
        </p:txBody>
      </p:sp>
      <p:cxnSp>
        <p:nvCxnSpPr>
          <p:cNvPr id="18" name="Прямая со стрелкой 24"/>
          <p:cNvCxnSpPr>
            <a:endCxn id="16" idx="3"/>
          </p:cNvCxnSpPr>
          <p:nvPr/>
        </p:nvCxnSpPr>
        <p:spPr>
          <a:xfrm rot="10800000" flipV="1">
            <a:off x="2835195" y="3229295"/>
            <a:ext cx="800713" cy="30686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24"/>
          <p:cNvCxnSpPr>
            <a:endCxn id="11" idx="1"/>
          </p:cNvCxnSpPr>
          <p:nvPr/>
        </p:nvCxnSpPr>
        <p:spPr>
          <a:xfrm flipV="1">
            <a:off x="5444412" y="1899517"/>
            <a:ext cx="711764" cy="456211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23" idx="1"/>
          </p:cNvCxnSpPr>
          <p:nvPr/>
        </p:nvCxnSpPr>
        <p:spPr>
          <a:xfrm>
            <a:off x="5554480" y="3088509"/>
            <a:ext cx="882012" cy="51672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4"/>
          <p:cNvCxnSpPr>
            <a:endCxn id="14" idx="0"/>
          </p:cNvCxnSpPr>
          <p:nvPr/>
        </p:nvCxnSpPr>
        <p:spPr>
          <a:xfrm>
            <a:off x="4503625" y="3386490"/>
            <a:ext cx="0" cy="39970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4"/>
          <p:cNvCxnSpPr>
            <a:endCxn id="10" idx="3"/>
          </p:cNvCxnSpPr>
          <p:nvPr/>
        </p:nvCxnSpPr>
        <p:spPr>
          <a:xfrm rot="10800000">
            <a:off x="2798839" y="1909368"/>
            <a:ext cx="873414" cy="337750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436492" y="3075807"/>
            <a:ext cx="2123692" cy="10588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Технология обеспечения проверки целостности данных и неизменности («безопасность»)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endCxn id="12" idx="2"/>
          </p:cNvCxnSpPr>
          <p:nvPr/>
        </p:nvCxnSpPr>
        <p:spPr>
          <a:xfrm rot="16200000" flipV="1">
            <a:off x="4210642" y="1853201"/>
            <a:ext cx="714380" cy="8337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30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err="1" smtClean="0"/>
              <a:t>Цифровая</a:t>
            </a:r>
            <a:r>
              <a:rPr dirty="0" smtClean="0"/>
              <a:t> </a:t>
            </a:r>
            <a:r>
              <a:rPr dirty="0" err="1" smtClean="0"/>
              <a:t>валюта</a:t>
            </a:r>
            <a:r>
              <a:rPr dirty="0" smtClean="0"/>
              <a:t> (</a:t>
            </a:r>
            <a:r>
              <a:rPr dirty="0" err="1" smtClean="0"/>
              <a:t>цифровая</a:t>
            </a:r>
            <a:r>
              <a:rPr dirty="0" smtClean="0"/>
              <a:t> </a:t>
            </a:r>
            <a:r>
              <a:rPr dirty="0" err="1" smtClean="0"/>
              <a:t>платформа</a:t>
            </a:r>
            <a:r>
              <a:rPr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3636" y="1142990"/>
            <a:ext cx="2714644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определение и зачет взаимных обязательств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3571882"/>
            <a:ext cx="2386124" cy="80061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примение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смарт-контрактов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3500430" y="2071684"/>
            <a:ext cx="2143140" cy="1173002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Цифровая валюта (цифровая платформа)*</a:t>
            </a:r>
          </a:p>
        </p:txBody>
      </p:sp>
      <p:cxnSp>
        <p:nvCxnSpPr>
          <p:cNvPr id="20" name="Прямая со стрелкой 24"/>
          <p:cNvCxnSpPr>
            <a:stCxn id="17" idx="1"/>
            <a:endCxn id="23" idx="1"/>
          </p:cNvCxnSpPr>
          <p:nvPr/>
        </p:nvCxnSpPr>
        <p:spPr>
          <a:xfrm rot="16200000" flipH="1">
            <a:off x="5488052" y="3106954"/>
            <a:ext cx="660728" cy="93619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286512" y="3381689"/>
            <a:ext cx="2527996" cy="104744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пулов ликвидности в </a:t>
            </a:r>
            <a:r>
              <a:rPr lang="ru-RU" sz="1400" dirty="0" err="1" smtClean="0">
                <a:solidFill>
                  <a:schemeClr val="tx1"/>
                </a:solidFill>
              </a:rPr>
              <a:t>нац</a:t>
            </a:r>
            <a:r>
              <a:rPr lang="ru-RU" sz="1400" dirty="0" smtClean="0">
                <a:solidFill>
                  <a:schemeClr val="tx1"/>
                </a:solidFill>
              </a:rPr>
              <a:t>. валютах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(в том числе децентрализованных)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stCxn id="17" idx="2"/>
            <a:endCxn id="12" idx="3"/>
          </p:cNvCxnSpPr>
          <p:nvPr/>
        </p:nvCxnSpPr>
        <p:spPr>
          <a:xfrm rot="5400000">
            <a:off x="2976169" y="3154676"/>
            <a:ext cx="727502" cy="907523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84333" y="4847928"/>
            <a:ext cx="61024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*современная версия системы переводного рубля (СЭВ)</a:t>
            </a:r>
            <a:endParaRPr lang="ru-RU" sz="9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12" y="2264197"/>
            <a:ext cx="2714644" cy="80761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организация взаиморасчетов без движения денежных средств (клиринг взаимных позиций)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43306" y="857238"/>
            <a:ext cx="178595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цифровая расчетно-клиринговая валюта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4282" y="1142990"/>
            <a:ext cx="2857520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применение </a:t>
            </a:r>
            <a:r>
              <a:rPr lang="ru-RU" sz="1400" dirty="0" err="1" smtClean="0">
                <a:solidFill>
                  <a:schemeClr val="tx1"/>
                </a:solidFill>
              </a:rPr>
              <a:t>блокчейна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(изменение роли посредника)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596" y="2188682"/>
            <a:ext cx="2386124" cy="9286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применение интернета вещей - </a:t>
            </a:r>
            <a:r>
              <a:rPr lang="ru-RU" sz="1400" dirty="0" err="1" smtClean="0">
                <a:solidFill>
                  <a:schemeClr val="tx1"/>
                </a:solidFill>
              </a:rPr>
              <a:t>онлайн-сборщиков</a:t>
            </a:r>
            <a:r>
              <a:rPr lang="ru-RU" sz="1400" dirty="0" smtClean="0">
                <a:solidFill>
                  <a:schemeClr val="tx1"/>
                </a:solidFill>
              </a:rPr>
              <a:t>  данных о фактах (поставки, объемов и т.п.)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29888" y="3972189"/>
            <a:ext cx="2527996" cy="69027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обмен финансовыми сообщениями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51" name="Прямая со стрелкой 24"/>
          <p:cNvCxnSpPr>
            <a:stCxn id="17" idx="5"/>
            <a:endCxn id="11" idx="1"/>
          </p:cNvCxnSpPr>
          <p:nvPr/>
        </p:nvCxnSpPr>
        <p:spPr>
          <a:xfrm rot="5400000" flipH="1" flipV="1">
            <a:off x="5425507" y="1353555"/>
            <a:ext cx="642942" cy="79331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24"/>
          <p:cNvCxnSpPr>
            <a:stCxn id="17" idx="0"/>
            <a:endCxn id="16" idx="1"/>
          </p:cNvCxnSpPr>
          <p:nvPr/>
        </p:nvCxnSpPr>
        <p:spPr>
          <a:xfrm>
            <a:off x="5643570" y="2658185"/>
            <a:ext cx="642942" cy="982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24"/>
          <p:cNvCxnSpPr>
            <a:endCxn id="32" idx="0"/>
          </p:cNvCxnSpPr>
          <p:nvPr/>
        </p:nvCxnSpPr>
        <p:spPr>
          <a:xfrm rot="16200000" flipH="1">
            <a:off x="4219589" y="3597892"/>
            <a:ext cx="726708" cy="2188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24"/>
          <p:cNvCxnSpPr>
            <a:endCxn id="18" idx="2"/>
          </p:cNvCxnSpPr>
          <p:nvPr/>
        </p:nvCxnSpPr>
        <p:spPr>
          <a:xfrm rot="16200000" flipV="1">
            <a:off x="4268389" y="1768072"/>
            <a:ext cx="571504" cy="35719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24"/>
          <p:cNvCxnSpPr>
            <a:stCxn id="17" idx="3"/>
            <a:endCxn id="30" idx="3"/>
          </p:cNvCxnSpPr>
          <p:nvPr/>
        </p:nvCxnSpPr>
        <p:spPr>
          <a:xfrm rot="10800000">
            <a:off x="2814720" y="2653029"/>
            <a:ext cx="685710" cy="515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24"/>
          <p:cNvCxnSpPr>
            <a:stCxn id="17" idx="4"/>
            <a:endCxn id="29" idx="3"/>
          </p:cNvCxnSpPr>
          <p:nvPr/>
        </p:nvCxnSpPr>
        <p:spPr>
          <a:xfrm rot="16200000" flipV="1">
            <a:off x="3146990" y="1424992"/>
            <a:ext cx="571504" cy="721879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805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dirty="0" smtClean="0"/>
              <a:t>Целесообразность </a:t>
            </a:r>
            <a:r>
              <a:rPr lang="ru-RU" dirty="0" smtClean="0"/>
              <a:t>цифровых платформ в </a:t>
            </a:r>
            <a:r>
              <a:rPr lang="ru-RU" dirty="0" smtClean="0"/>
              <a:t>промышленности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799" y="899255"/>
            <a:ext cx="3888433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снизить транзакционные издержки осуществления взаиморасчетов </a:t>
            </a:r>
            <a:r>
              <a:rPr lang="ru-RU" sz="1400" dirty="0" smtClean="0">
                <a:solidFill>
                  <a:schemeClr val="tx1"/>
                </a:solidFill>
              </a:rPr>
              <a:t>в цепочках поставок, производства и реализации в промышленности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214560"/>
            <a:ext cx="2863646" cy="20162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создать основу для снижения влияния на </a:t>
            </a:r>
            <a:r>
              <a:rPr lang="ru-RU" sz="1400" dirty="0" smtClean="0">
                <a:solidFill>
                  <a:schemeClr val="tx1"/>
                </a:solidFill>
              </a:rPr>
              <a:t>производственные циклы России</a:t>
            </a:r>
            <a:r>
              <a:rPr lang="ru-RU" sz="1400" dirty="0">
                <a:solidFill>
                  <a:schemeClr val="tx1"/>
                </a:solidFill>
              </a:rPr>
              <a:t>, ЕАЭС и их партнёров от недобросовестной конкуренции со стороны третьих лиц и государств (в том числе от так называемых санкций)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3482731" y="2467827"/>
            <a:ext cx="2547948" cy="148800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ЦИФРОВЫЕ </a:t>
            </a:r>
            <a:r>
              <a:rPr lang="ru-RU" sz="1400" b="1" dirty="0" smtClean="0">
                <a:solidFill>
                  <a:srgbClr val="006600"/>
                </a:solidFill>
              </a:rPr>
              <a:t>ПЛАТФОРМЫ </a:t>
            </a:r>
          </a:p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как </a:t>
            </a:r>
            <a:r>
              <a:rPr lang="ru-RU" sz="1400" b="1" dirty="0" smtClean="0">
                <a:solidFill>
                  <a:srgbClr val="006600"/>
                </a:solidFill>
              </a:rPr>
              <a:t>основа расчетных и клиринговых систем</a:t>
            </a:r>
            <a:endParaRPr lang="ru-RU" sz="1400" dirty="0">
              <a:solidFill>
                <a:srgbClr val="006600"/>
              </a:solidFill>
            </a:endParaRPr>
          </a:p>
        </p:txBody>
      </p:sp>
      <p:cxnSp>
        <p:nvCxnSpPr>
          <p:cNvPr id="11" name="Прямая со стрелкой 24"/>
          <p:cNvCxnSpPr>
            <a:endCxn id="5" idx="2"/>
          </p:cNvCxnSpPr>
          <p:nvPr/>
        </p:nvCxnSpPr>
        <p:spPr>
          <a:xfrm flipV="1">
            <a:off x="4716015" y="1708907"/>
            <a:ext cx="1" cy="76997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24"/>
          <p:cNvCxnSpPr>
            <a:stCxn id="10" idx="3"/>
            <a:endCxn id="7" idx="3"/>
          </p:cNvCxnSpPr>
          <p:nvPr/>
        </p:nvCxnSpPr>
        <p:spPr>
          <a:xfrm rot="10800000" flipV="1">
            <a:off x="3077929" y="3211830"/>
            <a:ext cx="404803" cy="1084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357950" y="2143122"/>
            <a:ext cx="2503463" cy="21602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организовать систему контроля за движением и расходованием денежных средств при реализации </a:t>
            </a:r>
            <a:r>
              <a:rPr lang="ru-RU" sz="1400" dirty="0" smtClean="0">
                <a:solidFill>
                  <a:schemeClr val="tx1"/>
                </a:solidFill>
              </a:rPr>
              <a:t>промышленных проектов, </a:t>
            </a:r>
            <a:r>
              <a:rPr lang="ru-RU" sz="1400" dirty="0">
                <a:solidFill>
                  <a:schemeClr val="tx1"/>
                </a:solidFill>
              </a:rPr>
              <a:t>а также при исполнении государственных контрактов на поставку продукции нефтегазового комплекса</a:t>
            </a:r>
          </a:p>
        </p:txBody>
      </p:sp>
      <p:cxnSp>
        <p:nvCxnSpPr>
          <p:cNvPr id="24" name="Прямая со стрелкой 24"/>
          <p:cNvCxnSpPr>
            <a:stCxn id="10" idx="0"/>
            <a:endCxn id="23" idx="1"/>
          </p:cNvCxnSpPr>
          <p:nvPr/>
        </p:nvCxnSpPr>
        <p:spPr>
          <a:xfrm>
            <a:off x="6030679" y="3211830"/>
            <a:ext cx="327271" cy="1141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836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7344816" cy="9721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 !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431540" y="3507854"/>
            <a:ext cx="2556284" cy="839787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Андрей Лисицын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+7(929)944-1010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aylisitsin@fa.ru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34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latin typeface="+mn-lt"/>
              </a:rPr>
              <a:pPr/>
              <a:t>2</a:t>
            </a:fld>
            <a:endParaRPr lang="ru-RU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15536" y="830639"/>
            <a:ext cx="2732928" cy="3735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Цифровая революция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3" y="830979"/>
            <a:ext cx="3153980" cy="3732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300" dirty="0" smtClean="0">
                <a:solidFill>
                  <a:schemeClr val="tx1"/>
                </a:solidFill>
              </a:rPr>
              <a:t>Промышленная революция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71930" y="1268760"/>
            <a:ext cx="2712544" cy="864096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п</a:t>
            </a:r>
            <a:r>
              <a:rPr lang="ru-RU" sz="1200" dirty="0" smtClean="0">
                <a:solidFill>
                  <a:schemeClr val="tx1"/>
                </a:solidFill>
              </a:rPr>
              <a:t>овышенный спрос на товары повлек необходимость механизации процессов для ускорения и повышения качества производства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820" y="1539670"/>
            <a:ext cx="2591627" cy="384008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п</a:t>
            </a:r>
            <a:r>
              <a:rPr lang="ru-RU" sz="1200" dirty="0" smtClean="0">
                <a:solidFill>
                  <a:schemeClr val="tx1"/>
                </a:solidFill>
              </a:rPr>
              <a:t>оток разрозненной информации и необходимость автоматизации ее обработки, систематизации и монетизации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59" y="2211710"/>
            <a:ext cx="2592243" cy="913938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и</a:t>
            </a:r>
            <a:r>
              <a:rPr lang="ru-RU" sz="1200" dirty="0" smtClean="0">
                <a:solidFill>
                  <a:schemeClr val="tx1"/>
                </a:solidFill>
              </a:rPr>
              <a:t>нформационно-технические комплексы; искусственный интеллект и машинное обучение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24"/>
          <p:cNvCxnSpPr>
            <a:stCxn id="3" idx="3"/>
            <a:endCxn id="6" idx="3"/>
          </p:cNvCxnSpPr>
          <p:nvPr/>
        </p:nvCxnSpPr>
        <p:spPr>
          <a:xfrm flipH="1">
            <a:off x="8604447" y="1017435"/>
            <a:ext cx="144017" cy="714239"/>
          </a:xfrm>
          <a:prstGeom prst="bentConnector3">
            <a:avLst>
              <a:gd name="adj1" fmla="val -158731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24"/>
          <p:cNvCxnSpPr>
            <a:stCxn id="3" idx="3"/>
            <a:endCxn id="7" idx="3"/>
          </p:cNvCxnSpPr>
          <p:nvPr/>
        </p:nvCxnSpPr>
        <p:spPr>
          <a:xfrm flipH="1">
            <a:off x="8604402" y="1017435"/>
            <a:ext cx="144062" cy="1651244"/>
          </a:xfrm>
          <a:prstGeom prst="bentConnector3">
            <a:avLst>
              <a:gd name="adj1" fmla="val -158682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24"/>
          <p:cNvCxnSpPr>
            <a:stCxn id="4" idx="1"/>
            <a:endCxn id="5" idx="1"/>
          </p:cNvCxnSpPr>
          <p:nvPr/>
        </p:nvCxnSpPr>
        <p:spPr>
          <a:xfrm rot="10800000" flipH="1" flipV="1">
            <a:off x="827582" y="1017604"/>
            <a:ext cx="444347" cy="683203"/>
          </a:xfrm>
          <a:prstGeom prst="bentConnector3">
            <a:avLst>
              <a:gd name="adj1" fmla="val -51446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войная стрелка влево/вправо 10"/>
          <p:cNvSpPr/>
          <p:nvPr/>
        </p:nvSpPr>
        <p:spPr>
          <a:xfrm>
            <a:off x="3981564" y="1388555"/>
            <a:ext cx="2019600" cy="672293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Ключевой фактор и потребность</a:t>
            </a:r>
            <a:endParaRPr lang="ru-RU" sz="13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24"/>
          <p:cNvCxnSpPr>
            <a:stCxn id="4" idx="1"/>
            <a:endCxn id="24" idx="1"/>
          </p:cNvCxnSpPr>
          <p:nvPr/>
        </p:nvCxnSpPr>
        <p:spPr>
          <a:xfrm rot="10800000" flipH="1" flipV="1">
            <a:off x="827583" y="1017604"/>
            <a:ext cx="444348" cy="1615215"/>
          </a:xfrm>
          <a:prstGeom prst="bentConnector3">
            <a:avLst>
              <a:gd name="adj1" fmla="val -51446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267384" y="3122941"/>
            <a:ext cx="2581033" cy="712001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товар, по своей сути аналогичный результату ручного труда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24"/>
          <p:cNvCxnSpPr>
            <a:stCxn id="4" idx="1"/>
            <a:endCxn id="13" idx="1"/>
          </p:cNvCxnSpPr>
          <p:nvPr/>
        </p:nvCxnSpPr>
        <p:spPr>
          <a:xfrm rot="10800000" flipH="1" flipV="1">
            <a:off x="827582" y="1017604"/>
            <a:ext cx="439801" cy="2461337"/>
          </a:xfrm>
          <a:prstGeom prst="bentConnector3">
            <a:avLst>
              <a:gd name="adj1" fmla="val -51978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050508" y="3042854"/>
            <a:ext cx="2552230" cy="856017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н</a:t>
            </a:r>
            <a:r>
              <a:rPr lang="ru-RU" sz="1200" dirty="0" smtClean="0">
                <a:solidFill>
                  <a:schemeClr val="tx1"/>
                </a:solidFill>
              </a:rPr>
              <a:t>овая информация, отличная от входящей информации и автоматические действия на основе такой информации  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24"/>
          <p:cNvCxnSpPr>
            <a:stCxn id="3" idx="3"/>
            <a:endCxn id="15" idx="3"/>
          </p:cNvCxnSpPr>
          <p:nvPr/>
        </p:nvCxnSpPr>
        <p:spPr>
          <a:xfrm flipH="1">
            <a:off x="8602738" y="1017435"/>
            <a:ext cx="145726" cy="2453428"/>
          </a:xfrm>
          <a:prstGeom prst="bentConnector3">
            <a:avLst>
              <a:gd name="adj1" fmla="val -156870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1271100" y="4019989"/>
            <a:ext cx="2723797" cy="712001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п</a:t>
            </a:r>
            <a:r>
              <a:rPr lang="ru-RU" sz="1200" dirty="0" smtClean="0">
                <a:solidFill>
                  <a:schemeClr val="tx1"/>
                </a:solidFill>
              </a:rPr>
              <a:t>редсказуемость результата (аналогично ручному производству) 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24"/>
          <p:cNvCxnSpPr>
            <a:stCxn id="4" idx="1"/>
            <a:endCxn id="17" idx="1"/>
          </p:cNvCxnSpPr>
          <p:nvPr/>
        </p:nvCxnSpPr>
        <p:spPr>
          <a:xfrm rot="10800000" flipH="1" flipV="1">
            <a:off x="827582" y="1017604"/>
            <a:ext cx="443517" cy="3358385"/>
          </a:xfrm>
          <a:prstGeom prst="bentConnector3">
            <a:avLst>
              <a:gd name="adj1" fmla="val -51543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022583" y="4019989"/>
            <a:ext cx="2592243" cy="712001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24"/>
          <p:cNvCxnSpPr>
            <a:stCxn id="3" idx="3"/>
            <a:endCxn id="26" idx="3"/>
          </p:cNvCxnSpPr>
          <p:nvPr/>
        </p:nvCxnSpPr>
        <p:spPr>
          <a:xfrm flipH="1">
            <a:off x="8603570" y="1017435"/>
            <a:ext cx="144894" cy="3350476"/>
          </a:xfrm>
          <a:prstGeom prst="bentConnector3">
            <a:avLst>
              <a:gd name="adj1" fmla="val -157771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войная стрелка влево/вправо 20"/>
          <p:cNvSpPr/>
          <p:nvPr/>
        </p:nvSpPr>
        <p:spPr>
          <a:xfrm>
            <a:off x="3992559" y="2291797"/>
            <a:ext cx="2019600" cy="712001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Средство производства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3988011" y="3114862"/>
            <a:ext cx="2019600" cy="712001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 труда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4002983" y="4019989"/>
            <a:ext cx="2019600" cy="712001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Особенность результата труда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71931" y="2326176"/>
            <a:ext cx="2724004" cy="613287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станки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65480" y="4011910"/>
            <a:ext cx="2538090" cy="712001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н</a:t>
            </a:r>
            <a:r>
              <a:rPr lang="ru-RU" sz="1200" dirty="0" smtClean="0">
                <a:solidFill>
                  <a:schemeClr val="tx1"/>
                </a:solidFill>
              </a:rPr>
              <a:t>евозможность или трудоемкость предсказания результат труда пользователем; мало зависят от способностей пользователя средства производства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766726" y="123413"/>
            <a:ext cx="6984776" cy="487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l"/>
            <a:r>
              <a:rPr lang="ru-RU" dirty="0" err="1" smtClean="0"/>
              <a:t>Цифровизация</a:t>
            </a:r>
            <a:r>
              <a:rPr lang="ru-RU" dirty="0" smtClean="0"/>
              <a:t> - в чем особенность текущей ситуации?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71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Технологии  - </a:t>
            </a:r>
            <a:r>
              <a:rPr lang="ru-RU" dirty="0" err="1" smtClean="0"/>
              <a:t>блокчейн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026" name="Picture 2" descr="Z:\1_Текущая_работа\2_НП НПС\2_Проекты\Публикации и мероприятия\2018-03-15_CFO_централизованное_казначейство\blockc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86" y="771550"/>
            <a:ext cx="4575330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3507854"/>
            <a:ext cx="40324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 err="1"/>
              <a:t>Х</a:t>
            </a:r>
            <a:r>
              <a:rPr lang="ru-RU" sz="1600" b="1" u="sng" dirty="0" err="1" smtClean="0"/>
              <a:t>эширование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/>
              <a:t>(англ. </a:t>
            </a:r>
            <a:r>
              <a:rPr lang="ru-RU" sz="1600" dirty="0" err="1"/>
              <a:t>hashing</a:t>
            </a:r>
            <a:r>
              <a:rPr lang="ru-RU" sz="1600" dirty="0"/>
              <a:t>) — преобразование массива входных данных произвольной длины в (выходную) битовую строку установленной длины, выполняемое определённым алгоритмом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6689" y="843558"/>
            <a:ext cx="434980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Хеш-функции применяют (в частности):</a:t>
            </a:r>
          </a:p>
          <a:p>
            <a:pPr algn="just"/>
            <a:endParaRPr lang="ru-RU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при </a:t>
            </a:r>
            <a:r>
              <a:rPr lang="ru-RU" sz="1600" dirty="0"/>
              <a:t>построении уникальных идентификаторов для наборов данных</a:t>
            </a:r>
            <a:r>
              <a:rPr lang="ru-RU" sz="1600" dirty="0" smtClean="0"/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при вычислении контрольных сумм от данных (сигнала) для последующего обнаружения в них ошибок (возникших случайно или внесённых намеренно), возникающих при хранении и/или передаче данных</a:t>
            </a:r>
            <a:r>
              <a:rPr lang="ru-RU" sz="1600" dirty="0" smtClean="0"/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при </a:t>
            </a:r>
            <a:r>
              <a:rPr lang="ru-RU" sz="1600" dirty="0"/>
              <a:t>выработке электронной подписи </a:t>
            </a:r>
          </a:p>
        </p:txBody>
      </p:sp>
    </p:spTree>
    <p:extLst>
      <p:ext uri="{BB962C8B-B14F-4D97-AF65-F5344CB8AC3E}">
        <p14:creationId xmlns="" xmlns:p14="http://schemas.microsoft.com/office/powerpoint/2010/main" val="42154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блокчейн</a:t>
            </a:r>
            <a:endParaRPr lang="ru-RU" dirty="0"/>
          </a:p>
        </p:txBody>
      </p:sp>
      <p:sp>
        <p:nvSpPr>
          <p:cNvPr id="104861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76006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48620" name="Скругленный прямоугольник 6"/>
          <p:cNvSpPr/>
          <p:nvPr/>
        </p:nvSpPr>
        <p:spPr>
          <a:xfrm>
            <a:off x="6015536" y="830639"/>
            <a:ext cx="2732928" cy="3735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ЗАКРЫТЫЙ / ПРИВАТНЫЙ БЛОКЧЕЙН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21" name="Скругленный прямоугольник 8"/>
          <p:cNvSpPr/>
          <p:nvPr/>
        </p:nvSpPr>
        <p:spPr>
          <a:xfrm>
            <a:off x="827583" y="830979"/>
            <a:ext cx="3153980" cy="3732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ПУБЛИЧНЫЙ БЛОКЧЕЙН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22" name="Скругленный прямоугольник 10"/>
          <p:cNvSpPr/>
          <p:nvPr/>
        </p:nvSpPr>
        <p:spPr>
          <a:xfrm>
            <a:off x="1271930" y="1268760"/>
            <a:ext cx="2712544" cy="864096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altLang="en-US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распределенно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23" name="Скругленный прямоугольник 11"/>
          <p:cNvSpPr/>
          <p:nvPr/>
        </p:nvSpPr>
        <p:spPr>
          <a:xfrm>
            <a:off x="6012820" y="1539670"/>
            <a:ext cx="2591627" cy="384008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централизовано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24" name="Скругленный прямоугольник 12"/>
          <p:cNvSpPr/>
          <p:nvPr/>
        </p:nvSpPr>
        <p:spPr>
          <a:xfrm>
            <a:off x="5927714" y="2211962"/>
            <a:ext cx="2675844" cy="983238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иже за счет того, что их проверка проводится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доверенными и высокопроизводительными узлами вместо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большого количества пользовательских устройств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45738" name="Прямая со стрелкой 24"/>
          <p:cNvCxnSpPr>
            <a:cxnSpLocks/>
            <a:stCxn id="1048620" idx="3"/>
            <a:endCxn id="1048623" idx="3"/>
          </p:cNvCxnSpPr>
          <p:nvPr/>
        </p:nvCxnSpPr>
        <p:spPr>
          <a:xfrm flipH="1">
            <a:off x="8604447" y="1017435"/>
            <a:ext cx="144017" cy="714239"/>
          </a:xfrm>
          <a:prstGeom prst="bentConnector3">
            <a:avLst>
              <a:gd name="adj1" fmla="val -158731"/>
            </a:avLst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Прямая со стрелкой 24"/>
          <p:cNvCxnSpPr>
            <a:cxnSpLocks/>
            <a:stCxn id="1048620" idx="3"/>
            <a:endCxn id="1048624" idx="3"/>
          </p:cNvCxnSpPr>
          <p:nvPr/>
        </p:nvCxnSpPr>
        <p:spPr>
          <a:xfrm flipH="1">
            <a:off x="8604402" y="1017435"/>
            <a:ext cx="144062" cy="1651244"/>
          </a:xfrm>
          <a:prstGeom prst="bentConnector3">
            <a:avLst>
              <a:gd name="adj1" fmla="val -158682"/>
            </a:avLst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0" name="Прямая со стрелкой 24"/>
          <p:cNvCxnSpPr>
            <a:cxnSpLocks/>
            <a:stCxn id="1048621" idx="1"/>
            <a:endCxn id="1048622" idx="1"/>
          </p:cNvCxnSpPr>
          <p:nvPr/>
        </p:nvCxnSpPr>
        <p:spPr>
          <a:xfrm rot="10800000" flipH="1" flipV="1">
            <a:off x="827582" y="1017604"/>
            <a:ext cx="444347" cy="683203"/>
          </a:xfrm>
          <a:prstGeom prst="bentConnector3">
            <a:avLst>
              <a:gd name="adj1" fmla="val -51446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5" name="Двойная стрелка влево/вправо 17"/>
          <p:cNvSpPr/>
          <p:nvPr/>
        </p:nvSpPr>
        <p:spPr>
          <a:xfrm>
            <a:off x="3981564" y="1388555"/>
            <a:ext cx="2019600" cy="672293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СОЗДАНИЕ БЛОКОВ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45741" name="Прямая со стрелкой 24"/>
          <p:cNvCxnSpPr>
            <a:cxnSpLocks/>
            <a:stCxn id="1048621" idx="1"/>
            <a:endCxn id="1048633" idx="1"/>
          </p:cNvCxnSpPr>
          <p:nvPr/>
        </p:nvCxnSpPr>
        <p:spPr>
          <a:xfrm rot="10800000" flipH="1" flipV="1">
            <a:off x="827583" y="1017604"/>
            <a:ext cx="444348" cy="1615215"/>
          </a:xfrm>
          <a:prstGeom prst="bentConnector3">
            <a:avLst>
              <a:gd name="adj1" fmla="val -51446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6" name="Скругленный прямоугольник 20"/>
          <p:cNvSpPr/>
          <p:nvPr/>
        </p:nvSpPr>
        <p:spPr>
          <a:xfrm>
            <a:off x="1271932" y="4106922"/>
            <a:ext cx="2581033" cy="712001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етевой эффект (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p2p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транзакции); доверие в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недоверенной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среде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45742" name="Прямая со стрелкой 24"/>
          <p:cNvCxnSpPr>
            <a:cxnSpLocks/>
            <a:stCxn id="1048621" idx="1"/>
            <a:endCxn id="1048626" idx="1"/>
          </p:cNvCxnSpPr>
          <p:nvPr/>
        </p:nvCxnSpPr>
        <p:spPr>
          <a:xfrm rot="10800000" flipH="1" flipV="1">
            <a:off x="827582" y="1017605"/>
            <a:ext cx="444349" cy="3445318"/>
          </a:xfrm>
          <a:prstGeom prst="bentConnector3">
            <a:avLst>
              <a:gd name="adj1" fmla="val -51446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7" name="Скругленный прямоугольник 22"/>
          <p:cNvSpPr/>
          <p:nvPr/>
        </p:nvSpPr>
        <p:spPr>
          <a:xfrm>
            <a:off x="6055056" y="4026835"/>
            <a:ext cx="2552230" cy="856017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еестры и системы учета, включая финансовый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45743" name="Прямая со стрелкой 24"/>
          <p:cNvCxnSpPr>
            <a:cxnSpLocks/>
            <a:stCxn id="1048620" idx="3"/>
            <a:endCxn id="1048627" idx="3"/>
          </p:cNvCxnSpPr>
          <p:nvPr/>
        </p:nvCxnSpPr>
        <p:spPr>
          <a:xfrm flipH="1">
            <a:off x="8607286" y="1017435"/>
            <a:ext cx="141178" cy="3437409"/>
          </a:xfrm>
          <a:prstGeom prst="bentConnector3">
            <a:avLst>
              <a:gd name="adj1" fmla="val -161923"/>
            </a:avLst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8" name="Скругленный прямоугольник 24"/>
          <p:cNvSpPr/>
          <p:nvPr/>
        </p:nvSpPr>
        <p:spPr>
          <a:xfrm>
            <a:off x="1260676" y="3235980"/>
            <a:ext cx="2723797" cy="712001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тсутствие цензуры; изменение функционала на основе консенсуса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45744" name="Прямая со стрелкой 24"/>
          <p:cNvCxnSpPr>
            <a:cxnSpLocks/>
            <a:stCxn id="1048621" idx="1"/>
            <a:endCxn id="1048628" idx="1"/>
          </p:cNvCxnSpPr>
          <p:nvPr/>
        </p:nvCxnSpPr>
        <p:spPr>
          <a:xfrm rot="10800000" flipH="1" flipV="1">
            <a:off x="827582" y="1017605"/>
            <a:ext cx="433093" cy="2574376"/>
          </a:xfrm>
          <a:prstGeom prst="bentConnector3">
            <a:avLst>
              <a:gd name="adj1" fmla="val -52783"/>
            </a:avLst>
          </a:prstGeom>
          <a:ln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9" name="Скругленный прямоугольник 26"/>
          <p:cNvSpPr/>
          <p:nvPr/>
        </p:nvSpPr>
        <p:spPr>
          <a:xfrm>
            <a:off x="5715919" y="3167977"/>
            <a:ext cx="2891367" cy="694676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ысокая, что позволяет быстро настраивать функциональность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45745" name="Прямая со стрелкой 24"/>
          <p:cNvCxnSpPr>
            <a:cxnSpLocks/>
          </p:cNvCxnSpPr>
          <p:nvPr/>
        </p:nvCxnSpPr>
        <p:spPr>
          <a:xfrm flipH="1">
            <a:off x="8604402" y="1017435"/>
            <a:ext cx="144062" cy="2574546"/>
          </a:xfrm>
          <a:prstGeom prst="bentConnector3">
            <a:avLst>
              <a:gd name="adj1" fmla="val -158682"/>
            </a:avLst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30" name="Двойная стрелка влево/вправо 28"/>
          <p:cNvSpPr/>
          <p:nvPr/>
        </p:nvSpPr>
        <p:spPr>
          <a:xfrm>
            <a:off x="3992559" y="2291797"/>
            <a:ext cx="2019600" cy="712001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СТОИМОСТЬ ТАРНЗАКЦИЙ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31" name="Двойная стрелка влево/вправо 30"/>
          <p:cNvSpPr/>
          <p:nvPr/>
        </p:nvSpPr>
        <p:spPr>
          <a:xfrm>
            <a:off x="3992559" y="4098843"/>
            <a:ext cx="2019600" cy="712001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СФЕРА ИСПОЛЬЗОВАНИЯ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32" name="Двойная стрелка влево/вправо 31"/>
          <p:cNvSpPr/>
          <p:nvPr/>
        </p:nvSpPr>
        <p:spPr>
          <a:xfrm>
            <a:off x="3992559" y="3235980"/>
            <a:ext cx="2019600" cy="712001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УПРАВЛЯЕМОСЬ СРЕДЫ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33" name="Скругленный прямоугольник 32"/>
          <p:cNvSpPr/>
          <p:nvPr/>
        </p:nvSpPr>
        <p:spPr>
          <a:xfrm>
            <a:off x="1271931" y="2326176"/>
            <a:ext cx="2724004" cy="613287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ыше, чем в закрытых и по мере расширения сети имеет тенденцию к существенному повышению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Характеристика и ключевые свойства технологии блокчейн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433746"/>
            <a:ext cx="2331295" cy="8133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Доверие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недоверенной</a:t>
            </a:r>
            <a:r>
              <a:rPr lang="ru-RU" sz="1400" dirty="0" smtClean="0">
                <a:solidFill>
                  <a:schemeClr val="tx1"/>
                </a:solidFill>
              </a:rPr>
              <a:t>  среде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1443306"/>
            <a:ext cx="2404008" cy="9124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</a:rPr>
              <a:t>Распределенность</a:t>
            </a:r>
            <a:r>
              <a:rPr lang="ru-RU" sz="1400" dirty="0" smtClean="0">
                <a:solidFill>
                  <a:schemeClr val="tx1"/>
                </a:solidFill>
              </a:rPr>
              <a:t>» - множественность идентичных </a:t>
            </a:r>
            <a:r>
              <a:rPr lang="ru-RU" sz="1400" dirty="0" err="1" smtClean="0">
                <a:solidFill>
                  <a:schemeClr val="tx1"/>
                </a:solidFill>
              </a:rPr>
              <a:t>репликаций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891404"/>
            <a:ext cx="2863646" cy="45621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Реестр (база данных)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действий (транзакций)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4123585"/>
            <a:ext cx="2863646" cy="8133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Функционирование в режиме реального времени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1187" y="3075807"/>
            <a:ext cx="2404008" cy="10588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Прозрачность транзакций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3447616" y="1875833"/>
            <a:ext cx="2232248" cy="184804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БЛОКЧЕЙН</a:t>
            </a:r>
          </a:p>
          <a:p>
            <a:pPr algn="ctr"/>
            <a:r>
              <a:rPr lang="ru-RU" sz="1300" dirty="0">
                <a:solidFill>
                  <a:srgbClr val="006600"/>
                </a:solidFill>
              </a:rPr>
              <a:t>полностью </a:t>
            </a:r>
            <a:r>
              <a:rPr lang="ru-RU" sz="1300" dirty="0" smtClean="0">
                <a:solidFill>
                  <a:srgbClr val="006600"/>
                </a:solidFill>
              </a:rPr>
              <a:t>реплицированная распределённая база </a:t>
            </a:r>
            <a:r>
              <a:rPr lang="ru-RU" sz="1300" dirty="0">
                <a:solidFill>
                  <a:srgbClr val="006600"/>
                </a:solidFill>
              </a:rPr>
              <a:t>данных</a:t>
            </a:r>
          </a:p>
        </p:txBody>
      </p:sp>
      <p:cxnSp>
        <p:nvCxnSpPr>
          <p:cNvPr id="18" name="Прямая со стрелкой 24"/>
          <p:cNvCxnSpPr>
            <a:endCxn id="16" idx="3"/>
          </p:cNvCxnSpPr>
          <p:nvPr/>
        </p:nvCxnSpPr>
        <p:spPr>
          <a:xfrm flipH="1">
            <a:off x="2835195" y="3229297"/>
            <a:ext cx="800701" cy="375934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24"/>
          <p:cNvCxnSpPr>
            <a:endCxn id="11" idx="1"/>
          </p:cNvCxnSpPr>
          <p:nvPr/>
        </p:nvCxnSpPr>
        <p:spPr>
          <a:xfrm flipV="1">
            <a:off x="5444412" y="1899517"/>
            <a:ext cx="711764" cy="456211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23" idx="1"/>
          </p:cNvCxnSpPr>
          <p:nvPr/>
        </p:nvCxnSpPr>
        <p:spPr>
          <a:xfrm>
            <a:off x="5554480" y="3088509"/>
            <a:ext cx="882012" cy="51672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4"/>
          <p:cNvCxnSpPr>
            <a:endCxn id="14" idx="0"/>
          </p:cNvCxnSpPr>
          <p:nvPr/>
        </p:nvCxnSpPr>
        <p:spPr>
          <a:xfrm>
            <a:off x="4563663" y="3723879"/>
            <a:ext cx="0" cy="39970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4"/>
          <p:cNvCxnSpPr>
            <a:endCxn id="10" idx="3"/>
          </p:cNvCxnSpPr>
          <p:nvPr/>
        </p:nvCxnSpPr>
        <p:spPr>
          <a:xfrm flipH="1" flipV="1">
            <a:off x="2798839" y="1840432"/>
            <a:ext cx="873414" cy="40668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436492" y="3075807"/>
            <a:ext cx="2123692" cy="10588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Технология обеспечения проверки целостности данных и неизменности («безопасность»)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endCxn id="12" idx="2"/>
          </p:cNvCxnSpPr>
          <p:nvPr/>
        </p:nvCxnSpPr>
        <p:spPr>
          <a:xfrm flipV="1">
            <a:off x="4563663" y="1347614"/>
            <a:ext cx="0" cy="49281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998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952600" y="4035090"/>
            <a:ext cx="6939880" cy="1011719"/>
          </a:xfrm>
          <a:prstGeom prst="roundRect">
            <a:avLst/>
          </a:prstGeom>
          <a:noFill/>
          <a:ln w="3175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42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изменение </a:t>
            </a:r>
            <a:r>
              <a:rPr lang="ru-RU" sz="1600" dirty="0">
                <a:solidFill>
                  <a:schemeClr val="tx1"/>
                </a:solidFill>
              </a:rPr>
              <a:t>/</a:t>
            </a:r>
            <a:r>
              <a:rPr lang="ru-RU" sz="1600" dirty="0" smtClean="0">
                <a:solidFill>
                  <a:schemeClr val="tx1"/>
                </a:solidFill>
              </a:rPr>
              <a:t> расширение функционала публичного (открытого) </a:t>
            </a:r>
            <a:r>
              <a:rPr lang="ru-RU" sz="1600" dirty="0" err="1" smtClean="0">
                <a:solidFill>
                  <a:schemeClr val="tx1"/>
                </a:solidFill>
              </a:rPr>
              <a:t>блокчейна</a:t>
            </a:r>
            <a:r>
              <a:rPr lang="ru-RU" sz="1600" dirty="0" smtClean="0">
                <a:solidFill>
                  <a:schemeClr val="tx1"/>
                </a:solidFill>
              </a:rPr>
              <a:t> затрудняется процедурой консенсуса (в закрытом (непубличном) </a:t>
            </a:r>
            <a:r>
              <a:rPr lang="ru-RU" sz="1600" dirty="0" err="1" smtClean="0">
                <a:solidFill>
                  <a:schemeClr val="tx1"/>
                </a:solidFill>
              </a:rPr>
              <a:t>блокчейне</a:t>
            </a:r>
            <a:r>
              <a:rPr lang="ru-RU" sz="1600" dirty="0" smtClean="0">
                <a:solidFill>
                  <a:schemeClr val="tx1"/>
                </a:solidFill>
              </a:rPr>
              <a:t> гибкость выше)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88049" y="3336114"/>
            <a:ext cx="6939880" cy="552138"/>
          </a:xfrm>
          <a:prstGeom prst="roundRect">
            <a:avLst/>
          </a:prstGeom>
          <a:noFill/>
          <a:ln w="3175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425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не анонимность, а </a:t>
            </a:r>
            <a:r>
              <a:rPr lang="ru-RU" sz="1600" dirty="0" err="1" smtClean="0">
                <a:solidFill>
                  <a:schemeClr val="tx1"/>
                </a:solidFill>
              </a:rPr>
              <a:t>псевдонимность</a:t>
            </a:r>
            <a:r>
              <a:rPr lang="ru-RU" sz="1600" dirty="0" smtClean="0">
                <a:solidFill>
                  <a:schemeClr val="tx1"/>
                </a:solidFill>
              </a:rPr>
              <a:t>, которой недостаточно для KYC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88049" y="2208662"/>
            <a:ext cx="6939880" cy="895015"/>
          </a:xfrm>
          <a:prstGeom prst="roundRect">
            <a:avLst/>
          </a:prstGeom>
          <a:noFill/>
          <a:ln w="3175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42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может </a:t>
            </a:r>
            <a:r>
              <a:rPr lang="ru-RU" sz="1600" dirty="0">
                <a:solidFill>
                  <a:schemeClr val="tx1"/>
                </a:solidFill>
              </a:rPr>
              <a:t>приводить к дополнительным проблемам, например, при ошибочных </a:t>
            </a:r>
            <a:r>
              <a:rPr lang="ru-RU" sz="1600" dirty="0" smtClean="0">
                <a:solidFill>
                  <a:schemeClr val="tx1"/>
                </a:solidFill>
              </a:rPr>
              <a:t>транзакциях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88049" y="857238"/>
            <a:ext cx="6976439" cy="1247960"/>
          </a:xfrm>
          <a:prstGeom prst="roundRect">
            <a:avLst/>
          </a:prstGeom>
          <a:noFill/>
          <a:ln w="3175"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6938" indent="-198438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сложность </a:t>
            </a:r>
            <a:r>
              <a:rPr lang="ru-RU" sz="1600" dirty="0">
                <a:solidFill>
                  <a:schemeClr val="tx1"/>
                </a:solidFill>
              </a:rPr>
              <a:t>масштабирования (увеличение мощностей почти не влияет на эффективность системы)</a:t>
            </a:r>
          </a:p>
          <a:p>
            <a:pPr marL="896938" indent="-198438"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при механизме доверия в </a:t>
            </a:r>
            <a:r>
              <a:rPr lang="ru-RU" sz="1600" dirty="0" err="1">
                <a:solidFill>
                  <a:schemeClr val="tx1"/>
                </a:solidFill>
              </a:rPr>
              <a:t>недоверенной</a:t>
            </a:r>
            <a:r>
              <a:rPr lang="ru-RU" sz="1600" dirty="0">
                <a:solidFill>
                  <a:schemeClr val="tx1"/>
                </a:solidFill>
              </a:rPr>
              <a:t> среде очень громоздкий и медленный, иначе приходится кому-то доверять (кошельки)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Мифы и проблемы блокчейн</a:t>
            </a:r>
            <a:endParaRPr lang="ru-RU" dirty="0"/>
          </a:p>
        </p:txBody>
      </p:sp>
      <p:sp>
        <p:nvSpPr>
          <p:cNvPr id="75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76006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968" y="1062580"/>
            <a:ext cx="2069800" cy="68257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Эффективность и быстрота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2249214"/>
            <a:ext cx="2077289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Неизменность цепочек как абсолютное преимущество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3968" y="3377534"/>
            <a:ext cx="2058954" cy="45585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Анонимность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9938" y="4281755"/>
            <a:ext cx="2077289" cy="45585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Гибкость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82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dirty="0" smtClean="0"/>
              <a:t>Целесообразность </a:t>
            </a:r>
            <a:r>
              <a:rPr lang="ru-RU" dirty="0" err="1" smtClean="0"/>
              <a:t>блокчейна</a:t>
            </a:r>
            <a:r>
              <a:rPr lang="ru-RU" dirty="0" smtClean="0"/>
              <a:t> в промышленности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866" y="899255"/>
            <a:ext cx="2863646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обеспечить доверие (подтверждение) в </a:t>
            </a:r>
            <a:r>
              <a:rPr lang="ru-RU" sz="1400" dirty="0" err="1">
                <a:solidFill>
                  <a:schemeClr val="tx1"/>
                </a:solidFill>
              </a:rPr>
              <a:t>недоверенной</a:t>
            </a:r>
            <a:r>
              <a:rPr lang="ru-RU" sz="1400" dirty="0">
                <a:solidFill>
                  <a:schemeClr val="tx1"/>
                </a:solidFill>
              </a:rPr>
              <a:t> среде;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860" y="1779662"/>
            <a:ext cx="2863646" cy="20162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обеспечить прозрачность запасов и потребления продуктов нефтегазовой отрасли для определения справедливой цены и снижения возможностей для спекулятивных операций на рынке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83768" y="4066354"/>
            <a:ext cx="4680520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осуществлять защищенный и отслеживаемый электронный документооборот и обмен сообщениями (о поставках, запасах, фактах платежа), в том числе от учетных  и контрольных приборов и датчиков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3525371" y="2070993"/>
            <a:ext cx="2547948" cy="148800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ФАКТОРЫ: большое количество участников, стандартизируемые процессы</a:t>
            </a:r>
            <a:endParaRPr lang="ru-RU" sz="1400" dirty="0">
              <a:solidFill>
                <a:srgbClr val="006600"/>
              </a:solidFill>
            </a:endParaRPr>
          </a:p>
        </p:txBody>
      </p:sp>
      <p:cxnSp>
        <p:nvCxnSpPr>
          <p:cNvPr id="11" name="Прямая со стрелкой 24"/>
          <p:cNvCxnSpPr>
            <a:endCxn id="5" idx="2"/>
          </p:cNvCxnSpPr>
          <p:nvPr/>
        </p:nvCxnSpPr>
        <p:spPr>
          <a:xfrm flipV="1">
            <a:off x="4718689" y="1708907"/>
            <a:ext cx="0" cy="36208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24"/>
          <p:cNvCxnSpPr>
            <a:stCxn id="10" idx="3"/>
            <a:endCxn id="7" idx="3"/>
          </p:cNvCxnSpPr>
          <p:nvPr/>
        </p:nvCxnSpPr>
        <p:spPr>
          <a:xfrm flipH="1" flipV="1">
            <a:off x="3076506" y="2787774"/>
            <a:ext cx="448865" cy="2722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8" idx="0"/>
          </p:cNvCxnSpPr>
          <p:nvPr/>
        </p:nvCxnSpPr>
        <p:spPr>
          <a:xfrm>
            <a:off x="4777057" y="3547016"/>
            <a:ext cx="46971" cy="51933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389017" y="2571750"/>
            <a:ext cx="2503463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организовать эффективную логистику</a:t>
            </a:r>
          </a:p>
        </p:txBody>
      </p:sp>
      <p:cxnSp>
        <p:nvCxnSpPr>
          <p:cNvPr id="24" name="Прямая со стрелкой 24"/>
          <p:cNvCxnSpPr>
            <a:stCxn id="10" idx="0"/>
            <a:endCxn id="23" idx="1"/>
          </p:cNvCxnSpPr>
          <p:nvPr/>
        </p:nvCxnSpPr>
        <p:spPr>
          <a:xfrm>
            <a:off x="6073319" y="2814996"/>
            <a:ext cx="315698" cy="878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625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dirty="0" smtClean="0"/>
              <a:t>Сферы применения </a:t>
            </a:r>
            <a:r>
              <a:rPr lang="ru-RU" dirty="0" err="1" smtClean="0"/>
              <a:t>блокчейн</a:t>
            </a:r>
            <a:r>
              <a:rPr lang="ru-RU" dirty="0" smtClean="0"/>
              <a:t> при </a:t>
            </a:r>
            <a:r>
              <a:rPr lang="ru-RU" dirty="0" err="1" smtClean="0"/>
              <a:t>призводстве</a:t>
            </a:r>
            <a:r>
              <a:rPr lang="ru-RU" dirty="0" smtClean="0"/>
              <a:t> и реализации продукции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857238"/>
            <a:ext cx="2863646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логистика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857238"/>
            <a:ext cx="2863646" cy="6492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контроль производственных циклов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83768" y="4066354"/>
            <a:ext cx="4680520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электронный </a:t>
            </a:r>
            <a:r>
              <a:rPr lang="ru-RU" sz="1400" dirty="0">
                <a:solidFill>
                  <a:schemeClr val="tx1"/>
                </a:solidFill>
              </a:rPr>
              <a:t>документооборот и обмен сообщениями (о поставках, запасах, фактах платежа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525371" y="2070993"/>
            <a:ext cx="2547948" cy="148800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БЛОКЧЕЙН </a:t>
            </a:r>
          </a:p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п</a:t>
            </a:r>
            <a:r>
              <a:rPr lang="ru-RU" sz="1400" b="1" dirty="0" smtClean="0">
                <a:solidFill>
                  <a:srgbClr val="006600"/>
                </a:solidFill>
              </a:rPr>
              <a:t>ри производстве и реализации продукции </a:t>
            </a:r>
            <a:endParaRPr lang="ru-RU" sz="1400" dirty="0">
              <a:solidFill>
                <a:srgbClr val="006600"/>
              </a:solidFill>
            </a:endParaRPr>
          </a:p>
        </p:txBody>
      </p:sp>
      <p:cxnSp>
        <p:nvCxnSpPr>
          <p:cNvPr id="11" name="Прямая со стрелкой 24"/>
          <p:cNvCxnSpPr>
            <a:stCxn id="10" idx="5"/>
            <a:endCxn id="5" idx="1"/>
          </p:cNvCxnSpPr>
          <p:nvPr/>
        </p:nvCxnSpPr>
        <p:spPr>
          <a:xfrm rot="5400000" flipH="1" flipV="1">
            <a:off x="5553732" y="1409651"/>
            <a:ext cx="808929" cy="51375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24"/>
          <p:cNvCxnSpPr>
            <a:stCxn id="10" idx="4"/>
            <a:endCxn id="7" idx="3"/>
          </p:cNvCxnSpPr>
          <p:nvPr/>
        </p:nvCxnSpPr>
        <p:spPr>
          <a:xfrm rot="16200000" flipV="1">
            <a:off x="3078796" y="1252415"/>
            <a:ext cx="889149" cy="748007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8" idx="0"/>
          </p:cNvCxnSpPr>
          <p:nvPr/>
        </p:nvCxnSpPr>
        <p:spPr>
          <a:xfrm>
            <a:off x="4777057" y="3547016"/>
            <a:ext cx="46971" cy="51933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389017" y="2571750"/>
            <a:ext cx="2503463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контроль запасов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stCxn id="10" idx="0"/>
            <a:endCxn id="23" idx="1"/>
          </p:cNvCxnSpPr>
          <p:nvPr/>
        </p:nvCxnSpPr>
        <p:spPr>
          <a:xfrm>
            <a:off x="6073319" y="2814996"/>
            <a:ext cx="315698" cy="878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85720" y="2357436"/>
            <a:ext cx="2503463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контроль  состояния и организация ремонта / замены оборудования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4"/>
          <p:cNvCxnSpPr>
            <a:stCxn id="10" idx="3"/>
            <a:endCxn id="21" idx="3"/>
          </p:cNvCxnSpPr>
          <p:nvPr/>
        </p:nvCxnSpPr>
        <p:spPr>
          <a:xfrm rot="10800000">
            <a:off x="2789183" y="2786064"/>
            <a:ext cx="736188" cy="2893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625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6984776" cy="576064"/>
          </a:xfrm>
        </p:spPr>
        <p:txBody>
          <a:bodyPr>
            <a:noAutofit/>
          </a:bodyPr>
          <a:lstStyle/>
          <a:p>
            <a:r>
              <a:rPr lang="ru-RU" dirty="0" smtClean="0"/>
              <a:t>Ключевые задачи </a:t>
            </a:r>
            <a:r>
              <a:rPr lang="ru-RU" dirty="0" smtClean="0"/>
              <a:t>казначейства на производстве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866" y="899255"/>
            <a:ext cx="2863646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Оценка наличия ликвидность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3040" y="2406950"/>
            <a:ext cx="2359590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Проверка наличия полномочий на распоряжение стоимостью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860" y="2410170"/>
            <a:ext cx="2863646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Определение и фиксация содержания поручения по  распоряжению стоимостью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36546" y="4079919"/>
            <a:ext cx="2863646" cy="8096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Подтверждение факта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перевода  стоимости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525371" y="2070993"/>
            <a:ext cx="2547948" cy="148800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Платежная </a:t>
            </a:r>
            <a:r>
              <a:rPr lang="ru-RU" sz="1600" b="1" dirty="0" smtClean="0">
                <a:solidFill>
                  <a:srgbClr val="006600"/>
                </a:solidFill>
              </a:rPr>
              <a:t>функция</a:t>
            </a:r>
            <a:r>
              <a:rPr lang="ru-RU" sz="1600" dirty="0" smtClean="0">
                <a:solidFill>
                  <a:srgbClr val="006600"/>
                </a:solidFill>
              </a:rPr>
              <a:t> </a:t>
            </a:r>
            <a:r>
              <a:rPr lang="ru-RU" sz="1600" dirty="0" smtClean="0">
                <a:solidFill>
                  <a:srgbClr val="006600"/>
                </a:solidFill>
              </a:rPr>
              <a:t>- </a:t>
            </a:r>
            <a:r>
              <a:rPr lang="ru-RU" sz="1600" dirty="0" smtClean="0">
                <a:solidFill>
                  <a:srgbClr val="006600"/>
                </a:solidFill>
              </a:rPr>
              <a:t>перевод </a:t>
            </a:r>
            <a:r>
              <a:rPr lang="ru-RU" sz="1600" dirty="0" smtClean="0">
                <a:solidFill>
                  <a:srgbClr val="006600"/>
                </a:solidFill>
              </a:rPr>
              <a:t>стоимости, предполагающий</a:t>
            </a:r>
            <a:endParaRPr lang="ru-RU" sz="1300" dirty="0">
              <a:solidFill>
                <a:srgbClr val="006600"/>
              </a:solidFill>
            </a:endParaRPr>
          </a:p>
        </p:txBody>
      </p:sp>
      <p:cxnSp>
        <p:nvCxnSpPr>
          <p:cNvPr id="11" name="Прямая со стрелкой 24"/>
          <p:cNvCxnSpPr>
            <a:endCxn id="5" idx="2"/>
          </p:cNvCxnSpPr>
          <p:nvPr/>
        </p:nvCxnSpPr>
        <p:spPr>
          <a:xfrm flipV="1">
            <a:off x="4718689" y="1708907"/>
            <a:ext cx="0" cy="36208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24"/>
          <p:cNvCxnSpPr>
            <a:stCxn id="10" idx="3"/>
            <a:endCxn id="7" idx="3"/>
          </p:cNvCxnSpPr>
          <p:nvPr/>
        </p:nvCxnSpPr>
        <p:spPr>
          <a:xfrm flipH="1">
            <a:off x="3076506" y="2814996"/>
            <a:ext cx="448865" cy="0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24"/>
          <p:cNvCxnSpPr>
            <a:stCxn id="10" idx="0"/>
            <a:endCxn id="6" idx="1"/>
          </p:cNvCxnSpPr>
          <p:nvPr/>
        </p:nvCxnSpPr>
        <p:spPr>
          <a:xfrm flipV="1">
            <a:off x="6073319" y="2811776"/>
            <a:ext cx="569721" cy="3220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24"/>
          <p:cNvCxnSpPr/>
          <p:nvPr/>
        </p:nvCxnSpPr>
        <p:spPr>
          <a:xfrm>
            <a:off x="4860032" y="3579862"/>
            <a:ext cx="0" cy="500057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080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9070</TotalTime>
  <Words>800</Words>
  <Application>Microsoft Office PowerPoint</Application>
  <PresentationFormat>Экран (16:9)</PresentationFormat>
  <Paragraphs>151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Технологии  - блокчейн</vt:lpstr>
      <vt:lpstr>Типы блокчейн</vt:lpstr>
      <vt:lpstr>Характеристика и ключевые свойства технологии блокчейн</vt:lpstr>
      <vt:lpstr>Мифы и проблемы блокчейн</vt:lpstr>
      <vt:lpstr>Целесообразность блокчейна в промышленности</vt:lpstr>
      <vt:lpstr>Сферы применения блокчейн при призводстве и реализации продукции </vt:lpstr>
      <vt:lpstr>Ключевые задачи казначейства на производстве</vt:lpstr>
      <vt:lpstr>Целесообразность блокчейна в казначействе</vt:lpstr>
      <vt:lpstr>Цифровая валюта (цифровая платформа)</vt:lpstr>
      <vt:lpstr>Целесообразность цифровых платформ в промышленности </vt:lpstr>
      <vt:lpstr>Спасибо за внимание 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отдельных денежных агрегатов стран-участников Евразийского экономического союза по состоянию на 01.06.2014 г.</dc:title>
  <dc:creator>Лисицын А.Ю.</dc:creator>
  <cp:lastModifiedBy>macbook</cp:lastModifiedBy>
  <cp:revision>431</cp:revision>
  <cp:lastPrinted>2017-11-21T04:05:50Z</cp:lastPrinted>
  <dcterms:created xsi:type="dcterms:W3CDTF">2016-02-24T08:48:36Z</dcterms:created>
  <dcterms:modified xsi:type="dcterms:W3CDTF">2018-12-26T03:38:46Z</dcterms:modified>
</cp:coreProperties>
</file>