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24"/>
  </p:notesMasterIdLst>
  <p:sldIdLst>
    <p:sldId id="256" r:id="rId5"/>
    <p:sldId id="286" r:id="rId6"/>
    <p:sldId id="284" r:id="rId7"/>
    <p:sldId id="279" r:id="rId8"/>
    <p:sldId id="283" r:id="rId9"/>
    <p:sldId id="293" r:id="rId10"/>
    <p:sldId id="294" r:id="rId11"/>
    <p:sldId id="295" r:id="rId12"/>
    <p:sldId id="296" r:id="rId13"/>
    <p:sldId id="297" r:id="rId14"/>
    <p:sldId id="298" r:id="rId15"/>
    <p:sldId id="301" r:id="rId16"/>
    <p:sldId id="302" r:id="rId17"/>
    <p:sldId id="288" r:id="rId18"/>
    <p:sldId id="289" r:id="rId19"/>
    <p:sldId id="280" r:id="rId20"/>
    <p:sldId id="282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0B3DC-5A63-44B6-B01C-E0A803EB6CBB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1EF60-90D7-480F-850C-A08726F16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2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8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6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2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19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7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7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1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2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52382" y="182485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5280" y="2598663"/>
            <a:ext cx="8216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Особенности написания курсовых проектов 1 курса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V="1">
            <a:off x="2105892" y="4148481"/>
            <a:ext cx="7938654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47999" y="358794"/>
            <a:ext cx="91855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400" b="1" dirty="0">
                <a:solidFill>
                  <a:srgbClr val="FFFFFF"/>
                </a:solidFill>
                <a:latin typeface="Book Antiqua" panose="02040602050305030304" pitchFamily="18" charset="0"/>
                <a:cs typeface="Tahoma" panose="020B0604030504040204" pitchFamily="34" charset="0"/>
              </a:rPr>
              <a:t>Федеральное государственное образовательное бюджетное учреждение высшего образования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400" b="1" dirty="0">
                <a:solidFill>
                  <a:srgbClr val="FFFFFF"/>
                </a:solidFill>
                <a:latin typeface="Book Antiqua" panose="02040602050305030304" pitchFamily="18" charset="0"/>
                <a:cs typeface="Tahoma" panose="020B0604030504040204" pitchFamily="34" charset="0"/>
              </a:rPr>
              <a:t>«ФИНАНСОВЫЙ УНИВЕРСИТЕТ ПРИ ПРАВИТЕЛЬСТВЕ РОССИЙСКОЙ ФЕДЕРАЦИИ»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b="1" dirty="0">
              <a:solidFill>
                <a:srgbClr val="FFFFFF"/>
              </a:solidFill>
              <a:latin typeface="Book Antiqua" panose="02040602050305030304" pitchFamily="18" charset="0"/>
              <a:cs typeface="Tahoma" panose="020B0604030504040204" pitchFamily="34" charset="0"/>
            </a:endParaRP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600" b="1" dirty="0">
                <a:solidFill>
                  <a:srgbClr val="FFFFFF"/>
                </a:solidFill>
                <a:latin typeface="Book Antiqua" panose="02040602050305030304" pitchFamily="18" charset="0"/>
                <a:cs typeface="Tahoma" panose="020B0604030504040204" pitchFamily="34" charset="0"/>
              </a:rPr>
              <a:t>Факультет «Высшая школа управления»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текста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D40FFA-F1C7-475E-9BE3-9B38813C7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299" y="1597360"/>
            <a:ext cx="8742803" cy="42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9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списка литературы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FF101D-DDF9-4A74-AFBD-74DAAB79E5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593" y="1429162"/>
            <a:ext cx="71056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1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нумерации страниц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1A3D630-3ED1-45B6-A33E-3C3957F09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2807" y="1197065"/>
            <a:ext cx="6317372" cy="32443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ED48DE4-6DA8-4857-AAFC-75106319B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1763" y="4779749"/>
            <a:ext cx="35337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2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оглавления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062EAA9-8EC9-4D87-9F48-93FBEE5EF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966" y="1198264"/>
            <a:ext cx="6664506" cy="246074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2B4630-3B82-4F0D-B7C1-8B5C5945B4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1752" y="2146898"/>
            <a:ext cx="3726316" cy="470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5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3179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Изменение темы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309" y="2246298"/>
            <a:ext cx="107708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Изменение и уточнение темы курсового проекта производится по согласованию с руководителем только в пределах утвержденной основной тематики (направления) работы и регистрируется в департаменте.  </a:t>
            </a:r>
          </a:p>
          <a:p>
            <a:pPr algn="just"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Изменение или уточнение темы курсового проекта возможно не позднее, чем за месяц до установленного срока защиты курсового проекта на основании личного заявления обучающегося, согласованного с руководителем, на имя руководителя департамента и утверждается руководителем департамента.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4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Оценивание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366" y="1397213"/>
            <a:ext cx="107708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Оценивание результатов курсового проекта относится к промежуточной аттестации обучающихся и проходит в соответствии с локальным нормативным актом 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Финуниверситета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 - Положением о проведении текущего контроля успеваемости и промежуточной аттестации обучающихся по программам бакалавриата и магистратуры в Финансовом университете.</a:t>
            </a:r>
          </a:p>
          <a:p>
            <a:pPr algn="just"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Защита курсового проекта проводится до экзамена по соответствующей дисциплине в специально отведенное время.</a:t>
            </a:r>
          </a:p>
          <a:p>
            <a:pPr algn="just"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Обучающийся обязан явиться на защиту курсового проекта в назначенное руководителем время. </a:t>
            </a:r>
          </a:p>
        </p:txBody>
      </p:sp>
    </p:spTree>
    <p:extLst>
      <p:ext uri="{BB962C8B-B14F-4D97-AF65-F5344CB8AC3E}">
        <p14:creationId xmlns:p14="http://schemas.microsoft.com/office/powerpoint/2010/main" val="22469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Сроки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686" y="4002251"/>
            <a:ext cx="105512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Подготовленный к защите курсовой проект в печатном и электронном виде представляется студентом в департамент не позднее чем за 7 рабочих дней до даты защиты, установленной департаментом с приложением отчета системы «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Антиплагиат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».</a:t>
            </a:r>
          </a:p>
          <a:p>
            <a:pPr lvl="0"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Не позднее чем за два дня до защиты курсовой проект должен быть размещен на информационно-образовательном портале Финансового университет.</a:t>
            </a:r>
          </a:p>
          <a:p>
            <a:pPr lvl="0" algn="just"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620901-5518-4CE8-B8B3-F802A8324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37" y="1214538"/>
            <a:ext cx="2612266" cy="26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07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273" y="515871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Защита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6274" y="1997839"/>
            <a:ext cx="8627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Для публичной защиты курсового проекта обучающиеся должны подготовить:</a:t>
            </a:r>
          </a:p>
          <a:p>
            <a:pPr marL="342900" lvl="0" indent="-342900" algn="just">
              <a:buClr>
                <a:srgbClr val="256569"/>
              </a:buClr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печатный экземпляр курсового проекта, оформленный в соответствии с требованиями, с отметкой руководителя о соответствии курсового проекта требованиям, предъявляемым к курсовым проектам;</a:t>
            </a:r>
          </a:p>
          <a:p>
            <a:pPr marL="342900" lvl="0" indent="-342900" algn="just">
              <a:buClr>
                <a:srgbClr val="256569"/>
              </a:buClr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отчет, подготовленный в системе «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Антиплагиат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» с оригинальной частью курсового проекта не менее 85%;</a:t>
            </a:r>
          </a:p>
          <a:p>
            <a:pPr marL="342900" lvl="0" indent="-342900" algn="just">
              <a:buClr>
                <a:srgbClr val="256569"/>
              </a:buClr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мультимедийную презентацию до 10 слайдов.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FFEE10-77E5-4DBA-AC0B-0151D555B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70" y="1827864"/>
            <a:ext cx="3202272" cy="320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82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273" y="515871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Защита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6273" y="1378895"/>
            <a:ext cx="86923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Публичная защита курсового проекта включает: устное изложение автором содержания и результатов проведенного исследования с использованием мультимедийной презентации (не более 7 минут) и ответы на вопросы преподавателя и лиц, присутствующих на защите.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Доклад должен включать следующие основные элементы: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тему курсового проекта;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формулировку проблемы;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 цель и задачи курсового проекта;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методологию исследования и использованные источники информации;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-	основные результаты работы.</a:t>
            </a:r>
          </a:p>
          <a:p>
            <a:pPr lvl="0">
              <a:buClr>
                <a:srgbClr val="256569"/>
              </a:buClr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20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273" y="515871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Неявки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6273" y="1641527"/>
            <a:ext cx="86923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Нарушение сроков сдачи курсового проекта в Департамент, но присутствие на защите, влечет за собой снижение баллов в итоговой оценке.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В случае своевременного подтверждения обучающимся уважительной причины неявки на защиту курсового проекта назначается дата и время дополнительной защиты и Департаментом доводится информация до сведения студента.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Обучающийся, не выполнивший в срок курсовой проект или получивший неудовлетворительную оценку на защите, не допускается к сдаче экзамена по соответствующей дисциплине. </a:t>
            </a:r>
          </a:p>
          <a:p>
            <a:pPr lvl="0" algn="just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Обучающийся, не защитивший курсовой проект в установленный срок, должен подготовить и защитить курсовой проект в период ликвидации академической задолженности.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D3B626-67E0-43B4-B252-20884370C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76" y="2209952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6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273" y="515871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8248" y="2196660"/>
            <a:ext cx="4974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256569"/>
              </a:buClr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Целью выполнения курсового проекта является формирование навыков исследования рынков и компаний, действующих на исследуемом рынке, анализа структуры и системы управления компаниями, а также изучение принципов, процесса обоснования бизнес-идеи и разработка проекта ее реализации.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1BD80F-D868-41DE-90E8-6DD7C7EE7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280" y="2196660"/>
            <a:ext cx="2862322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3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 задачи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235" y="1397213"/>
            <a:ext cx="111113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Цель курсового проекта - анализ рынка и его участников, анализ структуры и системы управления одного из участников исследуемого рынка, выдвижение и обоснование реализуемой бизнес-идеи.</a:t>
            </a: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Для достижения поставленной цели в работе необходимо:</a:t>
            </a: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1.	Провести анализ рынка с целью выявления предпринимательских возможностей для создания нового продукта (услуги), модернизации существующих продуктов (услуг), выделения нового бизнеса (спин-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офф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 проекта);</a:t>
            </a: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2.	Выявить бизнес-возможности для Компании на исследуемом рынке и сформулировать предпринимательскую идею. Описать предпринимательскую идею, для чего сформулировать предоставляемую потребителю ценность, определить необходимые ресурсы, и ключевые виды деятельности, представить наиболее эффективную организационную структуру на основе анализа организационных структур конкурентов;</a:t>
            </a: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3.	Разработать план для реализации бизнес-идеи: сформировать маркетинговый, организационный, производственный и финансовый планы, показать обоснованность предложенной бизнес-идеи;</a:t>
            </a:r>
          </a:p>
          <a:p>
            <a:pPr algn="just"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4.	Представить полученные результаты в виде мультимедийной презентации.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sz="2000" dirty="0">
              <a:solidFill>
                <a:srgbClr val="7F7F7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8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1864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Тематика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8046" y="1515291"/>
            <a:ext cx="74205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400" dirty="0">
                <a:latin typeface="Book Antiqua" panose="02040602050305030304" pitchFamily="18" charset="0"/>
              </a:rPr>
              <a:t>Примерная формулировка темы курсового проекта может быть сформулирована, например, так:</a:t>
            </a: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Book Antiqua" panose="02040602050305030304" pitchFamily="18" charset="0"/>
              </a:rPr>
              <a:t>Вывод нового продукта «…» на рынок «…» (на примере компании «…»).</a:t>
            </a: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Book Antiqua" panose="02040602050305030304" pitchFamily="18" charset="0"/>
              </a:rPr>
              <a:t>Анализ потребительских предпочтений на рынке «…» и разработка продукта «…	» с новыми свойствами.</a:t>
            </a: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Book Antiqua" panose="02040602050305030304" pitchFamily="18" charset="0"/>
              </a:rPr>
              <a:t>Создание малой предпринимательской фирмы	 на базе компании «… »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8DC3D2-8FDA-4EB2-B2E9-4D9AC9E90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9" y="1795207"/>
            <a:ext cx="2985799" cy="298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3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Объем курсового проекта должен быть не менее 50 000 знаков и не превышать 60 000 знаков печатного текста без приложений.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Размеры полей: верхнее и нижнее - 2 см; левое - 3 см; правое - 1,5 см. Шрифт - 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Times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New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>
                <a:solidFill>
                  <a:srgbClr val="7F7F7F"/>
                </a:solidFill>
                <a:latin typeface="Book Antiqua" panose="02040602050305030304" pitchFamily="18" charset="0"/>
              </a:rPr>
              <a:t>Roman</a:t>
            </a: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Кегль (размер шрифта): основного текста - 14; сносок - 10; в таблицах и рисунках - 12; в формулах - 12.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Межстрочный интервал - полуторный.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Выравнивание текста - по ширине.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Нумерация страниц - в правом нижнем углу. Первая страница (титульный лист) не нумеруется, но учитывается в общем количестве страниц работы.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7F7F7F"/>
                </a:solidFill>
                <a:latin typeface="Book Antiqua" panose="02040602050305030304" pitchFamily="18" charset="0"/>
              </a:rPr>
              <a:t>Заголовки глав должны быть набраны без переносов, прописными буквами полужирного начертания. Остальные заголовки набирают строчными буквами полужирного начертания.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6" y="500390"/>
            <a:ext cx="228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00" y="-857250"/>
            <a:ext cx="15240000" cy="85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9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ссылок на литературу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Для всестороннего исследования поведения потребителей в настоящее время используются теории мотивации А. </a:t>
            </a:r>
            <a:r>
              <a:rPr lang="ru-RU" sz="2000" dirty="0" err="1"/>
              <a:t>Маслоу</a:t>
            </a:r>
            <a:r>
              <a:rPr lang="ru-RU" sz="2000" dirty="0"/>
              <a:t>, Д. </a:t>
            </a:r>
            <a:r>
              <a:rPr lang="ru-RU" sz="2000" dirty="0" err="1"/>
              <a:t>МакКлеланда</a:t>
            </a:r>
            <a:r>
              <a:rPr lang="ru-RU" sz="2000" dirty="0"/>
              <a:t>, В. Мак Гира, И. </a:t>
            </a:r>
            <a:r>
              <a:rPr lang="ru-RU" sz="2000" dirty="0" err="1"/>
              <a:t>Аткинсона</a:t>
            </a:r>
            <a:r>
              <a:rPr lang="ru-RU" sz="2000" dirty="0"/>
              <a:t>, </a:t>
            </a:r>
            <a:r>
              <a:rPr lang="ru-RU" sz="2000" dirty="0" err="1"/>
              <a:t>Фестингера</a:t>
            </a:r>
            <a:r>
              <a:rPr lang="ru-RU" sz="2000" dirty="0"/>
              <a:t> Л., психоаналитические теории Ф. </a:t>
            </a:r>
            <a:r>
              <a:rPr lang="ru-RU" sz="2000" dirty="0" err="1"/>
              <a:t>Котлера</a:t>
            </a:r>
            <a:r>
              <a:rPr lang="ru-RU" sz="2000" dirty="0"/>
              <a:t>, Г.Д. Костиной, А.А. Козырева, В.Н. Наумова, И.В. Алёшиной, М. Соломона, Д. </a:t>
            </a:r>
            <a:r>
              <a:rPr lang="ru-RU" sz="2000" dirty="0" err="1"/>
              <a:t>Статта</a:t>
            </a:r>
            <a:r>
              <a:rPr lang="ru-RU" sz="2000" dirty="0"/>
              <a:t> и др. ⦋9, 10⦌.</a:t>
            </a:r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5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таблиц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937" y="2081212"/>
            <a:ext cx="70961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0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117615" y="427845"/>
            <a:ext cx="1724227" cy="611247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6913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6365" y="500390"/>
            <a:ext cx="960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Требования к оформлению таблиц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5775" y="1397213"/>
            <a:ext cx="8742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  <a:p>
            <a:endParaRPr lang="ru-RU" sz="2000" dirty="0"/>
          </a:p>
          <a:p>
            <a:endParaRPr lang="ru-RU" sz="2000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702216-D260-4029-ABB5-FA9F1C2E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0" y="2209952"/>
            <a:ext cx="2438095" cy="24380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905000"/>
            <a:ext cx="6400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F775A8A8478C4C92B16B2FBFD81A9D" ma:contentTypeVersion="1" ma:contentTypeDescription="Создание документа." ma:contentTypeScope="" ma:versionID="2b94fc7b6696acbc9efe204b9121f093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documentManagement/types"/>
    <ds:schemaRef ds:uri="http://www.w3.org/XML/1998/namespace"/>
    <ds:schemaRef ds:uri="http://purl.org/dc/elements/1.1/"/>
    <ds:schemaRef ds:uri="b545a042-29c2-4f0a-932d-d96c064ae9ed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EEE55A-BD14-4001-9255-71A5502BC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5a042-29c2-4f0a-932d-d96c064ae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</TotalTime>
  <Words>926</Words>
  <Application>Microsoft Office PowerPoint</Application>
  <PresentationFormat>Широкоэкранный</PresentationFormat>
  <Paragraphs>133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Новикова Мария Сергеевна</cp:lastModifiedBy>
  <cp:revision>105</cp:revision>
  <dcterms:created xsi:type="dcterms:W3CDTF">2016-09-22T16:49:19Z</dcterms:created>
  <dcterms:modified xsi:type="dcterms:W3CDTF">2021-10-21T09:05:01Z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0x01010061F775A8A8478C4C92B16B2FBFD81A9D</vt:lpwstr>
  </property>
</Properties>
</file>