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60" r:id="rId2"/>
  </p:sldMasterIdLst>
  <p:notesMasterIdLst>
    <p:notesMasterId r:id="rId16"/>
  </p:notesMasterIdLst>
  <p:sldIdLst>
    <p:sldId id="292" r:id="rId3"/>
    <p:sldId id="293" r:id="rId4"/>
    <p:sldId id="295" r:id="rId5"/>
    <p:sldId id="308" r:id="rId6"/>
    <p:sldId id="298" r:id="rId7"/>
    <p:sldId id="301" r:id="rId8"/>
    <p:sldId id="302" r:id="rId9"/>
    <p:sldId id="304" r:id="rId10"/>
    <p:sldId id="305" r:id="rId11"/>
    <p:sldId id="300" r:id="rId12"/>
    <p:sldId id="306" r:id="rId13"/>
    <p:sldId id="307" r:id="rId14"/>
    <p:sldId id="28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DEEBF7"/>
    <a:srgbClr val="1F497D"/>
    <a:srgbClr val="F6F6F6"/>
    <a:srgbClr val="C0504D"/>
    <a:srgbClr val="006666"/>
    <a:srgbClr val="BABBB6"/>
    <a:srgbClr val="D7A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6" autoAdjust="0"/>
    <p:restoredTop sz="94651" autoAdjust="0"/>
  </p:normalViewPr>
  <p:slideViewPr>
    <p:cSldViewPr snapToGrid="0">
      <p:cViewPr varScale="1">
        <p:scale>
          <a:sx n="108" d="100"/>
          <a:sy n="108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0" y="0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0C4A5E-6DB7-4B29-BE23-375964752A9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64"/>
            <a:ext cx="5437819" cy="390894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0" y="9429427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497995-6DE6-4509-A184-03013FA3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0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53996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6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38" indent="-300629" defTabSz="921075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ru-RU" dirty="0"/>
              <a:t>Замечаний не было</a:t>
            </a:r>
          </a:p>
          <a:p>
            <a:pPr marL="159909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7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9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62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Text Placehold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500" b="0" i="0" u="none" strike="noStrike" cap="none" spc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2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br>
              <a:rPr lang="ru-RU"/>
            </a:br>
            <a:r>
              <a:rPr lang="ru-RU"/>
              <a:t>в 2 строки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/>
            <p:cNvSpPr/>
            <p:nvPr/>
          </p:nvSpPr>
          <p:spPr bwMode="auto"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11"/>
            <p:cNvSpPr/>
            <p:nvPr/>
          </p:nvSpPr>
          <p:spPr bwMode="auto"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12"/>
            <p:cNvSpPr/>
            <p:nvPr/>
          </p:nvSpPr>
          <p:spPr bwMode="auto"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3"/>
            <p:cNvSpPr/>
            <p:nvPr/>
          </p:nvSpPr>
          <p:spPr bwMode="auto"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4"/>
            <p:cNvSpPr/>
            <p:nvPr/>
          </p:nvSpPr>
          <p:spPr bwMode="auto">
            <a:xfrm>
              <a:off x="7798376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15"/>
            <p:cNvSpPr/>
            <p:nvPr/>
          </p:nvSpPr>
          <p:spPr bwMode="auto"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16"/>
            <p:cNvSpPr/>
            <p:nvPr/>
          </p:nvSpPr>
          <p:spPr bwMode="auto"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7"/>
            <p:cNvSpPr/>
            <p:nvPr/>
          </p:nvSpPr>
          <p:spPr bwMode="auto"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18"/>
            <p:cNvSpPr/>
            <p:nvPr/>
          </p:nvSpPr>
          <p:spPr bwMode="auto"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9"/>
            <p:cNvSpPr/>
            <p:nvPr/>
          </p:nvSpPr>
          <p:spPr bwMode="auto">
            <a:xfrm>
              <a:off x="9415414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20"/>
            <p:cNvSpPr/>
            <p:nvPr/>
          </p:nvSpPr>
          <p:spPr bwMode="auto"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21"/>
            <p:cNvSpPr/>
            <p:nvPr/>
          </p:nvSpPr>
          <p:spPr bwMode="auto"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22"/>
            <p:cNvSpPr/>
            <p:nvPr/>
          </p:nvSpPr>
          <p:spPr bwMode="auto"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3"/>
            <p:cNvSpPr/>
            <p:nvPr/>
          </p:nvSpPr>
          <p:spPr bwMode="auto"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4"/>
            <p:cNvSpPr/>
            <p:nvPr/>
          </p:nvSpPr>
          <p:spPr bwMode="auto"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25"/>
            <p:cNvSpPr/>
            <p:nvPr/>
          </p:nvSpPr>
          <p:spPr bwMode="auto">
            <a:xfrm>
              <a:off x="8036861" y="307947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26"/>
            <p:cNvSpPr/>
            <p:nvPr/>
          </p:nvSpPr>
          <p:spPr bwMode="auto">
            <a:xfrm>
              <a:off x="8361499" y="33240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27"/>
            <p:cNvSpPr/>
            <p:nvPr/>
          </p:nvSpPr>
          <p:spPr bwMode="auto"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28"/>
            <p:cNvSpPr/>
            <p:nvPr/>
          </p:nvSpPr>
          <p:spPr bwMode="auto"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29"/>
            <p:cNvSpPr/>
            <p:nvPr/>
          </p:nvSpPr>
          <p:spPr bwMode="auto"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30"/>
            <p:cNvSpPr/>
            <p:nvPr/>
          </p:nvSpPr>
          <p:spPr bwMode="auto"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31"/>
            <p:cNvSpPr/>
            <p:nvPr/>
          </p:nvSpPr>
          <p:spPr bwMode="auto"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32"/>
            <p:cNvSpPr/>
            <p:nvPr/>
          </p:nvSpPr>
          <p:spPr bwMode="auto"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33"/>
            <p:cNvSpPr/>
            <p:nvPr/>
          </p:nvSpPr>
          <p:spPr bwMode="auto"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34"/>
            <p:cNvSpPr/>
            <p:nvPr/>
          </p:nvSpPr>
          <p:spPr bwMode="auto"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35"/>
            <p:cNvSpPr/>
            <p:nvPr/>
          </p:nvSpPr>
          <p:spPr bwMode="auto"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6"/>
            <p:cNvSpPr/>
            <p:nvPr/>
          </p:nvSpPr>
          <p:spPr bwMode="auto"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7"/>
            <p:cNvSpPr/>
            <p:nvPr/>
          </p:nvSpPr>
          <p:spPr bwMode="auto"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8"/>
            <p:cNvSpPr/>
            <p:nvPr/>
          </p:nvSpPr>
          <p:spPr bwMode="auto"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9"/>
            <p:cNvSpPr/>
            <p:nvPr/>
          </p:nvSpPr>
          <p:spPr bwMode="auto"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0"/>
            <p:cNvSpPr/>
            <p:nvPr/>
          </p:nvSpPr>
          <p:spPr bwMode="auto">
            <a:xfrm>
              <a:off x="9580042" y="373316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1"/>
            <p:cNvSpPr/>
            <p:nvPr/>
          </p:nvSpPr>
          <p:spPr bwMode="auto"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42"/>
            <p:cNvSpPr/>
            <p:nvPr/>
          </p:nvSpPr>
          <p:spPr bwMode="auto"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 43"/>
            <p:cNvSpPr/>
            <p:nvPr/>
          </p:nvSpPr>
          <p:spPr bwMode="auto"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 44"/>
            <p:cNvSpPr/>
            <p:nvPr/>
          </p:nvSpPr>
          <p:spPr bwMode="auto"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45"/>
            <p:cNvSpPr/>
            <p:nvPr/>
          </p:nvSpPr>
          <p:spPr bwMode="auto"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46"/>
            <p:cNvSpPr/>
            <p:nvPr/>
          </p:nvSpPr>
          <p:spPr bwMode="auto"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47"/>
            <p:cNvSpPr/>
            <p:nvPr/>
          </p:nvSpPr>
          <p:spPr bwMode="auto"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48"/>
            <p:cNvSpPr/>
            <p:nvPr/>
          </p:nvSpPr>
          <p:spPr bwMode="auto"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49"/>
            <p:cNvSpPr/>
            <p:nvPr/>
          </p:nvSpPr>
          <p:spPr bwMode="auto"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50"/>
            <p:cNvSpPr/>
            <p:nvPr/>
          </p:nvSpPr>
          <p:spPr bwMode="auto"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 51"/>
            <p:cNvSpPr/>
            <p:nvPr/>
          </p:nvSpPr>
          <p:spPr bwMode="auto"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 52"/>
            <p:cNvSpPr/>
            <p:nvPr/>
          </p:nvSpPr>
          <p:spPr bwMode="auto"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53"/>
            <p:cNvSpPr/>
            <p:nvPr/>
          </p:nvSpPr>
          <p:spPr bwMode="auto"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54"/>
            <p:cNvSpPr/>
            <p:nvPr/>
          </p:nvSpPr>
          <p:spPr bwMode="auto"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55"/>
            <p:cNvSpPr/>
            <p:nvPr/>
          </p:nvSpPr>
          <p:spPr bwMode="auto"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56"/>
            <p:cNvSpPr/>
            <p:nvPr/>
          </p:nvSpPr>
          <p:spPr bwMode="auto"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57"/>
            <p:cNvSpPr/>
            <p:nvPr/>
          </p:nvSpPr>
          <p:spPr bwMode="auto"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58"/>
            <p:cNvSpPr/>
            <p:nvPr/>
          </p:nvSpPr>
          <p:spPr bwMode="auto"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59"/>
            <p:cNvSpPr/>
            <p:nvPr/>
          </p:nvSpPr>
          <p:spPr bwMode="auto"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60"/>
            <p:cNvSpPr/>
            <p:nvPr/>
          </p:nvSpPr>
          <p:spPr bwMode="auto"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 61"/>
            <p:cNvSpPr/>
            <p:nvPr/>
          </p:nvSpPr>
          <p:spPr bwMode="auto">
            <a:xfrm>
              <a:off x="9744667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62"/>
            <p:cNvSpPr/>
            <p:nvPr/>
          </p:nvSpPr>
          <p:spPr bwMode="auto"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63"/>
            <p:cNvSpPr/>
            <p:nvPr/>
          </p:nvSpPr>
          <p:spPr bwMode="auto"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64"/>
            <p:cNvSpPr/>
            <p:nvPr/>
          </p:nvSpPr>
          <p:spPr bwMode="auto"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65"/>
            <p:cNvSpPr/>
            <p:nvPr/>
          </p:nvSpPr>
          <p:spPr bwMode="auto"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66"/>
            <p:cNvSpPr/>
            <p:nvPr/>
          </p:nvSpPr>
          <p:spPr bwMode="auto"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67"/>
            <p:cNvSpPr/>
            <p:nvPr/>
          </p:nvSpPr>
          <p:spPr bwMode="auto"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68"/>
            <p:cNvSpPr/>
            <p:nvPr/>
          </p:nvSpPr>
          <p:spPr bwMode="auto"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 69"/>
            <p:cNvSpPr/>
            <p:nvPr/>
          </p:nvSpPr>
          <p:spPr bwMode="auto"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70"/>
            <p:cNvSpPr/>
            <p:nvPr/>
          </p:nvSpPr>
          <p:spPr bwMode="auto"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 71"/>
            <p:cNvSpPr/>
            <p:nvPr/>
          </p:nvSpPr>
          <p:spPr bwMode="auto"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72"/>
            <p:cNvSpPr/>
            <p:nvPr/>
          </p:nvSpPr>
          <p:spPr bwMode="auto"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73"/>
            <p:cNvSpPr/>
            <p:nvPr/>
          </p:nvSpPr>
          <p:spPr bwMode="auto"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74"/>
            <p:cNvSpPr/>
            <p:nvPr/>
          </p:nvSpPr>
          <p:spPr bwMode="auto"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 75"/>
            <p:cNvSpPr/>
            <p:nvPr/>
          </p:nvSpPr>
          <p:spPr bwMode="auto"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 76"/>
            <p:cNvSpPr/>
            <p:nvPr/>
          </p:nvSpPr>
          <p:spPr bwMode="auto"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77"/>
            <p:cNvSpPr/>
            <p:nvPr/>
          </p:nvSpPr>
          <p:spPr bwMode="auto"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78"/>
            <p:cNvSpPr/>
            <p:nvPr/>
          </p:nvSpPr>
          <p:spPr bwMode="auto"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79"/>
            <p:cNvSpPr/>
            <p:nvPr/>
          </p:nvSpPr>
          <p:spPr bwMode="auto"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80"/>
            <p:cNvSpPr/>
            <p:nvPr/>
          </p:nvSpPr>
          <p:spPr bwMode="auto"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81"/>
            <p:cNvSpPr/>
            <p:nvPr/>
          </p:nvSpPr>
          <p:spPr bwMode="auto">
            <a:xfrm>
              <a:off x="9584656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82"/>
            <p:cNvSpPr/>
            <p:nvPr/>
          </p:nvSpPr>
          <p:spPr bwMode="auto"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 83"/>
            <p:cNvSpPr/>
            <p:nvPr/>
          </p:nvSpPr>
          <p:spPr bwMode="auto"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 84"/>
            <p:cNvSpPr/>
            <p:nvPr/>
          </p:nvSpPr>
          <p:spPr bwMode="auto"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85"/>
            <p:cNvSpPr/>
            <p:nvPr/>
          </p:nvSpPr>
          <p:spPr bwMode="auto"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86"/>
            <p:cNvSpPr/>
            <p:nvPr/>
          </p:nvSpPr>
          <p:spPr bwMode="auto"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87"/>
            <p:cNvSpPr/>
            <p:nvPr/>
          </p:nvSpPr>
          <p:spPr bwMode="auto"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88"/>
            <p:cNvSpPr/>
            <p:nvPr/>
          </p:nvSpPr>
          <p:spPr bwMode="auto"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Полилиния 89"/>
            <p:cNvSpPr/>
            <p:nvPr/>
          </p:nvSpPr>
          <p:spPr bwMode="auto"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Полилиния 90"/>
            <p:cNvSpPr/>
            <p:nvPr/>
          </p:nvSpPr>
          <p:spPr bwMode="auto"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91"/>
            <p:cNvSpPr/>
            <p:nvPr/>
          </p:nvSpPr>
          <p:spPr bwMode="auto"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92"/>
            <p:cNvSpPr/>
            <p:nvPr/>
          </p:nvSpPr>
          <p:spPr bwMode="auto"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Полилиния 93"/>
            <p:cNvSpPr/>
            <p:nvPr/>
          </p:nvSpPr>
          <p:spPr bwMode="auto"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Полилиния 94"/>
            <p:cNvSpPr/>
            <p:nvPr/>
          </p:nvSpPr>
          <p:spPr bwMode="auto"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95"/>
            <p:cNvSpPr/>
            <p:nvPr/>
          </p:nvSpPr>
          <p:spPr bwMode="auto"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Полилиния 96"/>
            <p:cNvSpPr/>
            <p:nvPr/>
          </p:nvSpPr>
          <p:spPr bwMode="auto"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Полилиния 97"/>
            <p:cNvSpPr/>
            <p:nvPr/>
          </p:nvSpPr>
          <p:spPr bwMode="auto"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98"/>
            <p:cNvSpPr/>
            <p:nvPr/>
          </p:nvSpPr>
          <p:spPr bwMode="auto"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99"/>
            <p:cNvSpPr/>
            <p:nvPr/>
          </p:nvSpPr>
          <p:spPr bwMode="auto"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100"/>
            <p:cNvSpPr/>
            <p:nvPr/>
          </p:nvSpPr>
          <p:spPr bwMode="auto"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Полилиния 101"/>
            <p:cNvSpPr/>
            <p:nvPr/>
          </p:nvSpPr>
          <p:spPr bwMode="auto"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Полилиния 102"/>
            <p:cNvSpPr/>
            <p:nvPr/>
          </p:nvSpPr>
          <p:spPr bwMode="auto">
            <a:xfrm>
              <a:off x="9749283" y="8077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103"/>
            <p:cNvSpPr/>
            <p:nvPr/>
          </p:nvSpPr>
          <p:spPr bwMode="auto"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104"/>
            <p:cNvSpPr/>
            <p:nvPr/>
          </p:nvSpPr>
          <p:spPr bwMode="auto"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105"/>
            <p:cNvSpPr/>
            <p:nvPr/>
          </p:nvSpPr>
          <p:spPr bwMode="auto"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106"/>
            <p:cNvSpPr/>
            <p:nvPr/>
          </p:nvSpPr>
          <p:spPr bwMode="auto"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107"/>
            <p:cNvSpPr/>
            <p:nvPr/>
          </p:nvSpPr>
          <p:spPr bwMode="auto"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Полилиния 108"/>
            <p:cNvSpPr/>
            <p:nvPr/>
          </p:nvSpPr>
          <p:spPr bwMode="auto"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Полилиния 111"/>
            <p:cNvSpPr/>
            <p:nvPr/>
          </p:nvSpPr>
          <p:spPr bwMode="auto"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 112"/>
            <p:cNvSpPr/>
            <p:nvPr/>
          </p:nvSpPr>
          <p:spPr bwMode="auto"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113"/>
            <p:cNvSpPr/>
            <p:nvPr/>
          </p:nvSpPr>
          <p:spPr bwMode="auto"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114"/>
            <p:cNvSpPr/>
            <p:nvPr/>
          </p:nvSpPr>
          <p:spPr bwMode="auto"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115"/>
            <p:cNvSpPr/>
            <p:nvPr/>
          </p:nvSpPr>
          <p:spPr bwMode="auto"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116"/>
            <p:cNvSpPr/>
            <p:nvPr/>
          </p:nvSpPr>
          <p:spPr bwMode="auto"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117"/>
            <p:cNvSpPr/>
            <p:nvPr/>
          </p:nvSpPr>
          <p:spPr bwMode="auto"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118"/>
            <p:cNvSpPr/>
            <p:nvPr/>
          </p:nvSpPr>
          <p:spPr bwMode="auto"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Полилиния 119"/>
            <p:cNvSpPr/>
            <p:nvPr/>
          </p:nvSpPr>
          <p:spPr bwMode="auto"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Полилиния 123"/>
            <p:cNvSpPr/>
            <p:nvPr/>
          </p:nvSpPr>
          <p:spPr bwMode="auto"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 124"/>
            <p:cNvSpPr/>
            <p:nvPr/>
          </p:nvSpPr>
          <p:spPr bwMode="auto"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Полилиния 125"/>
            <p:cNvSpPr/>
            <p:nvPr/>
          </p:nvSpPr>
          <p:spPr bwMode="auto"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126"/>
            <p:cNvSpPr/>
            <p:nvPr/>
          </p:nvSpPr>
          <p:spPr bwMode="auto"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127"/>
            <p:cNvSpPr/>
            <p:nvPr/>
          </p:nvSpPr>
          <p:spPr bwMode="auto"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128"/>
            <p:cNvSpPr/>
            <p:nvPr/>
          </p:nvSpPr>
          <p:spPr bwMode="auto"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129"/>
            <p:cNvSpPr/>
            <p:nvPr/>
          </p:nvSpPr>
          <p:spPr bwMode="auto"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130"/>
            <p:cNvSpPr/>
            <p:nvPr/>
          </p:nvSpPr>
          <p:spPr bwMode="auto"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135"/>
            <p:cNvSpPr/>
            <p:nvPr/>
          </p:nvSpPr>
          <p:spPr bwMode="auto"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136"/>
            <p:cNvSpPr/>
            <p:nvPr/>
          </p:nvSpPr>
          <p:spPr bwMode="auto"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137"/>
            <p:cNvSpPr/>
            <p:nvPr/>
          </p:nvSpPr>
          <p:spPr bwMode="auto"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138"/>
            <p:cNvSpPr/>
            <p:nvPr/>
          </p:nvSpPr>
          <p:spPr bwMode="auto"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139"/>
            <p:cNvSpPr/>
            <p:nvPr/>
          </p:nvSpPr>
          <p:spPr bwMode="auto"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140"/>
            <p:cNvSpPr/>
            <p:nvPr/>
          </p:nvSpPr>
          <p:spPr bwMode="auto"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148"/>
            <p:cNvSpPr/>
            <p:nvPr/>
          </p:nvSpPr>
          <p:spPr bwMode="auto">
            <a:xfrm>
              <a:off x="11377085" y="-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149"/>
            <p:cNvSpPr/>
            <p:nvPr/>
          </p:nvSpPr>
          <p:spPr bwMode="auto"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150"/>
            <p:cNvSpPr/>
            <p:nvPr/>
          </p:nvSpPr>
          <p:spPr bwMode="auto"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160"/>
            <p:cNvSpPr/>
            <p:nvPr/>
          </p:nvSpPr>
          <p:spPr bwMode="auto"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779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31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50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126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9473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387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2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709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7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0418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48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757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4907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9315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49914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40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094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62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9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1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8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5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5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9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1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8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hyperlink" Target="mailto:praktika@fa.ru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.ru/partner/pcg/Pages/practic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.ru/partner/pcg/Pages/practic.aspx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partner/pcg/Pages/practic-docs.aspx" TargetMode="External"/><Relationship Id="rId2" Type="http://schemas.openxmlformats.org/officeDocument/2006/relationships/hyperlink" Target="http://www.fa.ru/partner/pcg/Pages/practic-docs-org.aspx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fa.ru/partner/pcg/Pages/practic-start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partner/pcg/Pages/practic-docs.aspx" TargetMode="External"/><Relationship Id="rId2" Type="http://schemas.openxmlformats.org/officeDocument/2006/relationships/hyperlink" Target="http://www.fa.ru/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hyperlink" Target="http://www.fa.ru/partner/pcg/Pages/practic-start.asp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a.ru/partner/pcg/Pages/practic-docs-dep.aspx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451" b="397"/>
          <a:stretch/>
        </p:blipFill>
        <p:spPr bwMode="auto">
          <a:xfrm>
            <a:off x="5784446" y="0"/>
            <a:ext cx="6407554" cy="68823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6864086" cy="6866466"/>
            <a:chOff x="0" y="0"/>
            <a:chExt cx="9727996" cy="10287000"/>
          </a:xfrm>
          <a:solidFill>
            <a:srgbClr val="0C153C"/>
          </a:solidFill>
        </p:grpSpPr>
        <p:sp>
          <p:nvSpPr>
            <p:cNvPr id="25" name="Равнобедренный треугольник 24"/>
            <p:cNvSpPr/>
            <p:nvPr/>
          </p:nvSpPr>
          <p:spPr>
            <a:xfrm rot="5400000">
              <a:off x="3104366" y="3663370"/>
              <a:ext cx="10287000" cy="2960260"/>
            </a:xfrm>
            <a:prstGeom prst="triangle">
              <a:avLst>
                <a:gd name="adj" fmla="val 481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0"/>
              <a:ext cx="6767736" cy="1028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2" y="255387"/>
            <a:ext cx="2406961" cy="809341"/>
          </a:xfrm>
          <a:prstGeom prst="rect">
            <a:avLst/>
          </a:prstGeom>
        </p:spPr>
      </p:pic>
      <p:sp>
        <p:nvSpPr>
          <p:cNvPr id="23" name="Параллелограмм 22"/>
          <p:cNvSpPr/>
          <p:nvPr/>
        </p:nvSpPr>
        <p:spPr>
          <a:xfrm>
            <a:off x="3551717" y="5293"/>
            <a:ext cx="3773129" cy="6871757"/>
          </a:xfrm>
          <a:prstGeom prst="parallelogram">
            <a:avLst/>
          </a:pr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6384032" y="0"/>
            <a:ext cx="2980267" cy="6863292"/>
          </a:xfrm>
          <a:custGeom>
            <a:avLst/>
            <a:gdLst>
              <a:gd name="connsiteX0" fmla="*/ 1320800 w 4470400"/>
              <a:gd name="connsiteY0" fmla="*/ 0 h 10274300"/>
              <a:gd name="connsiteX1" fmla="*/ 4470400 w 4470400"/>
              <a:gd name="connsiteY1" fmla="*/ 12700 h 10274300"/>
              <a:gd name="connsiteX2" fmla="*/ 0 w 4470400"/>
              <a:gd name="connsiteY2" fmla="*/ 10274300 h 10274300"/>
              <a:gd name="connsiteX3" fmla="*/ 1320800 w 4470400"/>
              <a:gd name="connsiteY3" fmla="*/ 0 h 1027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10274300">
                <a:moveTo>
                  <a:pt x="1320800" y="0"/>
                </a:moveTo>
                <a:lnTo>
                  <a:pt x="4470400" y="12700"/>
                </a:lnTo>
                <a:lnTo>
                  <a:pt x="0" y="10274300"/>
                </a:lnTo>
                <a:lnTo>
                  <a:pt x="1320800" y="0"/>
                </a:lnTo>
                <a:close/>
              </a:path>
            </a:pathLst>
          </a:cu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itle 8"/>
          <p:cNvSpPr>
            <a:spLocks noGrp="1"/>
          </p:cNvSpPr>
          <p:nvPr>
            <p:ph type="title"/>
          </p:nvPr>
        </p:nvSpPr>
        <p:spPr bwMode="auto">
          <a:xfrm>
            <a:off x="401832" y="1349064"/>
            <a:ext cx="6984776" cy="5050613"/>
          </a:xfrm>
        </p:spPr>
        <p:txBody>
          <a:bodyPr/>
          <a:lstStyle/>
          <a:p>
            <a:pPr algn="ctr">
              <a:defRPr/>
            </a:pPr>
            <a:r>
              <a:rPr lang="ru-RU" sz="4400" dirty="0"/>
              <a:t>Организация практической подготовки при проведении практики обучающихся Финансового университета </a:t>
            </a:r>
            <a:br>
              <a:rPr lang="en-US" sz="4800" dirty="0"/>
            </a:br>
            <a:br>
              <a:rPr lang="ru-RU" sz="4800" dirty="0"/>
            </a:br>
            <a:r>
              <a:rPr lang="ru-RU" sz="2200" dirty="0"/>
              <a:t>Отдел координации практической подготовки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ru-RU" sz="2400" dirty="0">
                <a:latin typeface="Bahnschrift" panose="020B0502040204020203" pitchFamily="34" charset="0"/>
              </a:rPr>
              <a:t>2024/2025 учебный год</a:t>
            </a:r>
            <a:br>
              <a:rPr lang="ru-RU" sz="2400" dirty="0">
                <a:solidFill>
                  <a:schemeClr val="tx2"/>
                </a:solidFill>
                <a:latin typeface="Bahnschrift" panose="020B0502040204020203" pitchFamily="34" charset="0"/>
              </a:rPr>
            </a:br>
            <a:br>
              <a:rPr lang="ru-RU" sz="2200" dirty="0"/>
            </a:br>
            <a:endParaRPr lang="en-US" sz="2200" b="0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329184" y="384673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7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83" t="1287" r="1919" b="35125"/>
          <a:stretch/>
        </p:blipFill>
        <p:spPr>
          <a:xfrm>
            <a:off x="808383" y="927652"/>
            <a:ext cx="10124661" cy="32865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 bwMode="auto">
          <a:xfrm>
            <a:off x="1997475" y="4549526"/>
            <a:ext cx="2029401" cy="1114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105069" y="4596235"/>
            <a:ext cx="1814211" cy="102155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Выберите раздел «Мои работы», в открывшемся интерфейсе – вкладку «Практика» и загрузите отчетные документы для проверки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856012" y="4715811"/>
            <a:ext cx="2029401" cy="7824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997590" y="4826085"/>
            <a:ext cx="1746243" cy="56185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>
                <a:solidFill>
                  <a:schemeClr val="tx1"/>
                </a:solidFill>
              </a:rPr>
              <a:t>Учебная_практика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_Петрова_НН_ДГМУ21-1.</a:t>
            </a:r>
            <a:r>
              <a:rPr lang="en-US" sz="900" dirty="0">
                <a:solidFill>
                  <a:schemeClr val="tx1"/>
                </a:solidFill>
              </a:rPr>
              <a:t>PDF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8018718" y="4510319"/>
            <a:ext cx="2029401" cy="1114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126312" y="4710261"/>
            <a:ext cx="1814211" cy="71508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Название файла должно содержать не более 150 символов. Форматы файла: </a:t>
            </a:r>
            <a:r>
              <a:rPr lang="en-US" sz="900" dirty="0">
                <a:solidFill>
                  <a:schemeClr val="tx1"/>
                </a:solidFill>
              </a:rPr>
              <a:t>DOCX, DOC, PDF.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7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 bwMode="auto">
          <a:xfrm>
            <a:off x="9672634" y="3281970"/>
            <a:ext cx="2331106" cy="25560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b="1" dirty="0">
              <a:solidFill>
                <a:schemeClr val="accent2"/>
              </a:solidFill>
              <a:latin typeface="Open San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9672633" y="479030"/>
            <a:ext cx="2331107" cy="25560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04" y="696200"/>
            <a:ext cx="7618250" cy="1176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0" y="3035049"/>
            <a:ext cx="7657764" cy="2382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773645" y="599484"/>
            <a:ext cx="2140449" cy="23290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Завершенная работа </a:t>
            </a:r>
            <a:r>
              <a:rPr lang="ru-RU" sz="1200" dirty="0">
                <a:latin typeface="Century Gothic" panose="020B0502020202020204" pitchFamily="34" charset="0"/>
              </a:rPr>
              <a:t>допускается руководителем практики от кафедры(руководителем ВКР) к защите. При этом статус работы меняется на </a:t>
            </a:r>
            <a:r>
              <a:rPr lang="ru-RU" sz="1200" b="1" dirty="0">
                <a:latin typeface="Century Gothic" panose="020B0502020202020204" pitchFamily="34" charset="0"/>
              </a:rPr>
              <a:t>«Допущена к защите».</a:t>
            </a:r>
          </a:p>
          <a:p>
            <a:endParaRPr lang="ru-RU" sz="12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773645" y="3405727"/>
            <a:ext cx="2140449" cy="2329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Неудовлетворительные результаты промежуточной аттестации</a:t>
            </a:r>
          </a:p>
          <a:p>
            <a:r>
              <a:rPr lang="ru-RU" sz="1100" dirty="0">
                <a:latin typeface="Century Gothic" panose="020B0502020202020204" pitchFamily="34" charset="0"/>
              </a:rPr>
              <a:t>по практике или непрохождение промежуточной аттестации признается </a:t>
            </a:r>
            <a:r>
              <a:rPr lang="ru-RU" sz="1100" b="1" dirty="0">
                <a:latin typeface="Century Gothic" panose="020B0502020202020204" pitchFamily="34" charset="0"/>
              </a:rPr>
              <a:t>академической задолженностью.</a:t>
            </a:r>
          </a:p>
          <a:p>
            <a:endParaRPr lang="ru-RU" sz="1100" b="1" dirty="0">
              <a:latin typeface="Century Gothic" panose="020B0502020202020204" pitchFamily="34" charset="0"/>
            </a:endParaRPr>
          </a:p>
          <a:p>
            <a:endParaRPr lang="ru-RU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6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1600712" y="291045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0C153C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Важно знать!</a:t>
            </a:r>
          </a:p>
        </p:txBody>
      </p:sp>
      <p:sp>
        <p:nvSpPr>
          <p:cNvPr id="20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anchor="ctr"/>
          <a:lstStyle/>
          <a:p>
            <a:pPr marL="0" indent="0" algn="r">
              <a:buNone/>
            </a:pPr>
            <a:endParaRPr lang="ru-RU" sz="1333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90591" y="1381860"/>
            <a:ext cx="10532139" cy="29848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30083" y="1982120"/>
            <a:ext cx="7291692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Результаты прохождения практики </a:t>
            </a:r>
            <a:r>
              <a:rPr lang="ru-RU" sz="1600" dirty="0">
                <a:solidFill>
                  <a:srgbClr val="6E6C83"/>
                </a:solidFill>
                <a:latin typeface="Century Gothic" panose="020B0502020202020204" pitchFamily="34" charset="0"/>
              </a:rPr>
              <a:t>оцениваются посредством защиты отчета по каждому виду практики с применением ДОТ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600712" y="1868720"/>
            <a:ext cx="20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1"/>
                </a:solidFill>
                <a:latin typeface="Open Sans"/>
              </a:rPr>
              <a:t>1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039004"/>
            <a:ext cx="7291692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По результатам защиты отчета</a:t>
            </a:r>
          </a:p>
          <a:p>
            <a:r>
              <a:rPr lang="ru-RU" sz="1600" dirty="0">
                <a:solidFill>
                  <a:srgbClr val="6E6C83"/>
                </a:solidFill>
                <a:latin typeface="Century Gothic" panose="020B0502020202020204" pitchFamily="34" charset="0"/>
              </a:rPr>
              <a:t>по каждому виду практики выставляется дифференцированная оценка, которая озвучивается студенту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06730" y="3017846"/>
            <a:ext cx="20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1"/>
                </a:solidFill>
                <a:latin typeface="Open Sans"/>
              </a:rPr>
              <a:t>2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9860" y="4643628"/>
            <a:ext cx="10532139" cy="14621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49198"/>
            <a:ext cx="7446934" cy="919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Неудовлетворительные результаты </a:t>
            </a:r>
            <a:r>
              <a:rPr lang="ru-RU" sz="1600" dirty="0">
                <a:solidFill>
                  <a:srgbClr val="6E6C83"/>
                </a:solidFill>
                <a:latin typeface="Century Gothic" panose="020B0502020202020204" pitchFamily="34" charset="0"/>
              </a:rPr>
              <a:t>промежуточной аттестации</a:t>
            </a:r>
          </a:p>
          <a:p>
            <a:r>
              <a:rPr lang="ru-RU" sz="1600" dirty="0">
                <a:solidFill>
                  <a:srgbClr val="6E6C83"/>
                </a:solidFill>
                <a:latin typeface="Century Gothic" panose="020B0502020202020204" pitchFamily="34" charset="0"/>
              </a:rPr>
              <a:t>по практике или непрохождение промежуточной аттестации признается академической задолженностью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10495" y="493544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2"/>
                </a:solidFill>
                <a:latin typeface="Open Sans"/>
              </a:rPr>
              <a:t>3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834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7150100" y="4363141"/>
            <a:ext cx="5041900" cy="10143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Aft>
                <a:spcPts val="1067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Фактический адрес Отдела координации практической подготовки: 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г. Москва,               ул. О. </a:t>
            </a:r>
            <a:r>
              <a:rPr lang="ru-RU" b="1" dirty="0" err="1">
                <a:solidFill>
                  <a:prstClr val="black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Дундича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д. 23, 1 этаж, кабинет А103</a:t>
            </a:r>
          </a:p>
          <a:p>
            <a:pPr marL="228594" indent="-228594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2540632" y="5488528"/>
            <a:ext cx="11860822" cy="12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defTabSz="914377">
              <a:defRPr/>
            </a:pPr>
            <a:r>
              <a:rPr lang="ru-RU" sz="4267" b="1" dirty="0">
                <a:solidFill>
                  <a:prstClr val="black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Благодарим за внимание!</a:t>
            </a:r>
            <a:endParaRPr lang="ru-RU" sz="4267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80" y="5295185"/>
            <a:ext cx="383117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1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1220574" y="4386067"/>
            <a:ext cx="5476306" cy="14718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b="1" dirty="0">
                <a:solidFill>
                  <a:prstClr val="black"/>
                </a:solidFill>
                <a:latin typeface="Century Gothic" panose="020F0302020204030204"/>
                <a:ea typeface="Cambria Math" panose="02040503050406030204" pitchFamily="18" charset="0"/>
                <a:cs typeface="Segoe UI Semibold" panose="020B0702040204020203" pitchFamily="34" charset="0"/>
              </a:rPr>
              <a:t>Почтовый </a:t>
            </a:r>
            <a:r>
              <a:rPr lang="ru-RU" dirty="0">
                <a:solidFill>
                  <a:prstClr val="black"/>
                </a:solidFill>
                <a:latin typeface="Century Gothic" panose="020F0302020204030204"/>
                <a:ea typeface="Cambria Math" panose="02040503050406030204" pitchFamily="18" charset="0"/>
                <a:cs typeface="Segoe UI Semibold" panose="020B0702040204020203" pitchFamily="34" charset="0"/>
              </a:rPr>
              <a:t>адрес Финансового университета (для отправки документов Почтой России): </a:t>
            </a:r>
            <a:r>
              <a:rPr lang="ru-RU" b="1" dirty="0">
                <a:solidFill>
                  <a:prstClr val="black"/>
                </a:solidFill>
                <a:latin typeface="Century Gothic" panose="020F0302020204030204"/>
              </a:rPr>
              <a:t>125167, г. Москва, </a:t>
            </a:r>
            <a:r>
              <a:rPr lang="ru-RU" b="1" dirty="0" err="1">
                <a:solidFill>
                  <a:prstClr val="black"/>
                </a:solidFill>
                <a:latin typeface="Century Gothic" panose="020F0302020204030204"/>
              </a:rPr>
              <a:t>вн</a:t>
            </a:r>
            <a:r>
              <a:rPr lang="ru-RU" b="1" dirty="0">
                <a:solidFill>
                  <a:prstClr val="black"/>
                </a:solidFill>
                <a:latin typeface="Century Gothic" panose="020F0302020204030204"/>
              </a:rPr>
              <a:t>. тер. г. муниципальный округ Хорошевский,  Ленинградский проспект, д. 49/2</a:t>
            </a: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0100" y="5270369"/>
            <a:ext cx="16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600" dirty="0">
                <a:solidFill>
                  <a:srgbClr val="007D8C"/>
                </a:solidFill>
                <a:latin typeface="Century Gothic" panose="020F0302020204030204"/>
                <a:hlinkClick r:id="rId5"/>
              </a:rPr>
              <a:t>praktika@fa.ru</a:t>
            </a:r>
            <a:endParaRPr lang="ru-RU" sz="160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7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ополнительное профессиональное образование - Финансовый университет при Правительства РФ (720p)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6"/>
          <a:srcRect r="-132" b="7034"/>
          <a:stretch/>
        </p:blipFill>
        <p:spPr>
          <a:xfrm>
            <a:off x="1915347" y="240082"/>
            <a:ext cx="9210667" cy="3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8E9B8E2-DE8B-40F2-B39F-6250712067DF}"/>
              </a:ext>
            </a:extLst>
          </p:cNvPr>
          <p:cNvCxnSpPr>
            <a:cxnSpLocks/>
          </p:cNvCxnSpPr>
          <p:nvPr/>
        </p:nvCxnSpPr>
        <p:spPr>
          <a:xfrm>
            <a:off x="2865280" y="824136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6C2D6E1-3FF8-4CE4-B556-0C85F14E1889}"/>
              </a:ext>
            </a:extLst>
          </p:cNvPr>
          <p:cNvCxnSpPr>
            <a:cxnSpLocks/>
          </p:cNvCxnSpPr>
          <p:nvPr/>
        </p:nvCxnSpPr>
        <p:spPr>
          <a:xfrm>
            <a:off x="5494906" y="824136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0B76AE5-2B33-4637-A40A-57C9D8EA3F25}"/>
              </a:ext>
            </a:extLst>
          </p:cNvPr>
          <p:cNvCxnSpPr>
            <a:cxnSpLocks/>
          </p:cNvCxnSpPr>
          <p:nvPr/>
        </p:nvCxnSpPr>
        <p:spPr>
          <a:xfrm>
            <a:off x="8242257" y="824136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020822F-9C6D-425B-8D52-465BB9269EC3}"/>
              </a:ext>
            </a:extLst>
          </p:cNvPr>
          <p:cNvGrpSpPr/>
          <p:nvPr/>
        </p:nvGrpSpPr>
        <p:grpSpPr>
          <a:xfrm>
            <a:off x="8459" y="555621"/>
            <a:ext cx="11565034" cy="3296411"/>
            <a:chOff x="152154" y="2552744"/>
            <a:chExt cx="11418537" cy="329641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32E180-5D1F-456A-8F28-CFA57AE9D421}"/>
                </a:ext>
              </a:extLst>
            </p:cNvPr>
            <p:cNvSpPr txBox="1"/>
            <p:nvPr/>
          </p:nvSpPr>
          <p:spPr>
            <a:xfrm>
              <a:off x="180003" y="2612465"/>
              <a:ext cx="297565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Документы, регламентирующие порядок организации практической подготовки при проведении практики обучающихся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C153C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3BD384-EB48-4A20-AE19-C502F3A5EDE9}"/>
                </a:ext>
              </a:extLst>
            </p:cNvPr>
            <p:cNvSpPr txBox="1"/>
            <p:nvPr/>
          </p:nvSpPr>
          <p:spPr>
            <a:xfrm>
              <a:off x="152154" y="3910163"/>
              <a:ext cx="25703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spcAft>
                  <a:spcPts val="554"/>
                </a:spcAft>
                <a:defRPr/>
              </a:pPr>
              <a:r>
                <a:rPr lang="ru-RU" sz="1200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81015F-FE9F-4BF5-AC7F-970EDDD63EFE}"/>
                </a:ext>
              </a:extLst>
            </p:cNvPr>
            <p:cNvSpPr txBox="1"/>
            <p:nvPr/>
          </p:nvSpPr>
          <p:spPr>
            <a:xfrm>
              <a:off x="2992425" y="2612465"/>
              <a:ext cx="2548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Продолжительность рабочего дня: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6299E7-4883-4435-A00D-E6F2882AB48D}"/>
                </a:ext>
              </a:extLst>
            </p:cNvPr>
            <p:cNvSpPr txBox="1"/>
            <p:nvPr/>
          </p:nvSpPr>
          <p:spPr>
            <a:xfrm>
              <a:off x="5626548" y="2570509"/>
              <a:ext cx="2772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spcAft>
                  <a:spcPts val="1200"/>
                </a:spcAft>
                <a:defRPr/>
              </a:pPr>
              <a:r>
                <a:rPr lang="ru-RU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Обучающиеся</a:t>
              </a:r>
              <a:r>
                <a:rPr lang="en-US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по целевому приёму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9A0364-F304-4C95-8A8C-F02EB2ED46C0}"/>
                </a:ext>
              </a:extLst>
            </p:cNvPr>
            <p:cNvSpPr txBox="1"/>
            <p:nvPr/>
          </p:nvSpPr>
          <p:spPr>
            <a:xfrm>
              <a:off x="8399250" y="2552744"/>
              <a:ext cx="3171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Практика студентов с иностранным гражданством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459" y="4102831"/>
            <a:ext cx="268199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Программа учебной практики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Программа производственной практики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-4858" y="4968920"/>
            <a:ext cx="26831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График учебного процесса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C153C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3499226" y="22505"/>
            <a:ext cx="5281415" cy="492334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800" dirty="0">
                <a:solidFill>
                  <a:srgbClr val="0C153C"/>
                </a:solidFill>
                <a:latin typeface="Century Gothic" panose="020B0502020202020204" pitchFamily="34" charset="0"/>
              </a:rPr>
              <a:t>Общая информация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838955" y="1239065"/>
            <a:ext cx="268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В возрасте от 18 лет и старше – не более 40 часов в неделю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rgbClr val="0C153C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Для студентов, являющихся инвалидами I или II группы, – не более 35 часов в неделю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570879" y="1202514"/>
            <a:ext cx="268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Проходят практику СТРОГО в соответствии</a:t>
            </a:r>
            <a:r>
              <a:rPr lang="en-US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с пунктом «Права и обязанности» Договора о целевом направлении.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559077" y="2089727"/>
            <a:ext cx="26831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rgbClr val="0C153C"/>
                </a:solidFill>
                <a:latin typeface="Century Gothic" panose="020B0502020202020204" pitchFamily="34" charset="0"/>
              </a:rPr>
              <a:t>Финуниверситетом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не заключен </a:t>
            </a:r>
            <a:r>
              <a:rPr lang="ru-RU" sz="1200" dirty="0">
                <a:solidFill>
                  <a:srgbClr val="1F497D"/>
                </a:solidFill>
                <a:latin typeface="Century Gothic" panose="020B0502020202020204" pitchFamily="34" charset="0"/>
                <a:hlinkClick r:id="rId2"/>
              </a:rPr>
              <a:t>долгосрочный договор</a:t>
            </a:r>
            <a:r>
              <a:rPr lang="ru-RU" sz="1200" dirty="0">
                <a:solidFill>
                  <a:srgbClr val="1F497D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о практической подготовке студентов, необходимо заключить договор о практической подготовке студента</a:t>
            </a:r>
            <a:r>
              <a:rPr lang="en-US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на срок практики.</a:t>
            </a:r>
          </a:p>
          <a:p>
            <a:pPr defTabSz="457200">
              <a:spcAft>
                <a:spcPts val="1200"/>
              </a:spcAft>
              <a:defRPr/>
            </a:pPr>
            <a:endParaRPr lang="ru-RU" sz="1200" dirty="0">
              <a:solidFill>
                <a:srgbClr val="0C153C"/>
              </a:solidFill>
              <a:latin typeface="Century Gothic" panose="020B0502020202020204" pitchFamily="34" charset="0"/>
            </a:endParaRPr>
          </a:p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rgbClr val="0C153C"/>
                </a:solidFill>
                <a:latin typeface="Century Gothic" panose="020B0502020202020204" pitchFamily="34" charset="0"/>
              </a:rPr>
              <a:t>Финуниверситетом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заключен 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  <a:hlinkClick r:id="rId2"/>
              </a:rPr>
              <a:t>долгосрочный договор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о практической подготовке студентов, необходимо предоставить письмо от профильной организации.  </a:t>
            </a:r>
          </a:p>
          <a:p>
            <a:endParaRPr lang="ru-RU" sz="12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ru-RU" sz="12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ru-RU" sz="12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02803" y="1158987"/>
            <a:ext cx="394724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Отказ в приёме иностранных студентов на практику в компании, организации, учреждения, функционирование которых невозможно без дополнительных мер безопасности. И в соответствии с ФЗ от 27.07.2004 N 79-ФЗ (ред. от 28.04.2023) «О государственной гражданской службе Российской Федерации», Статья 16.</a:t>
            </a:r>
          </a:p>
          <a:p>
            <a:pPr defTabSz="457200">
              <a:spcAft>
                <a:spcPts val="1200"/>
              </a:spcAft>
              <a:defRPr/>
            </a:pPr>
            <a:endParaRPr lang="ru-RU" sz="1200" dirty="0">
              <a:solidFill>
                <a:srgbClr val="0C153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02802" y="2550793"/>
            <a:ext cx="38756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Поскольку 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rgbClr val="0C153C"/>
                </a:solidFill>
                <a:latin typeface="Century Gothic" panose="020B0502020202020204" pitchFamily="34" charset="0"/>
              </a:rPr>
              <a:t>Минобрнауки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России согласно статье 105 ФЗ об образовании. Требования к заключению установлены в ПП от 13.04.2022 г. № 645 «Об утверждении Правил подготовки и получения заключений, предусмотренных частью 4 статьи 105 ФЗ «Об образовании в Российской Федерации», данный процесс занимает не менее трех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208727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2238204" y="148696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0C153C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Обратите внимание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115878" y="1241278"/>
            <a:ext cx="10532139" cy="19896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EBF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1" y="1381860"/>
            <a:ext cx="7291692" cy="105560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Сбор заявлений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от студентов о предоставлении места прохождения практики, составленных</a:t>
            </a:r>
          </a:p>
          <a:p>
            <a:pPr algn="ctr" defTabSz="609585"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 форме,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 резюме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принимаются в электронном виде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позднее чем за 2 месяца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06730" y="1405094"/>
            <a:ext cx="20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1"/>
                </a:solidFill>
                <a:latin typeface="Open Sans"/>
              </a:rPr>
              <a:t>1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2" y="2510693"/>
            <a:ext cx="7291692" cy="5788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Прохождение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практики в профильных организациях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4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осуществляется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безвозмездной основе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06730" y="2350583"/>
            <a:ext cx="20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1"/>
                </a:solidFill>
                <a:latin typeface="Open Sans"/>
              </a:rPr>
              <a:t>2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115877" y="3341690"/>
            <a:ext cx="10532139" cy="27126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584541"/>
            <a:ext cx="7446934" cy="105560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Распределение</a:t>
            </a:r>
            <a:r>
              <a:rPr lang="ru-RU" sz="14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студентов по конкретным базам практик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осуществляется с учетом имеющихся возможностей и требований организаций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 теме выпускной квалификационной работы, а также уровню подготовки студента (средний балл успеваемости, уровень владения иностранными языками и т.д.)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53660"/>
            <a:ext cx="7422422" cy="81724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Окончательное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решение о принятии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студентов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принимает профильная организация</a:t>
            </a:r>
          </a:p>
          <a:p>
            <a:pPr algn="ctr" defTabSz="609585">
              <a:defRPr/>
            </a:pPr>
            <a:endParaRPr lang="ru-RU" sz="1400" dirty="0">
              <a:solidFill>
                <a:srgbClr val="1F497D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06730" y="368684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2"/>
                </a:solidFill>
                <a:latin typeface="Open Sans"/>
              </a:rPr>
              <a:t>3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06730" y="481944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2"/>
                </a:solidFill>
                <a:latin typeface="Open Sans"/>
              </a:rPr>
              <a:t>4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2124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+mj-lt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2777" y="435577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pPr algn="ctr" defTabSz="914377">
              <a:spcBef>
                <a:spcPts val="1000"/>
              </a:spcBef>
            </a:pPr>
            <a:r>
              <a:rPr lang="ru-RU" sz="2800" dirty="0">
                <a:ea typeface="Cambria Math" panose="02040503050406030204" pitchFamily="18" charset="0"/>
                <a:cs typeface="Segoe UI Semibold" panose="020B0702040204020203" pitchFamily="34" charset="0"/>
              </a:rPr>
              <a:t>Возможные варианты прохождения практики</a:t>
            </a:r>
            <a:r>
              <a:rPr lang="ru-RU" sz="2800" dirty="0">
                <a:solidFill>
                  <a:srgbClr val="1F497D"/>
                </a:solidFill>
                <a:ea typeface="Cambria Math" panose="02040503050406030204" pitchFamily="18" charset="0"/>
                <a:cs typeface="Segoe UI Semibold" panose="020B0702040204020203" pitchFamily="34" charset="0"/>
              </a:rPr>
              <a:t>:</a:t>
            </a:r>
            <a:endParaRPr lang="ru-RU" sz="2800" dirty="0">
              <a:solidFill>
                <a:srgbClr val="1F497D"/>
              </a:solidFill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7368" y="1398472"/>
            <a:ext cx="3106123" cy="2171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97835" y="1627553"/>
            <a:ext cx="281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b="1" dirty="0">
              <a:solidFill>
                <a:prstClr val="black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/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для студентов по целевому приему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790523" y="2835118"/>
            <a:ext cx="27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В соответствии с договором</a:t>
            </a:r>
            <a:endParaRPr lang="en-US" sz="1200" dirty="0">
              <a:ln w="0"/>
              <a:solidFill>
                <a:srgbClr val="6E6C83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о целевом направлении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227521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456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+mj-lt"/>
              </a:rPr>
              <a:t>01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06992" y="1398472"/>
            <a:ext cx="3717200" cy="2171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4597459" y="1627553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89790" y="2507219"/>
            <a:ext cx="274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lang="ru-RU" sz="1200" dirty="0">
              <a:ln w="0"/>
              <a:solidFill>
                <a:srgbClr val="6E6C83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с профильной организацией либо письмо от профильной организации</a:t>
            </a:r>
            <a:r>
              <a:rPr lang="ru-RU" sz="1600" b="1" dirty="0">
                <a:ln w="0"/>
                <a:solidFill>
                  <a:srgbClr val="1F497D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27145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6080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+mj-lt"/>
              </a:rPr>
              <a:t>02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338024" y="1394363"/>
            <a:ext cx="3717200" cy="2171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828491" y="1623444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20822" y="2503110"/>
            <a:ext cx="274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lang="ru-RU" sz="1200" dirty="0">
              <a:ln w="0"/>
              <a:solidFill>
                <a:srgbClr val="6E6C83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с профильной организацией </a:t>
            </a:r>
          </a:p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либо письмо от профильной организации</a:t>
            </a:r>
            <a:r>
              <a:rPr lang="ru-RU" sz="1600" b="1" dirty="0">
                <a:ln w="0"/>
                <a:solidFill>
                  <a:srgbClr val="1F497D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58177" y="1350315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7112" y="147673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+mj-lt"/>
              </a:rPr>
              <a:t>03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451960" y="3841069"/>
            <a:ext cx="4123061" cy="2171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929727" y="4167985"/>
            <a:ext cx="341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b="1" dirty="0">
              <a:solidFill>
                <a:prstClr val="black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/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в профильных организациях-партнерах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960429" y="5183195"/>
            <a:ext cx="361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Письменное заявление и Резюме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1259413" y="3894856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8348" y="402127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+mj-lt"/>
              </a:rPr>
              <a:t>04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76493" y="3846886"/>
            <a:ext cx="4356011" cy="2171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6766960" y="4075967"/>
            <a:ext cx="40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b="1" dirty="0">
              <a:solidFill>
                <a:prstClr val="black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в структурном подразделении </a:t>
            </a:r>
            <a:r>
              <a:rPr lang="ru-RU" b="1" dirty="0" err="1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endParaRPr lang="ru-RU" b="1" dirty="0">
              <a:solidFill>
                <a:prstClr val="black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84931" y="5091315"/>
            <a:ext cx="370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Заявление на</a:t>
            </a:r>
            <a:r>
              <a:rPr lang="en-US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 </a:t>
            </a:r>
          </a:p>
          <a:p>
            <a:pPr defTabSz="1219170">
              <a:defRPr/>
            </a:pPr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в</a:t>
            </a:r>
            <a:r>
              <a:rPr lang="en-US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структурном подразделении </a:t>
            </a:r>
            <a:r>
              <a:rPr lang="ru-RU" sz="1200" dirty="0" err="1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endParaRPr lang="ru-RU" sz="1200" dirty="0">
              <a:ln w="0"/>
              <a:solidFill>
                <a:srgbClr val="6E6C83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96646" y="3802838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5581" y="3929254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+mj-lt"/>
              </a:rPr>
              <a:t>05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51783" y="6208749"/>
            <a:ext cx="10715529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333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* Если между организацией – базой практики и </a:t>
            </a:r>
            <a:r>
              <a:rPr lang="ru-RU" sz="1333" dirty="0" err="1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Финуниверситетом</a:t>
            </a:r>
            <a:r>
              <a:rPr lang="ru-RU" sz="1333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заключен </a:t>
            </a:r>
            <a:r>
              <a:rPr lang="ru-RU" sz="1333" dirty="0">
                <a:ln w="0"/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  <a:hlinkClick r:id="rId2"/>
              </a:rPr>
              <a:t>долгосрочный договор</a:t>
            </a:r>
            <a:r>
              <a:rPr lang="ru-RU" sz="1333" dirty="0">
                <a:ln w="0"/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333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о практической подготовке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7847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 bwMode="auto">
          <a:xfrm>
            <a:off x="7242434" y="4119530"/>
            <a:ext cx="2301590" cy="22212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4778604" y="4177735"/>
            <a:ext cx="2383510" cy="214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405597" y="4152605"/>
            <a:ext cx="2282371" cy="21249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9904742" y="912670"/>
            <a:ext cx="1903327" cy="24871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777593" y="912670"/>
            <a:ext cx="1911598" cy="24871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738020" y="912670"/>
            <a:ext cx="1911598" cy="24871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05987" y="707190"/>
            <a:ext cx="2326657" cy="28872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472273" y="3528442"/>
            <a:ext cx="3128801" cy="5106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1959776" y="87049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1F497D"/>
                </a:solidFill>
                <a:cs typeface="Poppins" panose="020B060402020202020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588" y="1045340"/>
            <a:ext cx="2096201" cy="235449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6E6C83"/>
                </a:solidFill>
                <a:effectLst/>
              </a:rPr>
              <a:t>Зайти на сайт Финансового университета (http://www.fa.ru) в раздел «Студентам» во вкладку «Практика» -</a:t>
            </a:r>
            <a:r>
              <a:rPr lang="ru-RU" sz="1050" dirty="0">
                <a:solidFill>
                  <a:srgbClr val="6E6C83"/>
                </a:solidFill>
                <a:effectLst/>
                <a:hlinkClick r:id="rId2"/>
              </a:rPr>
              <a:t> «</a:t>
            </a:r>
            <a:r>
              <a:rPr lang="ru-RU" sz="1050" dirty="0">
                <a:solidFill>
                  <a:srgbClr val="6E6C83"/>
                </a:solidFill>
                <a:effectLst/>
                <a:hlinkClick r:id="rId3"/>
              </a:rPr>
              <a:t>Д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hlinkClick r:id="rId3"/>
              </a:rPr>
              <a:t>окументы и формы»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hlinkClick r:id="rId2"/>
              </a:rPr>
              <a:t>- «</a:t>
            </a:r>
            <a:r>
              <a:rPr lang="ru-RU" sz="1050" u="sng" dirty="0">
                <a:solidFill>
                  <a:schemeClr val="accent1">
                    <a:lumMod val="75000"/>
                  </a:schemeClr>
                </a:solidFill>
                <a:effectLst/>
              </a:rPr>
              <a:t>Документы, </a:t>
            </a:r>
            <a:r>
              <a:rPr lang="ru-RU" sz="1050" u="sng" dirty="0">
                <a:solidFill>
                  <a:schemeClr val="accent1">
                    <a:lumMod val="75000"/>
                  </a:schemeClr>
                </a:solidFill>
              </a:rPr>
              <a:t>оформляемые до начала практики</a:t>
            </a:r>
            <a:r>
              <a:rPr lang="ru-RU" sz="1050" dirty="0">
                <a:solidFill>
                  <a:srgbClr val="6E6C83"/>
                </a:solidFill>
              </a:rPr>
              <a:t>» - «</a:t>
            </a:r>
            <a:r>
              <a:rPr lang="ru-RU" sz="1050" u="sng" dirty="0">
                <a:solidFill>
                  <a:schemeClr val="accent1">
                    <a:lumMod val="75000"/>
                  </a:schemeClr>
                </a:solidFill>
              </a:rPr>
              <a:t>При прохождении практики в организации, не являющейся партнером Финансового университета»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1050" dirty="0">
                <a:solidFill>
                  <a:srgbClr val="6E6C83"/>
                </a:solidFill>
              </a:rPr>
              <a:t> Скачать договор.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3134" y="1037020"/>
            <a:ext cx="1926544" cy="21698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solidFill>
                  <a:srgbClr val="1F497D"/>
                </a:solidFill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Поле с номером договора и поле с датой </a:t>
            </a:r>
            <a:r>
              <a:rPr lang="ru-RU" sz="9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ЗАПОЛНЯТЬ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03853" y="1045340"/>
            <a:ext cx="1589311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9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1.2.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9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1.3.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9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1.4.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– помещение профильной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07226" y="1037020"/>
            <a:ext cx="1694375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После заполнения всех реквизитов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 экземпляра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9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«живой»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печатью и подписью </a:t>
            </a:r>
          </a:p>
          <a:p>
            <a:pPr algn="ctr" defTabSz="457200">
              <a:defRPr/>
            </a:pP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 экз.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Договора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(не скан)</a:t>
            </a:r>
            <a:r>
              <a:rPr lang="en-US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кафедру.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1819" y="2316224"/>
            <a:ext cx="955543" cy="340519"/>
          </a:xfrm>
          <a:prstGeom prst="roundRect">
            <a:avLst/>
          </a:prstGeom>
          <a:solidFill>
            <a:schemeClr val="bg1"/>
          </a:solidFill>
          <a:ln w="0">
            <a:solidFill>
              <a:srgbClr val="1F497D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4"/>
              </a:rPr>
              <a:t>Скачать</a:t>
            </a:r>
            <a:endParaRPr lang="ru-RU" sz="1400" dirty="0"/>
          </a:p>
        </p:txBody>
      </p:sp>
      <p:sp>
        <p:nvSpPr>
          <p:cNvPr id="21" name="Google Shape;244;p28"/>
          <p:cNvSpPr txBox="1">
            <a:spLocks/>
          </p:cNvSpPr>
          <p:nvPr/>
        </p:nvSpPr>
        <p:spPr>
          <a:xfrm>
            <a:off x="5510336" y="4592324"/>
            <a:ext cx="3622370" cy="4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685" y="957475"/>
            <a:ext cx="2994409" cy="1307534"/>
          </a:xfrm>
          <a:prstGeom prst="rect">
            <a:avLst/>
          </a:prstGeom>
          <a:ln>
            <a:noFill/>
          </a:ln>
        </p:spPr>
      </p:pic>
      <p:sp>
        <p:nvSpPr>
          <p:cNvPr id="23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2470659" y="4420007"/>
            <a:ext cx="2217310" cy="21240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типовую форму договора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формате </a:t>
            </a:r>
            <a:r>
              <a:rPr lang="en-US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WORD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режиме правок</a:t>
            </a:r>
            <a:r>
              <a:rPr lang="ru-RU" sz="9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,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вам необходимо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электронную почту </a:t>
            </a:r>
            <a:r>
              <a:rPr lang="en-US" sz="900" b="1" u="sng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praktika@fa.ru</a:t>
            </a:r>
            <a:r>
              <a:rPr lang="ru-RU" sz="9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24" name="Google Shape;981;p46"/>
          <p:cNvSpPr txBox="1">
            <a:spLocks/>
          </p:cNvSpPr>
          <p:nvPr/>
        </p:nvSpPr>
        <p:spPr>
          <a:xfrm>
            <a:off x="4868198" y="4139248"/>
            <a:ext cx="2143146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Договоры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</a:t>
            </a:r>
            <a:r>
              <a:rPr lang="en-US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принимаются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 не по форме </a:t>
            </a:r>
            <a:r>
              <a:rPr lang="ru-RU" sz="9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без согласования</a:t>
            </a:r>
          </a:p>
        </p:txBody>
      </p:sp>
      <p:sp>
        <p:nvSpPr>
          <p:cNvPr id="25" name="Google Shape;981;p46"/>
          <p:cNvSpPr txBox="1">
            <a:spLocks/>
          </p:cNvSpPr>
          <p:nvPr/>
        </p:nvSpPr>
        <p:spPr>
          <a:xfrm>
            <a:off x="7252752" y="4132759"/>
            <a:ext cx="2240412" cy="214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Договоры с допущенными ошибками в следующих пунктах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отправляются на доработку</a:t>
            </a:r>
            <a:r>
              <a:rPr lang="ru-RU" sz="9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518" y="5811194"/>
            <a:ext cx="2024705" cy="352425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5616820" y="6390848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4"/>
              </a:rPr>
              <a:t>Скачать</a:t>
            </a:r>
            <a:endParaRPr lang="ru-RU" sz="1600" dirty="0"/>
          </a:p>
        </p:txBody>
      </p:sp>
      <p:sp>
        <p:nvSpPr>
          <p:cNvPr id="28" name="Овал 27"/>
          <p:cNvSpPr/>
          <p:nvPr/>
        </p:nvSpPr>
        <p:spPr>
          <a:xfrm>
            <a:off x="0" y="3079781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971" y="3107878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Century Gothic" panose="020F0302020204030204"/>
              </a:rPr>
              <a:t>01</a:t>
            </a:r>
          </a:p>
        </p:txBody>
      </p:sp>
      <p:sp>
        <p:nvSpPr>
          <p:cNvPr id="30" name="Овал 29"/>
          <p:cNvSpPr/>
          <p:nvPr/>
        </p:nvSpPr>
        <p:spPr>
          <a:xfrm>
            <a:off x="5109634" y="2078491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9953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Century Gothic" panose="020F0302020204030204"/>
              </a:rPr>
              <a:t>02</a:t>
            </a:r>
          </a:p>
        </p:txBody>
      </p:sp>
      <p:sp>
        <p:nvSpPr>
          <p:cNvPr id="32" name="Овал 31"/>
          <p:cNvSpPr/>
          <p:nvPr/>
        </p:nvSpPr>
        <p:spPr>
          <a:xfrm>
            <a:off x="9289592" y="3080427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379489" y="3107878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Century Gothic" panose="020F0302020204030204"/>
              </a:rPr>
              <a:t>03</a:t>
            </a:r>
          </a:p>
        </p:txBody>
      </p:sp>
      <p:sp>
        <p:nvSpPr>
          <p:cNvPr id="34" name="Овал 33"/>
          <p:cNvSpPr/>
          <p:nvPr/>
        </p:nvSpPr>
        <p:spPr>
          <a:xfrm>
            <a:off x="11512700" y="2078491"/>
            <a:ext cx="628386" cy="5054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160160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Century Gothic" panose="020F0302020204030204"/>
              </a:rPr>
              <a:t>04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43691" y="3594449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cs typeface="Poppins" panose="020B0604020202020204" charset="0"/>
              </a:rPr>
              <a:t>Обратите внимание</a:t>
            </a:r>
            <a:endParaRPr lang="ru-RU" b="1" dirty="0">
              <a:solidFill>
                <a:srgbClr val="1F497D"/>
              </a:solidFill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1343472" y="4694875"/>
            <a:ext cx="9145537" cy="17805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Open Sans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579781" y="1805013"/>
            <a:ext cx="3710553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ln w="9144">
            <a:solidFill>
              <a:schemeClr val="accent2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Подать в письменном виде заявление и резюме в электронном виде – ответственному за практику от кафедры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indent="0" algn="ctr" defTabSz="457200">
              <a:defRPr/>
            </a:pPr>
            <a:r>
              <a:rPr lang="ru-RU" sz="14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1400" dirty="0">
                <a:latin typeface="Century Gothic" panose="020B0502020202020204" pitchFamily="34" charset="0"/>
                <a:cs typeface="Segoe UI Semibold" panose="020B0702040204020203" pitchFamily="34" charset="0"/>
                <a:hlinkClick r:id="rId2"/>
              </a:rPr>
              <a:t>http://www.fa.ru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- 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3"/>
              </a:rPr>
              <a:t>«Документы и формы» 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«При выборе места практики из списка организаций-партнеров»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Скачать образцы письменного заявления и резюме.</a:t>
            </a:r>
            <a:endParaRPr lang="ru-RU" sz="1400" kern="12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3" y="172649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0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обращение</a:t>
            </a:r>
            <a:br>
              <a:rPr lang="en-US" sz="20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20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 кафедру о предоставлении места практики?</a:t>
            </a:r>
            <a:br>
              <a:rPr lang="ru-RU" sz="20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*В случае, если студент не изъявил желание проходить практику по предоставленным местам практики от </a:t>
            </a:r>
            <a:r>
              <a:rPr lang="ru-RU" sz="2000" i="1" dirty="0" err="1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ответственность за подбор места практики возлагается на студента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TextBox 12">
            <a:hlinkClick r:id="rId4"/>
          </p:cNvPr>
          <p:cNvSpPr txBox="1"/>
          <p:nvPr/>
        </p:nvSpPr>
        <p:spPr>
          <a:xfrm>
            <a:off x="4733452" y="6046045"/>
            <a:ext cx="1089677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hlinkClick r:id="rId4"/>
              </a:rPr>
              <a:t>Скачать</a:t>
            </a:r>
            <a:endParaRPr lang="ru-RU" sz="11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792" y="4743607"/>
            <a:ext cx="3004313" cy="1663462"/>
          </a:xfrm>
          <a:prstGeom prst="rect">
            <a:avLst/>
          </a:prstGeom>
        </p:spPr>
      </p:pic>
      <p:sp>
        <p:nvSpPr>
          <p:cNvPr id="15" name="TextBox 14">
            <a:hlinkClick r:id="rId4"/>
          </p:cNvPr>
          <p:cNvSpPr txBox="1"/>
          <p:nvPr/>
        </p:nvSpPr>
        <p:spPr>
          <a:xfrm>
            <a:off x="7307893" y="4780083"/>
            <a:ext cx="769003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>
                <a:hlinkClick r:id="rId4"/>
              </a:rPr>
              <a:t>Скачать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3397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186873" y="2031528"/>
            <a:ext cx="3433669" cy="22712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281178" y="2080171"/>
            <a:ext cx="3433669" cy="22712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43397" y="2080171"/>
            <a:ext cx="3433669" cy="22712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761576" y="2031528"/>
            <a:ext cx="2626784" cy="20701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 ознакомиться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4453019" y="2031528"/>
            <a:ext cx="3089988" cy="249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случае изменения места практики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незамедлительно сообщить об этом ответственному за практику от кафедры, а также представить объяснительную записку на имя руководителя кафедры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8435073" y="2031528"/>
            <a:ext cx="2937271" cy="273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Наименование организации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должны совпадать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928368" y="-12289"/>
            <a:ext cx="10882937" cy="1106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 начала практики:</a:t>
            </a:r>
            <a:endParaRPr lang="ru-RU" sz="2667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63281" y="817987"/>
            <a:ext cx="11057261" cy="646986"/>
          </a:xfrm>
          <a:prstGeom prst="roundRect">
            <a:avLst/>
          </a:prstGeom>
          <a:noFill/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pPr marL="365751" lvl="1"/>
            <a:r>
              <a:rPr lang="ru-RU" sz="16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Необходимо получить у руководителя практики </a:t>
            </a:r>
            <a:r>
              <a:rPr lang="en-US" sz="16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(</a:t>
            </a:r>
            <a:r>
              <a:rPr lang="ru-RU" sz="16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ВКР) от кафедры оформленные и подписанные</a:t>
            </a:r>
          </a:p>
          <a:p>
            <a:pPr marL="365751" lvl="1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рабочий график (план) и индивидуальное задание</a:t>
            </a: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>
            <a:off x="1814380" y="4885516"/>
            <a:ext cx="9234663" cy="12886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2155612" y="5070160"/>
            <a:ext cx="8428447" cy="919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>
                <a:solidFill>
                  <a:srgbClr val="6E6C83"/>
                </a:solidFill>
                <a:latin typeface="Century Gothic" panose="020B0502020202020204" pitchFamily="34" charset="0"/>
                <a:ea typeface="Poppins"/>
                <a:cs typeface="Segoe UI Semibold" panose="020B0702040204020203" pitchFamily="34" charset="0"/>
                <a:sym typeface="Poppins"/>
              </a:rPr>
              <a:t>В первый день практики 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sz="1600">
                <a:solidFill>
                  <a:srgbClr val="6E6C83"/>
                </a:solidFill>
                <a:latin typeface="Century Gothic" panose="020B0502020202020204" pitchFamily="34" charset="0"/>
                <a:ea typeface="Poppins"/>
                <a:cs typeface="Segoe UI Semibold" panose="020B0702040204020203" pitchFamily="34" charset="0"/>
                <a:sym typeface="Poppins"/>
              </a:rPr>
              <a:t>.</a:t>
            </a:r>
            <a:endParaRPr lang="ru-RU" sz="1600">
              <a:solidFill>
                <a:srgbClr val="6E6C83"/>
              </a:solidFill>
              <a:latin typeface="Century Gothic" panose="020B0502020202020204" pitchFamily="34" charset="0"/>
              <a:ea typeface="Poppins"/>
              <a:cs typeface="Segoe UI Semibold" panose="020B0702040204020203" pitchFamily="34" charset="0"/>
              <a:sym typeface="Poppins"/>
            </a:endParaRPr>
          </a:p>
          <a:p>
            <a:r>
              <a:rPr lang="ru-RU" sz="1600">
                <a:solidFill>
                  <a:srgbClr val="6E6C83"/>
                </a:solidFill>
                <a:latin typeface="Century Gothic" panose="020B0502020202020204" pitchFamily="34" charset="0"/>
                <a:ea typeface="Poppins"/>
                <a:cs typeface="Segoe UI Semibold" panose="020B0702040204020203" pitchFamily="34" charset="0"/>
                <a:sym typeface="Poppins"/>
              </a:rPr>
              <a:t>Обязательно внести запись о прохождении инструктажа в дневник практики</a:t>
            </a:r>
            <a:endParaRPr lang="ru-RU" sz="1600" dirty="0">
              <a:solidFill>
                <a:srgbClr val="6E6C83"/>
              </a:solidFill>
              <a:latin typeface="Century Gothic" panose="020B0502020202020204" pitchFamily="34" charset="0"/>
              <a:ea typeface="Poppins"/>
              <a:cs typeface="Segoe UI Semibold" panose="020B0702040204020203" pitchFamily="34" charset="0"/>
              <a:sym typeface="Poppi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5830" y="4604547"/>
            <a:ext cx="1054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dirty="0">
                <a:solidFill>
                  <a:srgbClr val="1F497D"/>
                </a:solidFill>
                <a:latin typeface="Open San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050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 bwMode="auto">
          <a:xfrm>
            <a:off x="451247" y="5920884"/>
            <a:ext cx="11478317" cy="6355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8290757" y="3688613"/>
            <a:ext cx="3357260" cy="18891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44753" y="3770721"/>
            <a:ext cx="3357260" cy="1807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03333" y="3775872"/>
            <a:ext cx="3357260" cy="1807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436643" y="1608488"/>
            <a:ext cx="3357260" cy="1807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317661" y="1645811"/>
            <a:ext cx="3357260" cy="171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85976" y="1645811"/>
            <a:ext cx="3357260" cy="1807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9305" y="1798667"/>
            <a:ext cx="34092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Титульный лист отчета</a:t>
            </a:r>
          </a:p>
          <a:p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 практике </a:t>
            </a:r>
            <a:endParaRPr lang="ru-RU" sz="1467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418" y="2381759"/>
            <a:ext cx="340920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студента</a:t>
            </a:r>
          </a:p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 руководителя практики</a:t>
            </a:r>
          </a:p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</a:t>
            </a:r>
            <a:endParaRPr lang="ru-RU" sz="1333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6231" y="1793516"/>
            <a:ext cx="339176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  <a:sym typeface="Poppins Black"/>
              </a:rPr>
              <a:t>Рабочий график (план) проведения практики </a:t>
            </a:r>
            <a:endParaRPr lang="ru-RU" sz="1467" b="1" dirty="0">
              <a:latin typeface="Century Gothic" panose="020B0502020202020204" pitchFamily="34" charset="0"/>
              <a:cs typeface="Poppins Black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807" y="2381759"/>
            <a:ext cx="3409199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руководителя практики от кафедры и профильной организации</a:t>
            </a:r>
            <a:endParaRPr lang="ru-RU" sz="1333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424" y="1767702"/>
            <a:ext cx="34073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Индивидуальное задание </a:t>
            </a:r>
            <a:endParaRPr lang="ru-RU" sz="1467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2732" y="2196850"/>
            <a:ext cx="340738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подписями руководителя практики от кафедры , руководителя профильной организации, студента</a:t>
            </a:r>
            <a:endParaRPr lang="ru-RU" sz="1333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3905" y="3831951"/>
            <a:ext cx="3405305" cy="43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Дневник практики студента </a:t>
            </a:r>
            <a:endParaRPr lang="ru-RU" sz="1467" b="1" dirty="0"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3905" y="4378246"/>
            <a:ext cx="317611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руководителя практики от организации</a:t>
            </a:r>
          </a:p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 печатью организации</a:t>
            </a:r>
            <a:endParaRPr lang="ru-RU" sz="1333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6231" y="3881772"/>
            <a:ext cx="340450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 </a:t>
            </a:r>
            <a:endParaRPr lang="ru-RU" sz="1467" b="1" dirty="0"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31696" y="4531326"/>
            <a:ext cx="3175367" cy="95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 фирменном бланке</a:t>
            </a:r>
            <a:r>
              <a:rPr lang="ru-RU" sz="1600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  <a:r>
              <a:rPr lang="ru-RU" sz="1333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организации с подписью руководителя практики</a:t>
            </a:r>
          </a:p>
          <a:p>
            <a:pPr lvl="0">
              <a:defRPr/>
            </a:pPr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22936" y="3871006"/>
            <a:ext cx="31753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Century Gothic" panose="020B0502020202020204" pitchFamily="34" charset="0"/>
                <a:ea typeface="Poppins Black"/>
                <a:cs typeface="Poppins Black"/>
                <a:sym typeface="Poppins Black"/>
              </a:rPr>
              <a:t>Текстовая часть отчета</a:t>
            </a:r>
          </a:p>
          <a:p>
            <a:r>
              <a:rPr lang="ru-RU" sz="1467" b="1" dirty="0">
                <a:latin typeface="Century Gothic" panose="020B0502020202020204" pitchFamily="34" charset="0"/>
                <a:ea typeface="Poppins Black"/>
                <a:cs typeface="Poppins Black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418" y="5907516"/>
            <a:ext cx="11403815" cy="59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67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  <a:r>
              <a:rPr lang="ru-RU" sz="1867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</a:rPr>
              <a:t>!</a:t>
            </a:r>
            <a:r>
              <a:rPr lang="ru-RU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5028" y="503398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04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01996" y="2983267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03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33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1247" y="383306"/>
            <a:ext cx="11247057" cy="783193"/>
          </a:xfrm>
          <a:prstGeom prst="roundRect">
            <a:avLst/>
          </a:prstGeom>
          <a:noFill/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20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org.fa.ru</a:t>
            </a:r>
            <a:r>
              <a:rPr lang="ru-RU" sz="20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в формате</a:t>
            </a:r>
            <a:r>
              <a:rPr lang="ru-RU" sz="20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*.pdf </a:t>
            </a:r>
            <a:r>
              <a:rPr lang="ru-RU" sz="12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73873" y="2950811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01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50569" y="5076263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05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23235" y="5071579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06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2933" y="290062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02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1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 flipV="1">
            <a:off x="2849217" y="5247861"/>
            <a:ext cx="6920154" cy="14101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dirty="0">
              <a:solidFill>
                <a:srgbClr val="D1D1D1">
                  <a:lumMod val="90000"/>
                </a:srgbClr>
              </a:solidFill>
              <a:latin typeface="Open San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546256" y="224027"/>
            <a:ext cx="3944281" cy="43848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851376" y="611610"/>
            <a:ext cx="3639161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sz="18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Надлежащим образом оформленные отчетные документы </a:t>
            </a:r>
            <a:r>
              <a:rPr lang="ru-RU" sz="1867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 итогам практики под именем, содержащим вид работы, фамилию и инициалы обучающегося, номер группы </a:t>
            </a:r>
            <a:r>
              <a:rPr lang="ru-RU" sz="18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загружаются на платформу</a:t>
            </a:r>
            <a:r>
              <a:rPr lang="ru-RU" sz="1867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для проверки руководителем от кафедры (руководителем ВКР)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2040" y="5723878"/>
            <a:ext cx="4063975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2"/>
              </a:rPr>
              <a:t>Скачать инструкцию и отчетные документы</a:t>
            </a:r>
            <a:endParaRPr lang="ru-RU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1166" y="4601010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9600" b="1" dirty="0">
                <a:solidFill>
                  <a:schemeClr val="accent2"/>
                </a:solidFill>
                <a:latin typeface="Open Sans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3786495" y="5316884"/>
            <a:ext cx="5238235" cy="44267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Ознакомьтесь с инструкцией по загрузке отчета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1" y="502574"/>
            <a:ext cx="3540463" cy="3163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7497704" y="3815132"/>
            <a:ext cx="2382716" cy="67678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9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Войдите в </a:t>
            </a:r>
            <a:r>
              <a:rPr lang="ru-RU" sz="900" u="sng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личный кабинет </a:t>
            </a:r>
            <a:r>
              <a:rPr lang="ru-RU" sz="9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студента </a:t>
            </a:r>
          </a:p>
          <a:p>
            <a:pPr algn="ctr">
              <a:lnSpc>
                <a:spcPct val="125000"/>
              </a:lnSpc>
            </a:pPr>
            <a:r>
              <a:rPr lang="ru-RU" sz="9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использованием учетной записи </a:t>
            </a:r>
          </a:p>
          <a:p>
            <a:pPr algn="ctr">
              <a:lnSpc>
                <a:spcPct val="125000"/>
              </a:lnSpc>
            </a:pPr>
            <a:r>
              <a:rPr lang="ru-RU" sz="9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Финансового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60277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1509</Words>
  <Application>Microsoft Office PowerPoint</Application>
  <PresentationFormat>Широкоэкранный</PresentationFormat>
  <Paragraphs>167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Bahnschrift</vt:lpstr>
      <vt:lpstr>Calibri</vt:lpstr>
      <vt:lpstr>Calibri Light</vt:lpstr>
      <vt:lpstr>Century Gothic</vt:lpstr>
      <vt:lpstr>Open Sans</vt:lpstr>
      <vt:lpstr>Palanquin Dark</vt:lpstr>
      <vt:lpstr>Poppins</vt:lpstr>
      <vt:lpstr>Poppins Black</vt:lpstr>
      <vt:lpstr>Segoe UI Semibold</vt:lpstr>
      <vt:lpstr>Тема Office</vt:lpstr>
      <vt:lpstr>1_Тема Office</vt:lpstr>
      <vt:lpstr>Организация практической подготовки при проведении практики обучающихся Финансового университета   Отдел координации практической подготовки   2024/2025 учебный год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Тапкина Амуланга Бадминовна</dc:creator>
  <cp:lastModifiedBy>Черевкова Татьяна Евгеньевна</cp:lastModifiedBy>
  <cp:revision>166</cp:revision>
  <cp:lastPrinted>2024-05-30T11:07:47Z</cp:lastPrinted>
  <dcterms:created xsi:type="dcterms:W3CDTF">2019-10-08T12:50:12Z</dcterms:created>
  <dcterms:modified xsi:type="dcterms:W3CDTF">2024-08-07T08:06:38Z</dcterms:modified>
</cp:coreProperties>
</file>