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Montserrat Semi-Bold Bold" panose="020B0604020202020204" charset="-52"/>
      <p:regular r:id="rId14"/>
    </p:embeddedFont>
    <p:embeddedFont>
      <p:font typeface="Montserrat Semi-Bold" panose="020B0604020202020204" charset="-52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ontserrat" panose="020B0604020202020204" charset="-52"/>
      <p:regular r:id="rId20"/>
    </p:embeddedFont>
    <p:embeddedFont>
      <p:font typeface="Montserrat Extra-Light" panose="020B0604020202020204" charset="-52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91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sv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7.png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1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7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>
          <a:xfrm>
            <a:off x="946583" y="-2547681"/>
            <a:ext cx="15993261" cy="1599326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450559" y="1622755"/>
            <a:ext cx="1553457" cy="1482886"/>
            <a:chOff x="0" y="0"/>
            <a:chExt cx="2071276" cy="1977182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392061"/>
              <a:ext cx="1585120" cy="158512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585120" y="0"/>
              <a:ext cx="486156" cy="784122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 rot="-10800000">
            <a:off x="526589" y="5448950"/>
            <a:ext cx="1553457" cy="1482886"/>
            <a:chOff x="0" y="0"/>
            <a:chExt cx="2071276" cy="1977182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392061"/>
              <a:ext cx="1585120" cy="158512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585120" y="0"/>
              <a:ext cx="486156" cy="784122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783542" y="1716501"/>
            <a:ext cx="401572" cy="6476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825715" y="7703509"/>
            <a:ext cx="401572" cy="64769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659140" y="2411823"/>
            <a:ext cx="12568147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15"/>
              </a:lnSpc>
            </a:pPr>
            <a:r>
              <a:rPr lang="en-US" sz="6500" spc="104" dirty="0" err="1">
                <a:solidFill>
                  <a:srgbClr val="FFFFFF"/>
                </a:solidFill>
                <a:latin typeface="Montserrat Semi-Bold Bold"/>
              </a:rPr>
              <a:t>Календарный</a:t>
            </a:r>
            <a:r>
              <a:rPr lang="en-US" sz="6500" spc="104" dirty="0">
                <a:solidFill>
                  <a:srgbClr val="FFFFFF"/>
                </a:solidFill>
                <a:latin typeface="Montserrat Semi-Bold Bold"/>
              </a:rPr>
              <a:t> </a:t>
            </a:r>
            <a:r>
              <a:rPr lang="en-US" sz="6500" spc="104" dirty="0" err="1">
                <a:solidFill>
                  <a:srgbClr val="FFFFFF"/>
                </a:solidFill>
                <a:latin typeface="Montserrat Semi-Bold Bold"/>
              </a:rPr>
              <a:t>план</a:t>
            </a:r>
            <a:r>
              <a:rPr lang="en-US" sz="6500" spc="104" dirty="0">
                <a:solidFill>
                  <a:srgbClr val="FFFFFF"/>
                </a:solidFill>
                <a:latin typeface="Montserrat Semi-Bold Bold"/>
              </a:rPr>
              <a:t> </a:t>
            </a:r>
            <a:r>
              <a:rPr lang="en-US" sz="6500" spc="104" dirty="0" err="1">
                <a:solidFill>
                  <a:srgbClr val="FFFFFF"/>
                </a:solidFill>
                <a:latin typeface="Montserrat Semi-Bold Bold"/>
              </a:rPr>
              <a:t>Студенческого</a:t>
            </a:r>
            <a:r>
              <a:rPr lang="en-US" sz="6500" spc="104" dirty="0">
                <a:solidFill>
                  <a:srgbClr val="FFFFFF"/>
                </a:solidFill>
                <a:latin typeface="Montserrat Semi-Bold Bold"/>
              </a:rPr>
              <a:t> </a:t>
            </a:r>
            <a:r>
              <a:rPr lang="en-US" sz="6500" spc="104" dirty="0" err="1">
                <a:solidFill>
                  <a:srgbClr val="FFFFFF"/>
                </a:solidFill>
                <a:latin typeface="Montserrat Semi-Bold Bold"/>
              </a:rPr>
              <a:t>совета</a:t>
            </a:r>
            <a:r>
              <a:rPr lang="en-US" sz="6500" spc="104" dirty="0">
                <a:solidFill>
                  <a:srgbClr val="FFFFFF"/>
                </a:solidFill>
                <a:latin typeface="Montserrat Semi-Bold Bold"/>
              </a:rPr>
              <a:t> </a:t>
            </a:r>
            <a:r>
              <a:rPr lang="en-US" sz="6500" spc="104" dirty="0" err="1">
                <a:solidFill>
                  <a:srgbClr val="FFFFFF"/>
                </a:solidFill>
                <a:latin typeface="Montserrat Semi-Bold Bold"/>
              </a:rPr>
              <a:t>Юридического</a:t>
            </a:r>
            <a:r>
              <a:rPr lang="en-US" sz="6500" spc="104" dirty="0">
                <a:solidFill>
                  <a:srgbClr val="FFFFFF"/>
                </a:solidFill>
                <a:latin typeface="Montserrat Semi-Bold Bold"/>
              </a:rPr>
              <a:t> </a:t>
            </a:r>
            <a:r>
              <a:rPr lang="en-US" sz="6500" spc="104" dirty="0" err="1">
                <a:solidFill>
                  <a:srgbClr val="FFFFFF"/>
                </a:solidFill>
                <a:latin typeface="Montserrat Semi-Bold Bold"/>
              </a:rPr>
              <a:t>факультета</a:t>
            </a:r>
            <a:r>
              <a:rPr lang="en-US" sz="6500" spc="104" dirty="0">
                <a:solidFill>
                  <a:srgbClr val="FFFFFF"/>
                </a:solidFill>
                <a:latin typeface="Montserrat Semi-Bold Bold"/>
              </a:rPr>
              <a:t> </a:t>
            </a:r>
            <a:r>
              <a:rPr lang="en-US" sz="6500" spc="104" dirty="0" err="1">
                <a:solidFill>
                  <a:srgbClr val="FFFFFF"/>
                </a:solidFill>
                <a:latin typeface="Montserrat Semi-Bold Bold"/>
              </a:rPr>
              <a:t>на</a:t>
            </a:r>
            <a:r>
              <a:rPr lang="en-US" sz="6500" spc="104" dirty="0">
                <a:solidFill>
                  <a:srgbClr val="FFFFFF"/>
                </a:solidFill>
                <a:latin typeface="Montserrat Semi-Bold Bold"/>
              </a:rPr>
              <a:t> 202</a:t>
            </a:r>
            <a:r>
              <a:rPr lang="ru-RU" sz="6500" spc="104" dirty="0">
                <a:solidFill>
                  <a:srgbClr val="FFFFFF"/>
                </a:solidFill>
                <a:latin typeface="Montserrat Semi-Bold Bold"/>
              </a:rPr>
              <a:t>2-2023</a:t>
            </a:r>
            <a:r>
              <a:rPr lang="en-US" sz="6500" spc="104" dirty="0">
                <a:solidFill>
                  <a:srgbClr val="FFFFFF"/>
                </a:solidFill>
                <a:latin typeface="Montserrat Semi-Bold Bold"/>
              </a:rPr>
              <a:t> </a:t>
            </a:r>
            <a:r>
              <a:rPr lang="en-US" sz="6500" spc="104" dirty="0" err="1">
                <a:solidFill>
                  <a:srgbClr val="FFFFFF"/>
                </a:solidFill>
                <a:latin typeface="Montserrat Semi-Bold Bold"/>
              </a:rPr>
              <a:t>год</a:t>
            </a:r>
            <a:r>
              <a:rPr lang="en-US" sz="6500" spc="104" dirty="0">
                <a:solidFill>
                  <a:srgbClr val="FFFFFF"/>
                </a:solidFill>
                <a:latin typeface="Montserrat Semi-Bold Bold"/>
              </a:rPr>
              <a:t>  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85482" y="8303581"/>
            <a:ext cx="16823197" cy="963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spc="335" dirty="0">
                <a:solidFill>
                  <a:srgbClr val="000000"/>
                </a:solidFill>
                <a:latin typeface="Montserrat"/>
              </a:rPr>
              <a:t>ПРЕДСЕДАТЕЛЬ СТУДЕНЧЕСКОГО СОВЕТА ЮРИДИЧЕСКОГО ФАКУЛЬТЕТА </a:t>
            </a:r>
            <a:r>
              <a:rPr lang="ru-RU" sz="2799" spc="335" dirty="0">
                <a:solidFill>
                  <a:srgbClr val="000000"/>
                </a:solidFill>
                <a:latin typeface="Montserrat"/>
              </a:rPr>
              <a:t>Курбанов Рамазан Арсенович</a:t>
            </a:r>
            <a:endParaRPr lang="en-US" sz="2799" spc="335" dirty="0">
              <a:solidFill>
                <a:srgbClr val="000000"/>
              </a:solidFill>
              <a:latin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58712" y="1451058"/>
            <a:ext cx="1168110" cy="1515967"/>
            <a:chOff x="0" y="0"/>
            <a:chExt cx="1557480" cy="202128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72187"/>
              <a:ext cx="1349102" cy="1349102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140724" y="0"/>
              <a:ext cx="416756" cy="672187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744816" y="2209041"/>
            <a:ext cx="1944393" cy="19443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93725" y="4153434"/>
            <a:ext cx="390967" cy="6305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34574" y="8194639"/>
            <a:ext cx="390967" cy="630592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0" y="1028700"/>
            <a:ext cx="18288000" cy="9525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9" name="TextBox 9"/>
          <p:cNvSpPr txBox="1"/>
          <p:nvPr/>
        </p:nvSpPr>
        <p:spPr>
          <a:xfrm>
            <a:off x="424419" y="163734"/>
            <a:ext cx="8226204" cy="655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19"/>
              </a:lnSpc>
            </a:pPr>
            <a:r>
              <a:rPr lang="en-US" sz="3799" spc="455">
                <a:solidFill>
                  <a:srgbClr val="FFFFFF"/>
                </a:solidFill>
                <a:latin typeface="Montserrat Extra-Light"/>
              </a:rPr>
              <a:t>ВНЕАДИТОРНАЯ РАБОТА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07369" y="2546314"/>
            <a:ext cx="13709644" cy="5745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endParaRPr dirty="0"/>
          </a:p>
          <a:p>
            <a:pPr algn="ctr">
              <a:lnSpc>
                <a:spcPts val="2819"/>
              </a:lnSpc>
            </a:pPr>
            <a:endParaRPr dirty="0"/>
          </a:p>
          <a:p>
            <a:pPr algn="ctr">
              <a:lnSpc>
                <a:spcPts val="2819"/>
              </a:lnSpc>
            </a:pPr>
            <a:r>
              <a:rPr lang="en-US" sz="2349" dirty="0">
                <a:solidFill>
                  <a:srgbClr val="FFFFFF"/>
                </a:solidFill>
                <a:latin typeface="Montserrat Semi-Bold"/>
              </a:rPr>
              <a:t>-</a:t>
            </a:r>
            <a:r>
              <a:rPr lang="en-US" sz="2349" dirty="0" err="1">
                <a:solidFill>
                  <a:srgbClr val="FFFFFF"/>
                </a:solidFill>
                <a:latin typeface="Montserrat Semi-Bold"/>
              </a:rPr>
              <a:t>Содействие</a:t>
            </a:r>
            <a:r>
              <a:rPr lang="en-US" sz="2349" dirty="0">
                <a:solidFill>
                  <a:srgbClr val="FFFFFF"/>
                </a:solidFill>
                <a:latin typeface="Montserrat Semi-Bold"/>
              </a:rPr>
              <a:t> в </a:t>
            </a:r>
            <a:r>
              <a:rPr lang="en-US" sz="2349" dirty="0" err="1">
                <a:solidFill>
                  <a:srgbClr val="FFFFFF"/>
                </a:solidFill>
                <a:latin typeface="Montserrat Semi-Bold"/>
              </a:rPr>
              <a:t>организации</a:t>
            </a:r>
            <a:r>
              <a:rPr lang="en-US" sz="2349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349" dirty="0" err="1">
                <a:solidFill>
                  <a:srgbClr val="FFFFFF"/>
                </a:solidFill>
                <a:latin typeface="Montserrat Semi-Bold"/>
              </a:rPr>
              <a:t>крупных</a:t>
            </a:r>
            <a:r>
              <a:rPr lang="en-US" sz="2349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349" dirty="0" err="1">
                <a:solidFill>
                  <a:srgbClr val="FFFFFF"/>
                </a:solidFill>
                <a:latin typeface="Montserrat Semi-Bold"/>
              </a:rPr>
              <a:t>проектов</a:t>
            </a:r>
            <a:r>
              <a:rPr lang="en-US" sz="2349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349" dirty="0" err="1">
                <a:solidFill>
                  <a:srgbClr val="FFFFFF"/>
                </a:solidFill>
                <a:latin typeface="Montserrat Semi-Bold"/>
              </a:rPr>
              <a:t>университета</a:t>
            </a:r>
            <a:r>
              <a:rPr lang="en-US" sz="2349" dirty="0">
                <a:solidFill>
                  <a:srgbClr val="FFFFFF"/>
                </a:solidFill>
                <a:latin typeface="Montserrat Semi-Bold"/>
              </a:rPr>
              <a:t>( "</a:t>
            </a:r>
            <a:r>
              <a:rPr lang="en-US" sz="2349" dirty="0" err="1">
                <a:solidFill>
                  <a:srgbClr val="FFFFFF"/>
                </a:solidFill>
                <a:latin typeface="Montserrat Semi-Bold"/>
              </a:rPr>
              <a:t>Школа</a:t>
            </a:r>
            <a:r>
              <a:rPr lang="en-US" sz="2349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349" dirty="0" err="1">
                <a:solidFill>
                  <a:srgbClr val="FFFFFF"/>
                </a:solidFill>
                <a:latin typeface="Montserrat Semi-Bold"/>
              </a:rPr>
              <a:t>актива</a:t>
            </a:r>
            <a:r>
              <a:rPr lang="en-US" sz="2349" dirty="0">
                <a:solidFill>
                  <a:srgbClr val="FFFFFF"/>
                </a:solidFill>
                <a:latin typeface="Montserrat Semi-Bold"/>
              </a:rPr>
              <a:t>", "</a:t>
            </a:r>
            <a:r>
              <a:rPr lang="en-US" sz="2349" dirty="0" err="1">
                <a:solidFill>
                  <a:srgbClr val="FFFFFF"/>
                </a:solidFill>
                <a:latin typeface="Montserrat Semi-Bold"/>
              </a:rPr>
              <a:t>Школа</a:t>
            </a:r>
            <a:r>
              <a:rPr lang="en-US" sz="2349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349" dirty="0" err="1">
                <a:solidFill>
                  <a:srgbClr val="FFFFFF"/>
                </a:solidFill>
                <a:latin typeface="Montserrat Semi-Bold"/>
              </a:rPr>
              <a:t>актива</a:t>
            </a:r>
            <a:r>
              <a:rPr lang="en-US" sz="2349" dirty="0">
                <a:solidFill>
                  <a:srgbClr val="FFFFFF"/>
                </a:solidFill>
                <a:latin typeface="Montserrat Semi-Bold"/>
              </a:rPr>
              <a:t> 2", "</a:t>
            </a:r>
            <a:r>
              <a:rPr lang="en-US" sz="2349" dirty="0" err="1">
                <a:solidFill>
                  <a:srgbClr val="FFFFFF"/>
                </a:solidFill>
                <a:latin typeface="Montserrat Semi-Bold"/>
              </a:rPr>
              <a:t>Школа</a:t>
            </a:r>
            <a:r>
              <a:rPr lang="en-US" sz="2349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349" dirty="0" err="1">
                <a:solidFill>
                  <a:srgbClr val="FFFFFF"/>
                </a:solidFill>
                <a:latin typeface="Montserrat Semi-Bold"/>
              </a:rPr>
              <a:t>потенциальных</a:t>
            </a:r>
            <a:r>
              <a:rPr lang="en-US" sz="2349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349" dirty="0" err="1">
                <a:solidFill>
                  <a:srgbClr val="FFFFFF"/>
                </a:solidFill>
                <a:latin typeface="Montserrat Semi-Bold"/>
              </a:rPr>
              <a:t>руководителей</a:t>
            </a:r>
            <a:r>
              <a:rPr lang="en-US" sz="2349" dirty="0">
                <a:solidFill>
                  <a:srgbClr val="FFFFFF"/>
                </a:solidFill>
                <a:latin typeface="Montserrat Semi-Bold"/>
              </a:rPr>
              <a:t>","</a:t>
            </a:r>
            <a:r>
              <a:rPr lang="en-US" sz="2349" dirty="0" err="1">
                <a:solidFill>
                  <a:srgbClr val="FFFFFF"/>
                </a:solidFill>
                <a:latin typeface="Montserrat Semi-Bold"/>
              </a:rPr>
              <a:t>Большой</a:t>
            </a:r>
            <a:r>
              <a:rPr lang="en-US" sz="2349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349" dirty="0" err="1">
                <a:solidFill>
                  <a:srgbClr val="FFFFFF"/>
                </a:solidFill>
                <a:latin typeface="Montserrat Semi-Bold"/>
              </a:rPr>
              <a:t>студенческий</a:t>
            </a:r>
            <a:r>
              <a:rPr lang="en-US" sz="2349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349" dirty="0" err="1">
                <a:solidFill>
                  <a:srgbClr val="FFFFFF"/>
                </a:solidFill>
                <a:latin typeface="Montserrat Semi-Bold"/>
              </a:rPr>
              <a:t>бал</a:t>
            </a:r>
            <a:r>
              <a:rPr lang="en-US" sz="2349" dirty="0">
                <a:solidFill>
                  <a:srgbClr val="FFFFFF"/>
                </a:solidFill>
                <a:latin typeface="Montserrat Semi-Bold"/>
              </a:rPr>
              <a:t>", "</a:t>
            </a:r>
            <a:r>
              <a:rPr lang="en-US" sz="2349" dirty="0" err="1">
                <a:solidFill>
                  <a:srgbClr val="FFFFFF"/>
                </a:solidFill>
                <a:latin typeface="Montserrat Semi-Bold"/>
              </a:rPr>
              <a:t>Координаторство</a:t>
            </a:r>
            <a:r>
              <a:rPr lang="en-US" sz="2349" dirty="0">
                <a:solidFill>
                  <a:srgbClr val="FFFFFF"/>
                </a:solidFill>
                <a:latin typeface="Montserrat Semi-Bold"/>
              </a:rPr>
              <a:t>")</a:t>
            </a:r>
          </a:p>
          <a:p>
            <a:pPr algn="ctr">
              <a:lnSpc>
                <a:spcPts val="2819"/>
              </a:lnSpc>
            </a:pPr>
            <a:endParaRPr lang="en-US" sz="2349" dirty="0">
              <a:solidFill>
                <a:srgbClr val="FFFFFF"/>
              </a:solidFill>
              <a:latin typeface="Montserrat Semi-Bold"/>
            </a:endParaRPr>
          </a:p>
          <a:p>
            <a:pPr algn="ctr">
              <a:lnSpc>
                <a:spcPts val="2819"/>
              </a:lnSpc>
            </a:pPr>
            <a:r>
              <a:rPr lang="en-US" sz="2349" dirty="0">
                <a:solidFill>
                  <a:srgbClr val="FFFFFF"/>
                </a:solidFill>
                <a:latin typeface="Montserrat Semi-Bold"/>
              </a:rPr>
              <a:t>-</a:t>
            </a:r>
            <a:r>
              <a:rPr lang="en-US" sz="2349" dirty="0" err="1">
                <a:solidFill>
                  <a:srgbClr val="FFFFFF"/>
                </a:solidFill>
                <a:latin typeface="Montserrat Semi-Bold"/>
              </a:rPr>
              <a:t>Продвижение</a:t>
            </a:r>
            <a:r>
              <a:rPr lang="en-US" sz="2349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349" dirty="0" err="1">
                <a:solidFill>
                  <a:srgbClr val="FFFFFF"/>
                </a:solidFill>
                <a:latin typeface="Montserrat Semi-Bold"/>
              </a:rPr>
              <a:t>идеи</a:t>
            </a:r>
            <a:r>
              <a:rPr lang="en-US" sz="2349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349" dirty="0" err="1">
                <a:solidFill>
                  <a:srgbClr val="FFFFFF"/>
                </a:solidFill>
                <a:latin typeface="Montserrat Semi-Bold"/>
              </a:rPr>
              <a:t>здорового</a:t>
            </a:r>
            <a:r>
              <a:rPr lang="en-US" sz="2349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349" dirty="0" err="1">
                <a:solidFill>
                  <a:srgbClr val="FFFFFF"/>
                </a:solidFill>
                <a:latin typeface="Montserrat Semi-Bold"/>
              </a:rPr>
              <a:t>образа</a:t>
            </a:r>
            <a:r>
              <a:rPr lang="en-US" sz="2349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349" dirty="0" err="1">
                <a:solidFill>
                  <a:srgbClr val="FFFFFF"/>
                </a:solidFill>
                <a:latin typeface="Montserrat Semi-Bold"/>
              </a:rPr>
              <a:t>жизни</a:t>
            </a:r>
            <a:r>
              <a:rPr lang="en-US" sz="2349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349" dirty="0" err="1">
                <a:solidFill>
                  <a:srgbClr val="FFFFFF"/>
                </a:solidFill>
                <a:latin typeface="Montserrat Semi-Bold"/>
              </a:rPr>
              <a:t>посредсвом</a:t>
            </a:r>
            <a:r>
              <a:rPr lang="en-US" sz="2349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349" dirty="0" err="1">
                <a:solidFill>
                  <a:srgbClr val="FFFFFF"/>
                </a:solidFill>
                <a:latin typeface="Montserrat Semi-Bold"/>
              </a:rPr>
              <a:t>помощи</a:t>
            </a:r>
            <a:r>
              <a:rPr lang="en-US" sz="2349" dirty="0">
                <a:solidFill>
                  <a:srgbClr val="FFFFFF"/>
                </a:solidFill>
                <a:latin typeface="Montserrat Semi-Bold"/>
              </a:rPr>
              <a:t> в </a:t>
            </a:r>
            <a:r>
              <a:rPr lang="en-US" sz="2349" dirty="0" err="1">
                <a:solidFill>
                  <a:srgbClr val="FFFFFF"/>
                </a:solidFill>
                <a:latin typeface="Montserrat Semi-Bold"/>
              </a:rPr>
              <a:t>организации</a:t>
            </a:r>
            <a:r>
              <a:rPr lang="en-US" sz="2349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349" dirty="0" err="1">
                <a:solidFill>
                  <a:srgbClr val="FFFFFF"/>
                </a:solidFill>
                <a:latin typeface="Montserrat Semi-Bold"/>
              </a:rPr>
              <a:t>спортивных</a:t>
            </a:r>
            <a:r>
              <a:rPr lang="en-US" sz="2349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349" dirty="0" err="1">
                <a:solidFill>
                  <a:srgbClr val="FFFFFF"/>
                </a:solidFill>
                <a:latin typeface="Montserrat Semi-Bold"/>
              </a:rPr>
              <a:t>мероприятий</a:t>
            </a:r>
            <a:r>
              <a:rPr lang="en-US" sz="2349" dirty="0">
                <a:solidFill>
                  <a:srgbClr val="FFFFFF"/>
                </a:solidFill>
                <a:latin typeface="Montserrat Semi-Bold"/>
              </a:rPr>
              <a:t> </a:t>
            </a:r>
          </a:p>
          <a:p>
            <a:pPr algn="ctr">
              <a:lnSpc>
                <a:spcPts val="2819"/>
              </a:lnSpc>
            </a:pPr>
            <a:endParaRPr lang="en-US" sz="2349" dirty="0">
              <a:solidFill>
                <a:srgbClr val="FFFFFF"/>
              </a:solidFill>
              <a:latin typeface="Montserrat Semi-Bold"/>
            </a:endParaRPr>
          </a:p>
          <a:p>
            <a:pPr algn="ctr">
              <a:lnSpc>
                <a:spcPts val="2819"/>
              </a:lnSpc>
            </a:pPr>
            <a:r>
              <a:rPr lang="en-US" sz="2349" dirty="0">
                <a:solidFill>
                  <a:srgbClr val="FFFFFF"/>
                </a:solidFill>
                <a:latin typeface="Montserrat Semi-Bold"/>
              </a:rPr>
              <a:t>-</a:t>
            </a:r>
            <a:r>
              <a:rPr lang="en-US" sz="2349" dirty="0" err="1">
                <a:solidFill>
                  <a:srgbClr val="FFFFFF"/>
                </a:solidFill>
                <a:latin typeface="Montserrat Semi-Bold"/>
              </a:rPr>
              <a:t>Организация</a:t>
            </a:r>
            <a:r>
              <a:rPr lang="en-US" sz="2349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349" dirty="0" err="1">
                <a:solidFill>
                  <a:srgbClr val="FFFFFF"/>
                </a:solidFill>
                <a:latin typeface="Montserrat Semi-Bold"/>
              </a:rPr>
              <a:t>образовательных</a:t>
            </a:r>
            <a:r>
              <a:rPr lang="en-US" sz="2349" dirty="0">
                <a:solidFill>
                  <a:srgbClr val="FFFFFF"/>
                </a:solidFill>
                <a:latin typeface="Montserrat Semi-Bold"/>
              </a:rPr>
              <a:t>, </a:t>
            </a:r>
            <a:r>
              <a:rPr lang="en-US" sz="2349" dirty="0" err="1">
                <a:solidFill>
                  <a:srgbClr val="FFFFFF"/>
                </a:solidFill>
                <a:latin typeface="Montserrat Semi-Bold"/>
              </a:rPr>
              <a:t>спортивных</a:t>
            </a:r>
            <a:r>
              <a:rPr lang="en-US" sz="2349" dirty="0">
                <a:solidFill>
                  <a:srgbClr val="FFFFFF"/>
                </a:solidFill>
                <a:latin typeface="Montserrat Semi-Bold"/>
              </a:rPr>
              <a:t>, </a:t>
            </a:r>
            <a:r>
              <a:rPr lang="en-US" sz="2349" dirty="0" err="1">
                <a:solidFill>
                  <a:srgbClr val="FFFFFF"/>
                </a:solidFill>
                <a:latin typeface="Montserrat Semi-Bold"/>
              </a:rPr>
              <a:t>патриотических</a:t>
            </a:r>
            <a:r>
              <a:rPr lang="en-US" sz="2349" dirty="0">
                <a:solidFill>
                  <a:srgbClr val="FFFFFF"/>
                </a:solidFill>
                <a:latin typeface="Montserrat Semi-Bold"/>
              </a:rPr>
              <a:t>, </a:t>
            </a:r>
            <a:r>
              <a:rPr lang="en-US" sz="2349" dirty="0" err="1">
                <a:solidFill>
                  <a:srgbClr val="FFFFFF"/>
                </a:solidFill>
                <a:latin typeface="Montserrat Semi-Bold"/>
              </a:rPr>
              <a:t>развлекательных</a:t>
            </a:r>
            <a:r>
              <a:rPr lang="en-US" sz="2349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349" dirty="0" err="1">
                <a:solidFill>
                  <a:srgbClr val="FFFFFF"/>
                </a:solidFill>
                <a:latin typeface="Montserrat Semi-Bold"/>
              </a:rPr>
              <a:t>мероприятий</a:t>
            </a:r>
            <a:r>
              <a:rPr lang="en-US" sz="2349" dirty="0">
                <a:solidFill>
                  <a:srgbClr val="FFFFFF"/>
                </a:solidFill>
                <a:latin typeface="Montserrat Semi-Bold"/>
              </a:rPr>
              <a:t>, </a:t>
            </a:r>
            <a:r>
              <a:rPr lang="en-US" sz="2349" dirty="0" err="1">
                <a:solidFill>
                  <a:srgbClr val="FFFFFF"/>
                </a:solidFill>
                <a:latin typeface="Montserrat Semi-Bold"/>
              </a:rPr>
              <a:t>которые</a:t>
            </a:r>
            <a:r>
              <a:rPr lang="en-US" sz="2349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349" dirty="0" err="1">
                <a:solidFill>
                  <a:srgbClr val="FFFFFF"/>
                </a:solidFill>
                <a:latin typeface="Montserrat Semi-Bold"/>
              </a:rPr>
              <a:t>помогут</a:t>
            </a:r>
            <a:r>
              <a:rPr lang="en-US" sz="2349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349" dirty="0" err="1">
                <a:solidFill>
                  <a:srgbClr val="FFFFFF"/>
                </a:solidFill>
                <a:latin typeface="Montserrat Semi-Bold"/>
              </a:rPr>
              <a:t>развить</a:t>
            </a:r>
            <a:r>
              <a:rPr lang="en-US" sz="2349" dirty="0">
                <a:solidFill>
                  <a:srgbClr val="FFFFFF"/>
                </a:solidFill>
                <a:latin typeface="Montserrat Semi-Bold"/>
              </a:rPr>
              <a:t> hard/soft skills </a:t>
            </a:r>
            <a:r>
              <a:rPr lang="en-US" sz="2349" dirty="0" err="1">
                <a:solidFill>
                  <a:srgbClr val="FFFFFF"/>
                </a:solidFill>
                <a:latin typeface="Montserrat Semi-Bold"/>
              </a:rPr>
              <a:t>студентов</a:t>
            </a:r>
            <a:r>
              <a:rPr lang="en-US" sz="2349" dirty="0">
                <a:solidFill>
                  <a:srgbClr val="FFFFFF"/>
                </a:solidFill>
                <a:latin typeface="Montserrat Semi-Bold"/>
              </a:rPr>
              <a:t> </a:t>
            </a:r>
          </a:p>
          <a:p>
            <a:pPr algn="ctr">
              <a:lnSpc>
                <a:spcPts val="2819"/>
              </a:lnSpc>
            </a:pPr>
            <a:endParaRPr lang="en-US" sz="2349" dirty="0">
              <a:solidFill>
                <a:srgbClr val="FFFFFF"/>
              </a:solidFill>
              <a:latin typeface="Montserrat Semi-Bold"/>
            </a:endParaRPr>
          </a:p>
          <a:p>
            <a:pPr algn="ctr">
              <a:lnSpc>
                <a:spcPts val="2819"/>
              </a:lnSpc>
            </a:pPr>
            <a:r>
              <a:rPr lang="en-US" sz="2349" dirty="0">
                <a:solidFill>
                  <a:srgbClr val="FFFFFF"/>
                </a:solidFill>
                <a:latin typeface="Montserrat Semi-Bold"/>
              </a:rPr>
              <a:t>-</a:t>
            </a:r>
            <a:r>
              <a:rPr lang="en-US" sz="2349" dirty="0" err="1">
                <a:solidFill>
                  <a:srgbClr val="FFFFFF"/>
                </a:solidFill>
                <a:latin typeface="Montserrat Semi-Bold"/>
              </a:rPr>
              <a:t>Помощь</a:t>
            </a:r>
            <a:r>
              <a:rPr lang="en-US" sz="2349" dirty="0">
                <a:solidFill>
                  <a:srgbClr val="FFFFFF"/>
                </a:solidFill>
                <a:latin typeface="Montserrat Semi-Bold"/>
              </a:rPr>
              <a:t> в </a:t>
            </a:r>
            <a:r>
              <a:rPr lang="en-US" sz="2349" dirty="0" err="1">
                <a:solidFill>
                  <a:srgbClr val="FFFFFF"/>
                </a:solidFill>
                <a:latin typeface="Montserrat Semi-Bold"/>
              </a:rPr>
              <a:t>организации</a:t>
            </a:r>
            <a:r>
              <a:rPr lang="en-US" sz="2349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349" dirty="0" err="1">
                <a:solidFill>
                  <a:srgbClr val="FFFFFF"/>
                </a:solidFill>
                <a:latin typeface="Montserrat Semi-Bold"/>
              </a:rPr>
              <a:t>мероприятий</a:t>
            </a:r>
            <a:r>
              <a:rPr lang="en-US" sz="2349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349" dirty="0" err="1">
                <a:solidFill>
                  <a:srgbClr val="FFFFFF"/>
                </a:solidFill>
                <a:latin typeface="Montserrat Semi-Bold"/>
              </a:rPr>
              <a:t>факультета</a:t>
            </a:r>
            <a:r>
              <a:rPr lang="en-US" sz="2349" dirty="0">
                <a:solidFill>
                  <a:srgbClr val="FFFFFF"/>
                </a:solidFill>
                <a:latin typeface="Montserrat Semi-Bold"/>
              </a:rPr>
              <a:t> ( "</a:t>
            </a:r>
            <a:r>
              <a:rPr lang="en-US" sz="2349" dirty="0" err="1">
                <a:solidFill>
                  <a:srgbClr val="FFFFFF"/>
                </a:solidFill>
                <a:latin typeface="Montserrat Semi-Bold"/>
              </a:rPr>
              <a:t>День</a:t>
            </a:r>
            <a:r>
              <a:rPr lang="en-US" sz="2349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349" dirty="0" err="1">
                <a:solidFill>
                  <a:srgbClr val="FFFFFF"/>
                </a:solidFill>
                <a:latin typeface="Montserrat Semi-Bold"/>
              </a:rPr>
              <a:t>открытых</a:t>
            </a:r>
            <a:r>
              <a:rPr lang="en-US" sz="2349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349" dirty="0" err="1">
                <a:solidFill>
                  <a:srgbClr val="FFFFFF"/>
                </a:solidFill>
                <a:latin typeface="Montserrat Semi-Bold"/>
              </a:rPr>
              <a:t>дверей</a:t>
            </a:r>
            <a:r>
              <a:rPr lang="en-US" sz="2349" dirty="0">
                <a:solidFill>
                  <a:srgbClr val="FFFFFF"/>
                </a:solidFill>
                <a:latin typeface="Montserrat Semi-Bold"/>
              </a:rPr>
              <a:t>", «</a:t>
            </a:r>
            <a:r>
              <a:rPr lang="ru-RU" sz="2349" dirty="0">
                <a:solidFill>
                  <a:srgbClr val="FFFFFF"/>
                </a:solidFill>
                <a:latin typeface="Montserrat Semi-Bold"/>
              </a:rPr>
              <a:t>Неделя факультета»</a:t>
            </a:r>
            <a:r>
              <a:rPr lang="en-US" sz="2349" dirty="0">
                <a:solidFill>
                  <a:srgbClr val="FFFFFF"/>
                </a:solidFill>
                <a:latin typeface="Montserrat Semi-Bold"/>
              </a:rPr>
              <a:t>)</a:t>
            </a:r>
          </a:p>
          <a:p>
            <a:pPr algn="ctr">
              <a:lnSpc>
                <a:spcPts val="2819"/>
              </a:lnSpc>
            </a:pPr>
            <a:endParaRPr lang="en-US" sz="2349" dirty="0">
              <a:solidFill>
                <a:srgbClr val="FFFFFF"/>
              </a:solidFill>
              <a:latin typeface="Montserrat Semi-Bold"/>
            </a:endParaRPr>
          </a:p>
          <a:p>
            <a:pPr algn="ctr">
              <a:lnSpc>
                <a:spcPts val="2819"/>
              </a:lnSpc>
            </a:pPr>
            <a:r>
              <a:rPr lang="en-US" sz="2349" dirty="0">
                <a:solidFill>
                  <a:srgbClr val="FFFFFF"/>
                </a:solidFill>
                <a:latin typeface="Montserrat Semi-Bold"/>
              </a:rPr>
              <a:t>-</a:t>
            </a:r>
            <a:r>
              <a:rPr lang="en-US" sz="2349" dirty="0" err="1">
                <a:solidFill>
                  <a:srgbClr val="FFFFFF"/>
                </a:solidFill>
                <a:latin typeface="Montserrat Semi-Bold"/>
              </a:rPr>
              <a:t>Участие</a:t>
            </a:r>
            <a:r>
              <a:rPr lang="en-US" sz="2349" dirty="0">
                <a:solidFill>
                  <a:srgbClr val="FFFFFF"/>
                </a:solidFill>
                <a:latin typeface="Montserrat Semi-Bold"/>
              </a:rPr>
              <a:t> в </a:t>
            </a:r>
            <a:r>
              <a:rPr lang="en-US" sz="2349" dirty="0" err="1">
                <a:solidFill>
                  <a:srgbClr val="FFFFFF"/>
                </a:solidFill>
                <a:latin typeface="Montserrat Semi-Bold"/>
              </a:rPr>
              <a:t>проектной</a:t>
            </a:r>
            <a:r>
              <a:rPr lang="en-US" sz="2349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349" dirty="0" err="1">
                <a:solidFill>
                  <a:srgbClr val="FFFFFF"/>
                </a:solidFill>
                <a:latin typeface="Montserrat Semi-Bold"/>
              </a:rPr>
              <a:t>работе</a:t>
            </a:r>
            <a:r>
              <a:rPr lang="en-US" sz="2349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349" dirty="0" err="1">
                <a:solidFill>
                  <a:srgbClr val="FFFFFF"/>
                </a:solidFill>
                <a:latin typeface="Montserrat Semi-Bold"/>
              </a:rPr>
              <a:t>факультета</a:t>
            </a:r>
            <a:r>
              <a:rPr lang="en-US" sz="2349" dirty="0">
                <a:solidFill>
                  <a:srgbClr val="FFFFFF"/>
                </a:solidFill>
                <a:latin typeface="Montserrat Semi-Bold"/>
              </a:rPr>
              <a:t>  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alphaModFix amt="25000"/>
          </a:blip>
          <a:srcRect t="1665" b="1665"/>
          <a:stretch>
            <a:fillRect/>
          </a:stretch>
        </p:blipFill>
        <p:spPr>
          <a:xfrm>
            <a:off x="1558712" y="-2171700"/>
            <a:ext cx="16544350" cy="1599326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>
          <a:xfrm>
            <a:off x="1147370" y="-1981276"/>
            <a:ext cx="15993261" cy="1599326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0800000">
            <a:off x="14546706" y="3220263"/>
            <a:ext cx="1168110" cy="1515967"/>
            <a:chOff x="0" y="0"/>
            <a:chExt cx="1557480" cy="2021289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672187"/>
              <a:ext cx="1349102" cy="1349102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140724" y="0"/>
              <a:ext cx="416756" cy="672187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30305" y="2616697"/>
            <a:ext cx="1019131" cy="1019131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0" y="1028700"/>
            <a:ext cx="18288000" cy="952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8" name="TextBox 8"/>
          <p:cNvSpPr txBox="1"/>
          <p:nvPr/>
        </p:nvSpPr>
        <p:spPr>
          <a:xfrm>
            <a:off x="424419" y="261842"/>
            <a:ext cx="10879597" cy="488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59"/>
              </a:lnSpc>
            </a:pPr>
            <a:r>
              <a:rPr lang="en-US" sz="2899" spc="347">
                <a:solidFill>
                  <a:srgbClr val="000000"/>
                </a:solidFill>
                <a:latin typeface="Montserrat Extra-Light"/>
              </a:rPr>
              <a:t>ВНЕАУДИТОРНАЯ РАБОТА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05173" y="1772898"/>
            <a:ext cx="13709644" cy="8256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9"/>
              </a:lnSpc>
            </a:pPr>
            <a:r>
              <a:rPr lang="en-US" sz="2049" dirty="0" err="1">
                <a:solidFill>
                  <a:srgbClr val="000000"/>
                </a:solidFill>
                <a:latin typeface="Montserrat Semi-Bold Bold"/>
              </a:rPr>
              <a:t>Сентябрь</a:t>
            </a:r>
            <a:r>
              <a:rPr lang="en-US" sz="2049" dirty="0">
                <a:solidFill>
                  <a:srgbClr val="000000"/>
                </a:solidFill>
                <a:latin typeface="Montserrat Semi-Bold Bold"/>
              </a:rPr>
              <a:t>:</a:t>
            </a:r>
          </a:p>
          <a:p>
            <a:pPr algn="ctr">
              <a:lnSpc>
                <a:spcPts val="2459"/>
              </a:lnSpc>
            </a:pPr>
            <a:r>
              <a:rPr lang="en-US" sz="2049" dirty="0">
                <a:solidFill>
                  <a:srgbClr val="000000"/>
                </a:solidFill>
                <a:latin typeface="Montserrat Semi-Bold"/>
              </a:rPr>
              <a:t>-</a:t>
            </a:r>
            <a:r>
              <a:rPr lang="en-US" sz="2049" dirty="0" err="1">
                <a:solidFill>
                  <a:srgbClr val="000000"/>
                </a:solidFill>
                <a:latin typeface="Montserrat Semi-Bold"/>
              </a:rPr>
              <a:t>Социально-алаптационный</a:t>
            </a:r>
            <a:r>
              <a:rPr lang="en-US" sz="2049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2049" dirty="0" err="1">
                <a:solidFill>
                  <a:srgbClr val="000000"/>
                </a:solidFill>
                <a:latin typeface="Montserrat Semi-Bold"/>
              </a:rPr>
              <a:t>проект</a:t>
            </a:r>
            <a:r>
              <a:rPr lang="en-US" sz="2049" dirty="0">
                <a:solidFill>
                  <a:srgbClr val="000000"/>
                </a:solidFill>
                <a:latin typeface="Montserrat Semi-Bold"/>
              </a:rPr>
              <a:t> "</a:t>
            </a:r>
            <a:r>
              <a:rPr lang="en-US" sz="2049" dirty="0" err="1">
                <a:solidFill>
                  <a:srgbClr val="000000"/>
                </a:solidFill>
                <a:latin typeface="Montserrat Semi-Bold"/>
              </a:rPr>
              <a:t>Привет</a:t>
            </a:r>
            <a:r>
              <a:rPr lang="en-US" sz="2049" dirty="0">
                <a:solidFill>
                  <a:srgbClr val="000000"/>
                </a:solidFill>
                <a:latin typeface="Montserrat Semi-Bold"/>
              </a:rPr>
              <a:t>, </a:t>
            </a:r>
            <a:r>
              <a:rPr lang="en-US" sz="2049" dirty="0" err="1">
                <a:solidFill>
                  <a:srgbClr val="000000"/>
                </a:solidFill>
                <a:latin typeface="Montserrat Semi-Bold"/>
              </a:rPr>
              <a:t>студент</a:t>
            </a:r>
            <a:r>
              <a:rPr lang="en-US" sz="2049" dirty="0">
                <a:solidFill>
                  <a:srgbClr val="000000"/>
                </a:solidFill>
                <a:latin typeface="Montserrat Semi-Bold"/>
              </a:rPr>
              <a:t>!"</a:t>
            </a:r>
          </a:p>
          <a:p>
            <a:pPr algn="ctr">
              <a:lnSpc>
                <a:spcPts val="2459"/>
              </a:lnSpc>
            </a:pPr>
            <a:r>
              <a:rPr lang="en-US" sz="2049" dirty="0">
                <a:solidFill>
                  <a:srgbClr val="000000"/>
                </a:solidFill>
                <a:latin typeface="Montserrat Semi-Bold"/>
              </a:rPr>
              <a:t>-</a:t>
            </a:r>
            <a:r>
              <a:rPr lang="en-US" sz="2049" dirty="0" err="1">
                <a:solidFill>
                  <a:srgbClr val="000000"/>
                </a:solidFill>
                <a:latin typeface="Montserrat Semi-Bold"/>
              </a:rPr>
              <a:t>Квест</a:t>
            </a:r>
            <a:r>
              <a:rPr lang="en-US" sz="2049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2049" dirty="0" err="1">
                <a:solidFill>
                  <a:srgbClr val="000000"/>
                </a:solidFill>
                <a:latin typeface="Montserrat Semi-Bold"/>
              </a:rPr>
              <a:t>по</a:t>
            </a:r>
            <a:r>
              <a:rPr lang="en-US" sz="2049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2049" dirty="0" err="1">
                <a:solidFill>
                  <a:srgbClr val="000000"/>
                </a:solidFill>
                <a:latin typeface="Montserrat Semi-Bold"/>
              </a:rPr>
              <a:t>корпусу</a:t>
            </a:r>
            <a:r>
              <a:rPr lang="en-US" sz="2049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2049" dirty="0" err="1">
                <a:solidFill>
                  <a:srgbClr val="000000"/>
                </a:solidFill>
                <a:latin typeface="Montserrat Semi-Bold"/>
              </a:rPr>
              <a:t>для</a:t>
            </a:r>
            <a:r>
              <a:rPr lang="en-US" sz="2049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2049" dirty="0" err="1">
                <a:solidFill>
                  <a:srgbClr val="000000"/>
                </a:solidFill>
                <a:latin typeface="Montserrat Semi-Bold"/>
              </a:rPr>
              <a:t>первокурсников</a:t>
            </a:r>
            <a:r>
              <a:rPr lang="en-US" sz="2049" dirty="0">
                <a:solidFill>
                  <a:srgbClr val="000000"/>
                </a:solidFill>
                <a:latin typeface="Montserrat Semi-Bold"/>
              </a:rPr>
              <a:t> "</a:t>
            </a:r>
            <a:r>
              <a:rPr lang="en-US" sz="2049" dirty="0" err="1">
                <a:solidFill>
                  <a:srgbClr val="000000"/>
                </a:solidFill>
                <a:latin typeface="Montserrat Semi-Bold"/>
              </a:rPr>
              <a:t>Тайны</a:t>
            </a:r>
            <a:r>
              <a:rPr lang="en-US" sz="2049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2049" dirty="0" err="1">
                <a:solidFill>
                  <a:srgbClr val="000000"/>
                </a:solidFill>
                <a:latin typeface="Montserrat Semi-Bold"/>
              </a:rPr>
              <a:t>Фемиды</a:t>
            </a:r>
            <a:r>
              <a:rPr lang="en-US" sz="2049" dirty="0">
                <a:solidFill>
                  <a:srgbClr val="000000"/>
                </a:solidFill>
                <a:latin typeface="Montserrat Semi-Bold"/>
              </a:rPr>
              <a:t>" </a:t>
            </a:r>
          </a:p>
          <a:p>
            <a:pPr algn="ctr">
              <a:lnSpc>
                <a:spcPts val="2459"/>
              </a:lnSpc>
            </a:pPr>
            <a:endParaRPr lang="en-US" sz="2049" dirty="0">
              <a:solidFill>
                <a:srgbClr val="000000"/>
              </a:solidFill>
              <a:latin typeface="Montserrat Semi-Bold"/>
            </a:endParaRPr>
          </a:p>
          <a:p>
            <a:pPr algn="ctr">
              <a:lnSpc>
                <a:spcPts val="2459"/>
              </a:lnSpc>
            </a:pPr>
            <a:r>
              <a:rPr lang="en-US" sz="2049" dirty="0" err="1">
                <a:solidFill>
                  <a:srgbClr val="000000"/>
                </a:solidFill>
                <a:latin typeface="Montserrat Semi-Bold Bold"/>
              </a:rPr>
              <a:t>Октябрь</a:t>
            </a:r>
            <a:r>
              <a:rPr lang="en-US" sz="2049" dirty="0">
                <a:solidFill>
                  <a:srgbClr val="000000"/>
                </a:solidFill>
                <a:latin typeface="Montserrat Semi-Bold Bold"/>
              </a:rPr>
              <a:t>:</a:t>
            </a:r>
          </a:p>
          <a:p>
            <a:pPr algn="ctr">
              <a:lnSpc>
                <a:spcPts val="2459"/>
              </a:lnSpc>
            </a:pPr>
            <a:r>
              <a:rPr lang="en-US" sz="2049" dirty="0">
                <a:solidFill>
                  <a:srgbClr val="000000"/>
                </a:solidFill>
                <a:latin typeface="Montserrat Semi-Bold"/>
              </a:rPr>
              <a:t>-</a:t>
            </a:r>
            <a:r>
              <a:rPr lang="en-US" sz="2049" dirty="0" err="1">
                <a:solidFill>
                  <a:srgbClr val="000000"/>
                </a:solidFill>
                <a:latin typeface="Montserrat Semi-Bold"/>
              </a:rPr>
              <a:t>Спортивно-оздоровительное</a:t>
            </a:r>
            <a:r>
              <a:rPr lang="en-US" sz="2049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2049" dirty="0" err="1">
                <a:solidFill>
                  <a:srgbClr val="000000"/>
                </a:solidFill>
                <a:latin typeface="Montserrat Semi-Bold"/>
              </a:rPr>
              <a:t>мероприятие</a:t>
            </a:r>
            <a:r>
              <a:rPr lang="en-US" sz="2049" dirty="0">
                <a:solidFill>
                  <a:srgbClr val="000000"/>
                </a:solidFill>
                <a:latin typeface="Montserrat Semi-Bold"/>
              </a:rPr>
              <a:t> "</a:t>
            </a:r>
            <a:r>
              <a:rPr lang="ru-RU" sz="2049" dirty="0">
                <a:solidFill>
                  <a:srgbClr val="000000"/>
                </a:solidFill>
                <a:latin typeface="Montserrat Semi-Bold"/>
              </a:rPr>
              <a:t>Неделя факультета</a:t>
            </a:r>
            <a:r>
              <a:rPr lang="en-US" sz="2049" dirty="0">
                <a:solidFill>
                  <a:srgbClr val="000000"/>
                </a:solidFill>
                <a:latin typeface="Montserrat Semi-Bold"/>
              </a:rPr>
              <a:t>" </a:t>
            </a:r>
          </a:p>
          <a:p>
            <a:pPr algn="ctr">
              <a:lnSpc>
                <a:spcPts val="2459"/>
              </a:lnSpc>
            </a:pPr>
            <a:endParaRPr lang="en-US" sz="2049" dirty="0">
              <a:solidFill>
                <a:srgbClr val="000000"/>
              </a:solidFill>
              <a:latin typeface="Montserrat Semi-Bold"/>
            </a:endParaRPr>
          </a:p>
          <a:p>
            <a:pPr algn="ctr">
              <a:lnSpc>
                <a:spcPts val="2459"/>
              </a:lnSpc>
            </a:pPr>
            <a:r>
              <a:rPr lang="en-US" sz="2049" dirty="0" err="1">
                <a:solidFill>
                  <a:srgbClr val="000000"/>
                </a:solidFill>
                <a:latin typeface="Montserrat Semi-Bold Bold"/>
              </a:rPr>
              <a:t>Ноябрь</a:t>
            </a:r>
            <a:r>
              <a:rPr lang="en-US" sz="2049" dirty="0">
                <a:solidFill>
                  <a:srgbClr val="000000"/>
                </a:solidFill>
                <a:latin typeface="Montserrat Semi-Bold Bold"/>
              </a:rPr>
              <a:t>:</a:t>
            </a:r>
          </a:p>
          <a:p>
            <a:pPr algn="ctr">
              <a:lnSpc>
                <a:spcPts val="2459"/>
              </a:lnSpc>
            </a:pPr>
            <a:r>
              <a:rPr lang="en-US" sz="2049" dirty="0">
                <a:solidFill>
                  <a:srgbClr val="000000"/>
                </a:solidFill>
                <a:latin typeface="Montserrat Semi-Bold"/>
              </a:rPr>
              <a:t>-</a:t>
            </a:r>
            <a:r>
              <a:rPr lang="en-US" sz="2049" dirty="0" err="1">
                <a:solidFill>
                  <a:srgbClr val="000000"/>
                </a:solidFill>
                <a:latin typeface="Montserrat Semi-Bold"/>
              </a:rPr>
              <a:t>Фотоконкурс</a:t>
            </a:r>
            <a:r>
              <a:rPr lang="en-US" sz="2049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2049" dirty="0" err="1">
                <a:solidFill>
                  <a:srgbClr val="000000"/>
                </a:solidFill>
                <a:latin typeface="Montserrat Semi-Bold"/>
              </a:rPr>
              <a:t>среди</a:t>
            </a:r>
            <a:r>
              <a:rPr lang="en-US" sz="2049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2049" dirty="0" err="1">
                <a:solidFill>
                  <a:srgbClr val="000000"/>
                </a:solidFill>
                <a:latin typeface="Montserrat Semi-Bold"/>
              </a:rPr>
              <a:t>студентов</a:t>
            </a:r>
            <a:r>
              <a:rPr lang="en-US" sz="2049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2049" dirty="0" err="1">
                <a:solidFill>
                  <a:srgbClr val="000000"/>
                </a:solidFill>
                <a:latin typeface="Montserrat Semi-Bold"/>
              </a:rPr>
              <a:t>юридического</a:t>
            </a:r>
            <a:r>
              <a:rPr lang="en-US" sz="2049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2049" dirty="0" err="1">
                <a:solidFill>
                  <a:srgbClr val="000000"/>
                </a:solidFill>
                <a:latin typeface="Montserrat Semi-Bold"/>
              </a:rPr>
              <a:t>факультета</a:t>
            </a:r>
            <a:r>
              <a:rPr lang="en-US" sz="2049" dirty="0">
                <a:solidFill>
                  <a:srgbClr val="000000"/>
                </a:solidFill>
                <a:latin typeface="Montserrat Semi-Bold"/>
              </a:rPr>
              <a:t> «</a:t>
            </a:r>
            <a:r>
              <a:rPr lang="ru-RU" sz="2049" dirty="0">
                <a:solidFill>
                  <a:srgbClr val="000000"/>
                </a:solidFill>
                <a:latin typeface="Montserrat Semi-Bold"/>
              </a:rPr>
              <a:t>Лучший оратор»</a:t>
            </a:r>
            <a:endParaRPr lang="en-US" sz="2049" dirty="0">
              <a:solidFill>
                <a:srgbClr val="000000"/>
              </a:solidFill>
              <a:latin typeface="Montserrat Semi-Bold"/>
            </a:endParaRPr>
          </a:p>
          <a:p>
            <a:pPr algn="ctr">
              <a:lnSpc>
                <a:spcPts val="2459"/>
              </a:lnSpc>
            </a:pPr>
            <a:endParaRPr lang="en-US" sz="2049" dirty="0">
              <a:solidFill>
                <a:srgbClr val="000000"/>
              </a:solidFill>
              <a:latin typeface="Montserrat Semi-Bold"/>
            </a:endParaRPr>
          </a:p>
          <a:p>
            <a:pPr algn="ctr">
              <a:lnSpc>
                <a:spcPts val="2459"/>
              </a:lnSpc>
            </a:pPr>
            <a:r>
              <a:rPr lang="en-US" sz="2049" dirty="0" err="1">
                <a:solidFill>
                  <a:srgbClr val="000000"/>
                </a:solidFill>
                <a:latin typeface="Montserrat Semi-Bold Bold"/>
              </a:rPr>
              <a:t>Декабрь</a:t>
            </a:r>
            <a:r>
              <a:rPr lang="en-US" sz="2049" dirty="0">
                <a:solidFill>
                  <a:srgbClr val="000000"/>
                </a:solidFill>
                <a:latin typeface="Montserrat Semi-Bold Bold"/>
              </a:rPr>
              <a:t>:</a:t>
            </a:r>
          </a:p>
          <a:p>
            <a:pPr algn="ctr">
              <a:lnSpc>
                <a:spcPts val="2459"/>
              </a:lnSpc>
            </a:pPr>
            <a:r>
              <a:rPr lang="en-US" sz="2049" dirty="0">
                <a:solidFill>
                  <a:srgbClr val="000000"/>
                </a:solidFill>
                <a:latin typeface="Montserrat Semi-Bold"/>
              </a:rPr>
              <a:t> </a:t>
            </a:r>
          </a:p>
          <a:p>
            <a:pPr algn="ctr">
              <a:lnSpc>
                <a:spcPts val="2459"/>
              </a:lnSpc>
            </a:pPr>
            <a:r>
              <a:rPr lang="en-US" sz="2049" dirty="0">
                <a:solidFill>
                  <a:srgbClr val="000000"/>
                </a:solidFill>
                <a:latin typeface="Montserrat Semi-Bold"/>
              </a:rPr>
              <a:t>-</a:t>
            </a:r>
            <a:r>
              <a:rPr lang="ru-RU" sz="2049" dirty="0" err="1">
                <a:solidFill>
                  <a:srgbClr val="000000"/>
                </a:solidFill>
                <a:latin typeface="Montserrat Semi-Bold"/>
              </a:rPr>
              <a:t>Адаптаиця</a:t>
            </a:r>
            <a:r>
              <a:rPr lang="ru-RU" sz="2049" dirty="0">
                <a:solidFill>
                  <a:srgbClr val="000000"/>
                </a:solidFill>
                <a:latin typeface="Montserrat Semi-Bold"/>
              </a:rPr>
              <a:t> новых </a:t>
            </a:r>
            <a:r>
              <a:rPr lang="ru-RU" sz="2049" dirty="0" err="1">
                <a:solidFill>
                  <a:srgbClr val="000000"/>
                </a:solidFill>
                <a:latin typeface="Montserrat Semi-Bold"/>
              </a:rPr>
              <a:t>аткивистов</a:t>
            </a:r>
            <a:r>
              <a:rPr lang="ru-RU" sz="2049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ru-RU" sz="2049" dirty="0" err="1">
                <a:solidFill>
                  <a:srgbClr val="000000"/>
                </a:solidFill>
                <a:latin typeface="Montserrat Semi-Bold"/>
              </a:rPr>
              <a:t>ССт</a:t>
            </a:r>
            <a:endParaRPr lang="en-US" sz="2049" dirty="0">
              <a:solidFill>
                <a:srgbClr val="000000"/>
              </a:solidFill>
              <a:latin typeface="Montserrat Semi-Bold"/>
            </a:endParaRPr>
          </a:p>
          <a:p>
            <a:pPr algn="ctr">
              <a:lnSpc>
                <a:spcPts val="1979"/>
              </a:lnSpc>
            </a:pPr>
            <a:endParaRPr lang="en-US" sz="2049" dirty="0">
              <a:solidFill>
                <a:srgbClr val="000000"/>
              </a:solidFill>
              <a:latin typeface="Montserrat Semi-Bold"/>
            </a:endParaRPr>
          </a:p>
          <a:p>
            <a:pPr algn="ctr">
              <a:lnSpc>
                <a:spcPts val="2459"/>
              </a:lnSpc>
            </a:pPr>
            <a:r>
              <a:rPr lang="en-US" sz="2049" dirty="0" err="1">
                <a:solidFill>
                  <a:srgbClr val="000000"/>
                </a:solidFill>
                <a:latin typeface="Montserrat Semi-Bold Bold"/>
              </a:rPr>
              <a:t>Февраль</a:t>
            </a:r>
            <a:r>
              <a:rPr lang="en-US" sz="2049" dirty="0">
                <a:solidFill>
                  <a:srgbClr val="000000"/>
                </a:solidFill>
                <a:latin typeface="Montserrat Semi-Bold Bold"/>
              </a:rPr>
              <a:t>: </a:t>
            </a:r>
          </a:p>
          <a:p>
            <a:pPr algn="ctr">
              <a:lnSpc>
                <a:spcPts val="2459"/>
              </a:lnSpc>
            </a:pPr>
            <a:r>
              <a:rPr lang="en-US" sz="2049" dirty="0">
                <a:solidFill>
                  <a:srgbClr val="000000"/>
                </a:solidFill>
                <a:latin typeface="Montserrat Semi-Bold"/>
              </a:rPr>
              <a:t>-</a:t>
            </a:r>
            <a:r>
              <a:rPr lang="ru-RU" sz="2049" dirty="0">
                <a:solidFill>
                  <a:srgbClr val="000000"/>
                </a:solidFill>
                <a:latin typeface="Montserrat Semi-Bold"/>
              </a:rPr>
              <a:t>Организация дня Святого Валентина</a:t>
            </a:r>
            <a:endParaRPr lang="en-US" sz="2049" dirty="0">
              <a:solidFill>
                <a:srgbClr val="000000"/>
              </a:solidFill>
              <a:latin typeface="Montserrat Semi-Bold"/>
            </a:endParaRPr>
          </a:p>
          <a:p>
            <a:pPr algn="ctr">
              <a:lnSpc>
                <a:spcPts val="2459"/>
              </a:lnSpc>
            </a:pPr>
            <a:endParaRPr lang="en-US" sz="2049" dirty="0">
              <a:solidFill>
                <a:srgbClr val="000000"/>
              </a:solidFill>
              <a:latin typeface="Montserrat Semi-Bold"/>
            </a:endParaRPr>
          </a:p>
          <a:p>
            <a:pPr algn="ctr">
              <a:lnSpc>
                <a:spcPts val="2459"/>
              </a:lnSpc>
            </a:pPr>
            <a:r>
              <a:rPr lang="en-US" sz="2049" dirty="0" err="1">
                <a:solidFill>
                  <a:srgbClr val="000000"/>
                </a:solidFill>
                <a:latin typeface="Montserrat Semi-Bold Bold"/>
              </a:rPr>
              <a:t>Март</a:t>
            </a:r>
            <a:r>
              <a:rPr lang="en-US" sz="2049" dirty="0">
                <a:solidFill>
                  <a:srgbClr val="000000"/>
                </a:solidFill>
                <a:latin typeface="Montserrat Semi-Bold Bold"/>
              </a:rPr>
              <a:t>:</a:t>
            </a:r>
          </a:p>
          <a:p>
            <a:pPr algn="ctr">
              <a:lnSpc>
                <a:spcPts val="2459"/>
              </a:lnSpc>
            </a:pPr>
            <a:r>
              <a:rPr lang="en-US" sz="2049" dirty="0">
                <a:solidFill>
                  <a:srgbClr val="000000"/>
                </a:solidFill>
                <a:latin typeface="Montserrat Semi-Bold"/>
              </a:rPr>
              <a:t>-</a:t>
            </a:r>
            <a:r>
              <a:rPr lang="en-US" sz="2049" dirty="0" err="1">
                <a:solidFill>
                  <a:srgbClr val="000000"/>
                </a:solidFill>
                <a:latin typeface="Montserrat Semi-Bold"/>
              </a:rPr>
              <a:t>Организация</a:t>
            </a:r>
            <a:r>
              <a:rPr lang="en-US" sz="2049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2049" dirty="0" err="1">
                <a:solidFill>
                  <a:srgbClr val="000000"/>
                </a:solidFill>
                <a:latin typeface="Montserrat Semi-Bold"/>
              </a:rPr>
              <a:t>традиционного</a:t>
            </a:r>
            <a:r>
              <a:rPr lang="en-US" sz="2049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2049" dirty="0" err="1">
                <a:solidFill>
                  <a:srgbClr val="000000"/>
                </a:solidFill>
                <a:latin typeface="Montserrat Semi-Bold"/>
              </a:rPr>
              <a:t>фестиваля</a:t>
            </a:r>
            <a:r>
              <a:rPr lang="en-US" sz="2049" dirty="0">
                <a:solidFill>
                  <a:srgbClr val="000000"/>
                </a:solidFill>
                <a:latin typeface="Montserrat Semi-Bold"/>
              </a:rPr>
              <a:t> "</a:t>
            </a:r>
            <a:r>
              <a:rPr lang="en-US" sz="2049" dirty="0" err="1">
                <a:solidFill>
                  <a:srgbClr val="000000"/>
                </a:solidFill>
                <a:latin typeface="Montserrat Semi-Bold"/>
              </a:rPr>
              <a:t>Масленица</a:t>
            </a:r>
            <a:r>
              <a:rPr lang="en-US" sz="2049" dirty="0">
                <a:solidFill>
                  <a:srgbClr val="000000"/>
                </a:solidFill>
                <a:latin typeface="Montserrat Semi-Bold"/>
              </a:rPr>
              <a:t>"</a:t>
            </a:r>
          </a:p>
          <a:p>
            <a:pPr algn="ctr">
              <a:lnSpc>
                <a:spcPts val="2459"/>
              </a:lnSpc>
            </a:pPr>
            <a:r>
              <a:rPr lang="en-US" sz="2049" dirty="0">
                <a:solidFill>
                  <a:srgbClr val="000000"/>
                </a:solidFill>
                <a:latin typeface="Montserrat Semi-Bold"/>
              </a:rPr>
              <a:t>-</a:t>
            </a:r>
            <a:r>
              <a:rPr lang="en-US" sz="2049" dirty="0" err="1">
                <a:solidFill>
                  <a:srgbClr val="000000"/>
                </a:solidFill>
                <a:latin typeface="Montserrat Semi-Bold"/>
              </a:rPr>
              <a:t>Социокультурный</a:t>
            </a:r>
            <a:r>
              <a:rPr lang="en-US" sz="2049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2049" dirty="0" err="1">
                <a:solidFill>
                  <a:srgbClr val="000000"/>
                </a:solidFill>
                <a:latin typeface="Montserrat Semi-Bold"/>
              </a:rPr>
              <a:t>проект</a:t>
            </a:r>
            <a:r>
              <a:rPr lang="en-US" sz="2049" dirty="0">
                <a:solidFill>
                  <a:srgbClr val="000000"/>
                </a:solidFill>
                <a:latin typeface="Montserrat Semi-Bold"/>
              </a:rPr>
              <a:t> "Just Dance!" </a:t>
            </a:r>
          </a:p>
          <a:p>
            <a:pPr algn="ctr">
              <a:lnSpc>
                <a:spcPts val="2459"/>
              </a:lnSpc>
            </a:pPr>
            <a:endParaRPr lang="en-US" sz="2049" dirty="0">
              <a:solidFill>
                <a:srgbClr val="000000"/>
              </a:solidFill>
              <a:latin typeface="Montserrat Semi-Bold"/>
            </a:endParaRPr>
          </a:p>
          <a:p>
            <a:pPr algn="ctr">
              <a:lnSpc>
                <a:spcPts val="2459"/>
              </a:lnSpc>
            </a:pPr>
            <a:r>
              <a:rPr lang="en-US" sz="2049" dirty="0" err="1">
                <a:solidFill>
                  <a:srgbClr val="000000"/>
                </a:solidFill>
                <a:latin typeface="Montserrat Semi-Bold Bold"/>
              </a:rPr>
              <a:t>Апрель</a:t>
            </a:r>
            <a:r>
              <a:rPr lang="en-US" sz="2049" dirty="0">
                <a:solidFill>
                  <a:srgbClr val="000000"/>
                </a:solidFill>
                <a:latin typeface="Montserrat Semi-Bold Bold"/>
              </a:rPr>
              <a:t>:</a:t>
            </a:r>
          </a:p>
          <a:p>
            <a:pPr algn="ctr">
              <a:lnSpc>
                <a:spcPts val="2459"/>
              </a:lnSpc>
            </a:pPr>
            <a:r>
              <a:rPr lang="en-US" sz="2049" dirty="0">
                <a:solidFill>
                  <a:srgbClr val="000000"/>
                </a:solidFill>
                <a:latin typeface="Montserrat Semi-Bold"/>
              </a:rPr>
              <a:t>-</a:t>
            </a:r>
            <a:r>
              <a:rPr lang="ru-RU" sz="2049" dirty="0">
                <a:solidFill>
                  <a:srgbClr val="000000"/>
                </a:solidFill>
                <a:latin typeface="Montserrat Semi-Bold"/>
              </a:rPr>
              <a:t>Масштабный межфакультетский проект </a:t>
            </a:r>
            <a:r>
              <a:rPr lang="ru-RU" sz="2049" dirty="0" err="1">
                <a:solidFill>
                  <a:srgbClr val="000000"/>
                </a:solidFill>
                <a:latin typeface="Montserrat Semi-Bold"/>
              </a:rPr>
              <a:t>ССт</a:t>
            </a:r>
            <a:r>
              <a:rPr lang="ru-RU" sz="2049" dirty="0">
                <a:solidFill>
                  <a:srgbClr val="000000"/>
                </a:solidFill>
                <a:latin typeface="Montserrat Semi-Bold"/>
              </a:rPr>
              <a:t> ЮФ</a:t>
            </a:r>
            <a:endParaRPr lang="en-US" sz="2049" dirty="0">
              <a:solidFill>
                <a:srgbClr val="000000"/>
              </a:solidFill>
              <a:latin typeface="Montserrat Semi-Bold"/>
            </a:endParaRPr>
          </a:p>
          <a:p>
            <a:pPr algn="ctr">
              <a:lnSpc>
                <a:spcPts val="2459"/>
              </a:lnSpc>
            </a:pPr>
            <a:endParaRPr lang="en-US" sz="2049" dirty="0">
              <a:solidFill>
                <a:srgbClr val="000000"/>
              </a:solidFill>
              <a:latin typeface="Montserrat Semi-Bold"/>
            </a:endParaRPr>
          </a:p>
          <a:p>
            <a:pPr algn="ctr">
              <a:lnSpc>
                <a:spcPts val="2459"/>
              </a:lnSpc>
            </a:pPr>
            <a:r>
              <a:rPr lang="en-US" sz="2049" dirty="0" err="1">
                <a:solidFill>
                  <a:srgbClr val="000000"/>
                </a:solidFill>
                <a:latin typeface="Montserrat Semi-Bold Bold"/>
              </a:rPr>
              <a:t>Май</a:t>
            </a:r>
            <a:r>
              <a:rPr lang="en-US" sz="2049" dirty="0">
                <a:solidFill>
                  <a:srgbClr val="000000"/>
                </a:solidFill>
                <a:latin typeface="Montserrat Semi-Bold Bold"/>
              </a:rPr>
              <a:t>:</a:t>
            </a:r>
          </a:p>
          <a:p>
            <a:pPr algn="ctr">
              <a:lnSpc>
                <a:spcPts val="2459"/>
              </a:lnSpc>
            </a:pPr>
            <a:r>
              <a:rPr lang="en-US" sz="2049" dirty="0">
                <a:solidFill>
                  <a:srgbClr val="000000"/>
                </a:solidFill>
                <a:latin typeface="Montserrat Semi-Bold"/>
              </a:rPr>
              <a:t>-</a:t>
            </a:r>
            <a:r>
              <a:rPr lang="en-US" sz="2049" dirty="0" err="1">
                <a:solidFill>
                  <a:srgbClr val="000000"/>
                </a:solidFill>
                <a:latin typeface="Montserrat Semi-Bold"/>
              </a:rPr>
              <a:t>Патриотическое</a:t>
            </a:r>
            <a:r>
              <a:rPr lang="en-US" sz="2049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2049" dirty="0" err="1">
                <a:solidFill>
                  <a:srgbClr val="000000"/>
                </a:solidFill>
                <a:latin typeface="Montserrat Semi-Bold"/>
              </a:rPr>
              <a:t>мероприятие</a:t>
            </a:r>
            <a:r>
              <a:rPr lang="en-US" sz="2049" dirty="0">
                <a:solidFill>
                  <a:srgbClr val="000000"/>
                </a:solidFill>
                <a:latin typeface="Montserrat Semi-Bold"/>
              </a:rPr>
              <a:t> в </a:t>
            </a:r>
            <a:r>
              <a:rPr lang="en-US" sz="2049" dirty="0" err="1">
                <a:solidFill>
                  <a:srgbClr val="000000"/>
                </a:solidFill>
                <a:latin typeface="Montserrat Semi-Bold"/>
              </a:rPr>
              <a:t>честь</a:t>
            </a:r>
            <a:r>
              <a:rPr lang="en-US" sz="2049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2049" dirty="0" err="1">
                <a:solidFill>
                  <a:srgbClr val="000000"/>
                </a:solidFill>
                <a:latin typeface="Montserrat Semi-Bold"/>
              </a:rPr>
              <a:t>Дня</a:t>
            </a:r>
            <a:r>
              <a:rPr lang="en-US" sz="2049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2049" dirty="0" err="1">
                <a:solidFill>
                  <a:srgbClr val="000000"/>
                </a:solidFill>
                <a:latin typeface="Montserrat Semi-Bold"/>
              </a:rPr>
              <a:t>Победы</a:t>
            </a:r>
            <a:r>
              <a:rPr lang="en-US" sz="2049" dirty="0">
                <a:solidFill>
                  <a:srgbClr val="000000"/>
                </a:solidFill>
                <a:latin typeface="Montserrat Semi-Bold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7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>
          <a:xfrm>
            <a:off x="950109" y="-1778139"/>
            <a:ext cx="15993261" cy="1599326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1028700"/>
            <a:ext cx="18288000" cy="9525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769825" y="2107301"/>
            <a:ext cx="1019131" cy="101913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019235" y="2107301"/>
            <a:ext cx="312567" cy="5041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6994801"/>
            <a:ext cx="1019131" cy="101913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132452" y="8013931"/>
            <a:ext cx="312567" cy="50414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627439" y="9258300"/>
            <a:ext cx="631861" cy="10191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12770" y="1597736"/>
            <a:ext cx="631861" cy="101913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528220" y="3571875"/>
            <a:ext cx="13231560" cy="3143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9"/>
              </a:lnSpc>
            </a:pPr>
            <a:r>
              <a:rPr lang="ru-RU" sz="3449" dirty="0">
                <a:solidFill>
                  <a:srgbClr val="FFFFFF"/>
                </a:solidFill>
                <a:latin typeface="Montserrat Semi-Bold"/>
              </a:rPr>
              <a:t>Курбанов Рамазан Арсенович</a:t>
            </a:r>
            <a:r>
              <a:rPr lang="en-US" sz="3449" dirty="0">
                <a:solidFill>
                  <a:srgbClr val="FFFFFF"/>
                </a:solidFill>
                <a:latin typeface="Montserrat Semi-Bold"/>
              </a:rPr>
              <a:t>, </a:t>
            </a:r>
            <a:r>
              <a:rPr lang="en-US" sz="3449" dirty="0" err="1">
                <a:solidFill>
                  <a:srgbClr val="FFFFFF"/>
                </a:solidFill>
                <a:latin typeface="Montserrat Semi-Bold"/>
              </a:rPr>
              <a:t>председатель</a:t>
            </a:r>
            <a:r>
              <a:rPr lang="en-US" sz="3449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449" dirty="0" err="1">
                <a:solidFill>
                  <a:srgbClr val="FFFFFF"/>
                </a:solidFill>
                <a:latin typeface="Montserrat Semi-Bold"/>
              </a:rPr>
              <a:t>Студенческого</a:t>
            </a:r>
            <a:r>
              <a:rPr lang="en-US" sz="3449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449" dirty="0" err="1">
                <a:solidFill>
                  <a:srgbClr val="FFFFFF"/>
                </a:solidFill>
                <a:latin typeface="Montserrat Semi-Bold"/>
              </a:rPr>
              <a:t>совета</a:t>
            </a:r>
            <a:r>
              <a:rPr lang="en-US" sz="3449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449" dirty="0" err="1">
                <a:solidFill>
                  <a:srgbClr val="FFFFFF"/>
                </a:solidFill>
                <a:latin typeface="Montserrat Semi-Bold"/>
              </a:rPr>
              <a:t>Юридического</a:t>
            </a:r>
            <a:r>
              <a:rPr lang="en-US" sz="3449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3449" dirty="0" err="1">
                <a:solidFill>
                  <a:srgbClr val="FFFFFF"/>
                </a:solidFill>
                <a:latin typeface="Montserrat Semi-Bold"/>
              </a:rPr>
              <a:t>факультета</a:t>
            </a:r>
            <a:r>
              <a:rPr lang="en-US" sz="3449" dirty="0">
                <a:solidFill>
                  <a:srgbClr val="FFFFFF"/>
                </a:solidFill>
                <a:latin typeface="Montserrat Semi-Bold"/>
              </a:rPr>
              <a:t> </a:t>
            </a:r>
          </a:p>
          <a:p>
            <a:pPr algn="ctr">
              <a:lnSpc>
                <a:spcPts val="4139"/>
              </a:lnSpc>
            </a:pPr>
            <a:endParaRPr lang="en-US" sz="3449" dirty="0">
              <a:solidFill>
                <a:srgbClr val="FFFFFF"/>
              </a:solidFill>
              <a:latin typeface="Montserrat Semi-Bold"/>
            </a:endParaRPr>
          </a:p>
          <a:p>
            <a:pPr algn="ctr">
              <a:lnSpc>
                <a:spcPts val="4139"/>
              </a:lnSpc>
            </a:pPr>
            <a:r>
              <a:rPr lang="en-US" sz="3449" dirty="0" err="1">
                <a:solidFill>
                  <a:srgbClr val="FFFFFF"/>
                </a:solidFill>
                <a:latin typeface="Montserrat Semi-Bold"/>
              </a:rPr>
              <a:t>Тел</a:t>
            </a:r>
            <a:r>
              <a:rPr lang="en-US" sz="3449" dirty="0">
                <a:solidFill>
                  <a:srgbClr val="FFFFFF"/>
                </a:solidFill>
                <a:latin typeface="Montserrat Semi-Bold"/>
              </a:rPr>
              <a:t>: 8 916 </a:t>
            </a:r>
            <a:r>
              <a:rPr lang="ru-RU" sz="3449" dirty="0">
                <a:solidFill>
                  <a:srgbClr val="FFFFFF"/>
                </a:solidFill>
                <a:latin typeface="Montserrat Semi-Bold"/>
              </a:rPr>
              <a:t>070 06 88</a:t>
            </a:r>
            <a:endParaRPr lang="en-US" sz="3449" dirty="0">
              <a:solidFill>
                <a:srgbClr val="FFFFFF"/>
              </a:solidFill>
              <a:latin typeface="Montserrat Semi-Bold"/>
            </a:endParaRPr>
          </a:p>
          <a:p>
            <a:pPr algn="ctr">
              <a:lnSpc>
                <a:spcPts val="4139"/>
              </a:lnSpc>
            </a:pPr>
            <a:endParaRPr lang="en-US" sz="3449" dirty="0">
              <a:solidFill>
                <a:srgbClr val="FFFFFF"/>
              </a:solidFill>
              <a:latin typeface="Montserrat Semi-Bold"/>
            </a:endParaRPr>
          </a:p>
          <a:p>
            <a:pPr algn="ctr">
              <a:lnSpc>
                <a:spcPts val="4139"/>
              </a:lnSpc>
            </a:pPr>
            <a:r>
              <a:rPr lang="en-US" sz="3449" dirty="0" err="1">
                <a:solidFill>
                  <a:srgbClr val="FFFFFF"/>
                </a:solidFill>
                <a:latin typeface="Montserrat Semi-Bold"/>
              </a:rPr>
              <a:t>Почта</a:t>
            </a:r>
            <a:r>
              <a:rPr lang="en-US" sz="3449" dirty="0">
                <a:solidFill>
                  <a:srgbClr val="FFFFFF"/>
                </a:solidFill>
                <a:latin typeface="Montserrat Semi-Bold"/>
              </a:rPr>
              <a:t>: kamal.kurbanov2006@gmail.com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>
          <a:xfrm>
            <a:off x="1147370" y="-2103740"/>
            <a:ext cx="15993261" cy="1599326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1028700"/>
            <a:ext cx="18288000" cy="9525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980009"/>
            <a:ext cx="401572" cy="64769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646046" y="8416394"/>
            <a:ext cx="401572" cy="64769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137590">
            <a:off x="-2224942" y="8961866"/>
            <a:ext cx="4449883" cy="263851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84986" y="3574233"/>
            <a:ext cx="8280864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90"/>
              </a:lnSpc>
            </a:pPr>
            <a:r>
              <a:rPr lang="en-US" sz="4824">
                <a:solidFill>
                  <a:srgbClr val="BD79FF"/>
                </a:solidFill>
                <a:latin typeface="Montserrat Semi-Bold Bold"/>
              </a:rPr>
              <a:t>Социальная работа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4419" y="278352"/>
            <a:ext cx="18145811" cy="45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en-US" sz="2699" spc="323">
                <a:solidFill>
                  <a:srgbClr val="000000"/>
                </a:solidFill>
                <a:latin typeface="Montserrat Extra-Light"/>
              </a:rPr>
              <a:t>НАПРАВЛЕНИЯ РАБОТЫ СТУДЕНЧЕСКОГО СОВЕТА ЮРИДИЧЕСКОГО ФАКУЛЬТЕТА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825418" y="5540466"/>
            <a:ext cx="8280864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90"/>
              </a:lnSpc>
            </a:pPr>
            <a:r>
              <a:rPr lang="en-US" sz="4824">
                <a:solidFill>
                  <a:srgbClr val="BD79FF"/>
                </a:solidFill>
                <a:latin typeface="Montserrat Semi-Bold Bold"/>
              </a:rPr>
              <a:t>Учебная работа 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965850" y="7560339"/>
            <a:ext cx="8280864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90"/>
              </a:lnSpc>
            </a:pPr>
            <a:r>
              <a:rPr lang="en-US" sz="4824">
                <a:solidFill>
                  <a:srgbClr val="BD79FF"/>
                </a:solidFill>
                <a:latin typeface="Montserrat Semi-Bold Bold"/>
              </a:rPr>
              <a:t>Внеадиторная работа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7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028700"/>
            <a:ext cx="18288000" cy="952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" name="TextBox 3"/>
          <p:cNvSpPr txBox="1"/>
          <p:nvPr/>
        </p:nvSpPr>
        <p:spPr>
          <a:xfrm>
            <a:off x="424419" y="231044"/>
            <a:ext cx="10369329" cy="530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 spc="371">
                <a:solidFill>
                  <a:srgbClr val="000000"/>
                </a:solidFill>
                <a:latin typeface="Montserrat Extra-Light"/>
              </a:rPr>
              <a:t>УЧЕБНОЕ НАПРАВЛЕНИЕ/ОСЕНЬ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83057" y="3509604"/>
            <a:ext cx="4953447" cy="430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2349">
                <a:solidFill>
                  <a:srgbClr val="FFFFFF"/>
                </a:solidFill>
                <a:latin typeface="Montserrat Semi-Bold Bold"/>
              </a:rPr>
              <a:t>Октябрь: </a:t>
            </a:r>
          </a:p>
          <a:p>
            <a:pPr algn="ctr">
              <a:lnSpc>
                <a:spcPts val="2819"/>
              </a:lnSpc>
            </a:pPr>
            <a:endParaRPr lang="en-US" sz="2349">
              <a:solidFill>
                <a:srgbClr val="FFFFFF"/>
              </a:solidFill>
              <a:latin typeface="Montserrat Semi-Bold Bold"/>
            </a:endParaRPr>
          </a:p>
          <a:p>
            <a:pPr algn="ctr">
              <a:lnSpc>
                <a:spcPts val="2819"/>
              </a:lnSpc>
            </a:pPr>
            <a:r>
              <a:rPr lang="en-US" sz="2349">
                <a:solidFill>
                  <a:srgbClr val="FFFFFF"/>
                </a:solidFill>
                <a:latin typeface="Montserrat Semi-Bold Bold"/>
              </a:rPr>
              <a:t>-анализ атестационного среза помощью координаторов </a:t>
            </a:r>
          </a:p>
          <a:p>
            <a:pPr algn="ctr">
              <a:lnSpc>
                <a:spcPts val="2819"/>
              </a:lnSpc>
            </a:pPr>
            <a:endParaRPr lang="en-US" sz="2349">
              <a:solidFill>
                <a:srgbClr val="FFFFFF"/>
              </a:solidFill>
              <a:latin typeface="Montserrat Semi-Bold Bold"/>
            </a:endParaRPr>
          </a:p>
          <a:p>
            <a:pPr algn="ctr">
              <a:lnSpc>
                <a:spcPts val="2819"/>
              </a:lnSpc>
            </a:pPr>
            <a:r>
              <a:rPr lang="en-US" sz="2349">
                <a:solidFill>
                  <a:srgbClr val="FFFFFF"/>
                </a:solidFill>
                <a:latin typeface="Montserrat Semi-Bold Bold"/>
              </a:rPr>
              <a:t>-помощь в подготовке к ТКУ</a:t>
            </a:r>
          </a:p>
          <a:p>
            <a:pPr algn="ctr">
              <a:lnSpc>
                <a:spcPts val="2819"/>
              </a:lnSpc>
            </a:pPr>
            <a:endParaRPr lang="en-US" sz="2349">
              <a:solidFill>
                <a:srgbClr val="FFFFFF"/>
              </a:solidFill>
              <a:latin typeface="Montserrat Semi-Bold Bold"/>
            </a:endParaRPr>
          </a:p>
          <a:p>
            <a:pPr algn="ctr">
              <a:lnSpc>
                <a:spcPts val="2819"/>
              </a:lnSpc>
            </a:pPr>
            <a:r>
              <a:rPr lang="en-US" sz="2349">
                <a:solidFill>
                  <a:srgbClr val="FFFFFF"/>
                </a:solidFill>
                <a:latin typeface="Montserrat Semi-Bold Bold"/>
              </a:rPr>
              <a:t>-при поступлении запросов по оказанию помощи для подготовки к ТКУ (провести дополнительные занятия)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769825" y="2107301"/>
            <a:ext cx="1019131" cy="101913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19235" y="2107301"/>
            <a:ext cx="312567" cy="50414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5888" y="1974078"/>
            <a:ext cx="1019131" cy="101913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32452" y="8013931"/>
            <a:ext cx="312567" cy="50414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437182" y="8266001"/>
            <a:ext cx="312567" cy="50414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137590">
            <a:off x="15631418" y="6179681"/>
            <a:ext cx="4449883" cy="26385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9695" y="6899551"/>
            <a:ext cx="1019131" cy="1019131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0480560" y="3509604"/>
            <a:ext cx="4953447" cy="3590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2349">
                <a:solidFill>
                  <a:srgbClr val="FFFFFF"/>
                </a:solidFill>
                <a:latin typeface="Montserrat Semi-Bold Bold"/>
              </a:rPr>
              <a:t>Ноябрь: </a:t>
            </a:r>
          </a:p>
          <a:p>
            <a:pPr algn="ctr">
              <a:lnSpc>
                <a:spcPts val="2819"/>
              </a:lnSpc>
            </a:pPr>
            <a:endParaRPr lang="en-US" sz="2349">
              <a:solidFill>
                <a:srgbClr val="FFFFFF"/>
              </a:solidFill>
              <a:latin typeface="Montserrat Semi-Bold Bold"/>
            </a:endParaRPr>
          </a:p>
          <a:p>
            <a:pPr algn="ctr">
              <a:lnSpc>
                <a:spcPts val="2819"/>
              </a:lnSpc>
            </a:pPr>
            <a:r>
              <a:rPr lang="en-US" sz="2349">
                <a:solidFill>
                  <a:srgbClr val="FFFFFF"/>
                </a:solidFill>
                <a:latin typeface="Montserrat Semi-Bold Bold"/>
              </a:rPr>
              <a:t>-сбор иннформации по неатестациям, через старост </a:t>
            </a:r>
          </a:p>
          <a:p>
            <a:pPr algn="ctr">
              <a:lnSpc>
                <a:spcPts val="2819"/>
              </a:lnSpc>
            </a:pPr>
            <a:r>
              <a:rPr lang="en-US" sz="2349">
                <a:solidFill>
                  <a:srgbClr val="FFFFFF"/>
                </a:solidFill>
                <a:latin typeface="Montserrat Semi-Bold Bold"/>
              </a:rPr>
              <a:t> </a:t>
            </a:r>
          </a:p>
          <a:p>
            <a:pPr algn="ctr">
              <a:lnSpc>
                <a:spcPts val="2819"/>
              </a:lnSpc>
            </a:pPr>
            <a:r>
              <a:rPr lang="en-US" sz="2349">
                <a:solidFill>
                  <a:srgbClr val="FFFFFF"/>
                </a:solidFill>
                <a:latin typeface="Montserrat Semi-Bold Bold"/>
              </a:rPr>
              <a:t>-анализ полученных данных и взаимодействие с отстающими студентами через учеьно-социальное направление ССт 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alphaModFix amt="25000"/>
          </a:blip>
          <a:srcRect/>
          <a:stretch>
            <a:fillRect/>
          </a:stretch>
        </p:blipFill>
        <p:spPr>
          <a:xfrm>
            <a:off x="735565" y="-1858811"/>
            <a:ext cx="15993261" cy="159932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028700"/>
            <a:ext cx="18288000" cy="952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" name="TextBox 3"/>
          <p:cNvSpPr txBox="1"/>
          <p:nvPr/>
        </p:nvSpPr>
        <p:spPr>
          <a:xfrm>
            <a:off x="424419" y="304387"/>
            <a:ext cx="12941079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spc="299">
                <a:solidFill>
                  <a:srgbClr val="000000"/>
                </a:solidFill>
                <a:latin typeface="Montserrat Extra-Light"/>
              </a:rPr>
              <a:t>УЧЕБНОЕ НАПРАВЛЕНИЕ/ЗИМА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81628" y="2408237"/>
            <a:ext cx="5037654" cy="3800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0"/>
              </a:lnSpc>
            </a:pPr>
            <a:r>
              <a:rPr lang="en-US" sz="3575" dirty="0" err="1">
                <a:solidFill>
                  <a:srgbClr val="000000"/>
                </a:solidFill>
                <a:latin typeface="Montserrat Semi-Bold Bold"/>
              </a:rPr>
              <a:t>Декабрь</a:t>
            </a:r>
            <a:r>
              <a:rPr lang="en-US" sz="3575" dirty="0">
                <a:solidFill>
                  <a:srgbClr val="000000"/>
                </a:solidFill>
                <a:latin typeface="Montserrat Semi-Bold Bold"/>
              </a:rPr>
              <a:t>: </a:t>
            </a:r>
          </a:p>
          <a:p>
            <a:pPr>
              <a:lnSpc>
                <a:spcPts val="4290"/>
              </a:lnSpc>
            </a:pPr>
            <a:endParaRPr lang="en-US" sz="3575" dirty="0">
              <a:solidFill>
                <a:srgbClr val="000000"/>
              </a:solidFill>
              <a:latin typeface="Montserrat Semi-Bold Bold"/>
            </a:endParaRPr>
          </a:p>
          <a:p>
            <a:pPr>
              <a:lnSpc>
                <a:spcPts val="4290"/>
              </a:lnSpc>
            </a:pP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-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Взаимодействие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с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учебным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комитетом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для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подготовки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к </a:t>
            </a:r>
            <a:r>
              <a:rPr lang="en-US" sz="3575" dirty="0" err="1">
                <a:solidFill>
                  <a:srgbClr val="000000"/>
                </a:solidFill>
                <a:latin typeface="Montserrat Semi-Bold"/>
              </a:rPr>
              <a:t>сессии</a:t>
            </a:r>
            <a:r>
              <a:rPr lang="en-US" sz="3575" dirty="0">
                <a:solidFill>
                  <a:srgbClr val="000000"/>
                </a:solidFill>
                <a:latin typeface="Montserrat Semi-Bold"/>
              </a:rPr>
              <a:t>  </a:t>
            </a:r>
          </a:p>
          <a:p>
            <a:pPr>
              <a:lnSpc>
                <a:spcPts val="4290"/>
              </a:lnSpc>
            </a:pPr>
            <a:endParaRPr lang="en-US" sz="3575" dirty="0">
              <a:solidFill>
                <a:srgbClr val="000000"/>
              </a:solidFill>
              <a:latin typeface="Montserrat Semi-Bold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29406" y="8247003"/>
            <a:ext cx="2422066" cy="242206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74873" y="551205"/>
            <a:ext cx="2422066" cy="24220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06661" y="2530701"/>
            <a:ext cx="312567" cy="50414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2094" y="8304223"/>
            <a:ext cx="312567" cy="50414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1647889" y="2408237"/>
            <a:ext cx="5037654" cy="3800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0"/>
              </a:lnSpc>
            </a:pPr>
            <a:r>
              <a:rPr lang="en-US" sz="3575">
                <a:solidFill>
                  <a:srgbClr val="000000"/>
                </a:solidFill>
                <a:latin typeface="Montserrat Semi-Bold Bold"/>
              </a:rPr>
              <a:t>Февраль: </a:t>
            </a:r>
          </a:p>
          <a:p>
            <a:pPr>
              <a:lnSpc>
                <a:spcPts val="4290"/>
              </a:lnSpc>
            </a:pPr>
            <a:endParaRPr lang="en-US" sz="3575">
              <a:solidFill>
                <a:srgbClr val="000000"/>
              </a:solidFill>
              <a:latin typeface="Montserrat Semi-Bold Bold"/>
            </a:endParaRPr>
          </a:p>
          <a:p>
            <a:pPr>
              <a:lnSpc>
                <a:spcPts val="4290"/>
              </a:lnSpc>
            </a:pPr>
            <a:r>
              <a:rPr lang="en-US" sz="3575">
                <a:solidFill>
                  <a:srgbClr val="000000"/>
                </a:solidFill>
                <a:latin typeface="Montserrat Semi-Bold"/>
              </a:rPr>
              <a:t>-Анализ данных и помощь в ликвидации академических задолженностей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20378" y="5302704"/>
            <a:ext cx="5527511" cy="434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0"/>
              </a:lnSpc>
            </a:pPr>
            <a:r>
              <a:rPr lang="en-US" sz="3575">
                <a:solidFill>
                  <a:srgbClr val="000000"/>
                </a:solidFill>
                <a:latin typeface="Montserrat Semi-Bold Bold"/>
              </a:rPr>
              <a:t>Январь:  </a:t>
            </a:r>
          </a:p>
          <a:p>
            <a:pPr>
              <a:lnSpc>
                <a:spcPts val="4290"/>
              </a:lnSpc>
            </a:pPr>
            <a:endParaRPr lang="en-US" sz="3575">
              <a:solidFill>
                <a:srgbClr val="000000"/>
              </a:solidFill>
              <a:latin typeface="Montserrat Semi-Bold Bold"/>
            </a:endParaRPr>
          </a:p>
          <a:p>
            <a:pPr>
              <a:lnSpc>
                <a:spcPts val="4290"/>
              </a:lnSpc>
            </a:pPr>
            <a:r>
              <a:rPr lang="en-US" sz="3575">
                <a:solidFill>
                  <a:srgbClr val="000000"/>
                </a:solidFill>
                <a:latin typeface="Montserrat Semi-Bold"/>
              </a:rPr>
              <a:t> -Сбор информации о пересдачах по итогам зимней сессии, через старост и координаторов групп  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alphaModFix amt="25000"/>
          </a:blip>
          <a:srcRect/>
          <a:stretch>
            <a:fillRect/>
          </a:stretch>
        </p:blipFill>
        <p:spPr>
          <a:xfrm>
            <a:off x="1147370" y="-2103740"/>
            <a:ext cx="15993261" cy="1599326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028700"/>
            <a:ext cx="18288000" cy="9525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9300" y="2273006"/>
            <a:ext cx="1019131" cy="101913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946733" y="1340240"/>
            <a:ext cx="312567" cy="5041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581090" y="1592311"/>
            <a:ext cx="1019131" cy="101913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199134" y="8754160"/>
            <a:ext cx="312567" cy="50414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448730" y="1082745"/>
            <a:ext cx="631861" cy="101913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24419" y="274859"/>
            <a:ext cx="8706179" cy="462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spc="335">
                <a:solidFill>
                  <a:srgbClr val="FFFFFF"/>
                </a:solidFill>
                <a:latin typeface="Montserrat Extra-Light"/>
              </a:rPr>
              <a:t>УЧЕБНОЕ НАПРАВЛЕНИЕ/ВЕСНА 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899142" y="5614988"/>
            <a:ext cx="631861" cy="101913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24419" y="1971675"/>
            <a:ext cx="5037654" cy="685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50"/>
              </a:lnSpc>
            </a:pPr>
            <a:r>
              <a:rPr lang="en-US" sz="2875">
                <a:solidFill>
                  <a:srgbClr val="FDFDFE"/>
                </a:solidFill>
                <a:latin typeface="Montserrat Semi-Bold Bold"/>
              </a:rPr>
              <a:t>Март:</a:t>
            </a:r>
          </a:p>
          <a:p>
            <a:pPr>
              <a:lnSpc>
                <a:spcPts val="3450"/>
              </a:lnSpc>
            </a:pPr>
            <a:endParaRPr lang="en-US" sz="2875">
              <a:solidFill>
                <a:srgbClr val="FDFDFE"/>
              </a:solidFill>
              <a:latin typeface="Montserrat Semi-Bold Bold"/>
            </a:endParaRPr>
          </a:p>
          <a:p>
            <a:pPr>
              <a:lnSpc>
                <a:spcPts val="3450"/>
              </a:lnSpc>
            </a:pPr>
            <a:r>
              <a:rPr lang="en-US" sz="2875">
                <a:solidFill>
                  <a:srgbClr val="FDFDFE"/>
                </a:solidFill>
                <a:latin typeface="Montserrat Semi-Bold Bold"/>
              </a:rPr>
              <a:t>-анализ атестационного среза помощью координаторов </a:t>
            </a:r>
          </a:p>
          <a:p>
            <a:pPr>
              <a:lnSpc>
                <a:spcPts val="3450"/>
              </a:lnSpc>
            </a:pPr>
            <a:endParaRPr lang="en-US" sz="2875">
              <a:solidFill>
                <a:srgbClr val="FDFDFE"/>
              </a:solidFill>
              <a:latin typeface="Montserrat Semi-Bold Bold"/>
            </a:endParaRPr>
          </a:p>
          <a:p>
            <a:pPr>
              <a:lnSpc>
                <a:spcPts val="3450"/>
              </a:lnSpc>
            </a:pPr>
            <a:r>
              <a:rPr lang="en-US" sz="2875">
                <a:solidFill>
                  <a:srgbClr val="FDFDFE"/>
                </a:solidFill>
                <a:latin typeface="Montserrat Semi-Bold Bold"/>
              </a:rPr>
              <a:t>-помощь в подготовке к ТКУ</a:t>
            </a:r>
          </a:p>
          <a:p>
            <a:pPr>
              <a:lnSpc>
                <a:spcPts val="3450"/>
              </a:lnSpc>
            </a:pPr>
            <a:endParaRPr lang="en-US" sz="2875">
              <a:solidFill>
                <a:srgbClr val="FDFDFE"/>
              </a:solidFill>
              <a:latin typeface="Montserrat Semi-Bold Bold"/>
            </a:endParaRPr>
          </a:p>
          <a:p>
            <a:pPr>
              <a:lnSpc>
                <a:spcPts val="3450"/>
              </a:lnSpc>
            </a:pPr>
            <a:r>
              <a:rPr lang="en-US" sz="2875">
                <a:solidFill>
                  <a:srgbClr val="FDFDFE"/>
                </a:solidFill>
                <a:latin typeface="Montserrat Semi-Bold Bold"/>
              </a:rPr>
              <a:t>-при поступлении запросов по оказанию помощи для подготовки к ТКУ (провести дополнительные занятия) </a:t>
            </a:r>
          </a:p>
          <a:p>
            <a:pPr>
              <a:lnSpc>
                <a:spcPts val="3450"/>
              </a:lnSpc>
            </a:pPr>
            <a:endParaRPr lang="en-US" sz="2875">
              <a:solidFill>
                <a:srgbClr val="FDFDFE"/>
              </a:solidFill>
              <a:latin typeface="Montserrat Semi-Bold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611771" y="2101876"/>
            <a:ext cx="5037654" cy="600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50"/>
              </a:lnSpc>
            </a:pPr>
            <a:r>
              <a:rPr lang="en-US" sz="2875">
                <a:solidFill>
                  <a:srgbClr val="FDFDFE"/>
                </a:solidFill>
                <a:latin typeface="Montserrat Semi-Bold Bold"/>
              </a:rPr>
              <a:t>Апрель: </a:t>
            </a:r>
          </a:p>
          <a:p>
            <a:pPr>
              <a:lnSpc>
                <a:spcPts val="3450"/>
              </a:lnSpc>
            </a:pPr>
            <a:endParaRPr lang="en-US" sz="2875">
              <a:solidFill>
                <a:srgbClr val="FDFDFE"/>
              </a:solidFill>
              <a:latin typeface="Montserrat Semi-Bold Bold"/>
            </a:endParaRPr>
          </a:p>
          <a:p>
            <a:pPr>
              <a:lnSpc>
                <a:spcPts val="3450"/>
              </a:lnSpc>
            </a:pPr>
            <a:r>
              <a:rPr lang="en-US" sz="2875">
                <a:solidFill>
                  <a:srgbClr val="FDFDFE"/>
                </a:solidFill>
                <a:latin typeface="Montserrat Semi-Bold Bold"/>
              </a:rPr>
              <a:t>-сбор иннформации по неатестациям, через старост </a:t>
            </a:r>
          </a:p>
          <a:p>
            <a:pPr>
              <a:lnSpc>
                <a:spcPts val="3450"/>
              </a:lnSpc>
            </a:pPr>
            <a:r>
              <a:rPr lang="en-US" sz="2875">
                <a:solidFill>
                  <a:srgbClr val="FDFDFE"/>
                </a:solidFill>
                <a:latin typeface="Montserrat Semi-Bold Bold"/>
              </a:rPr>
              <a:t> </a:t>
            </a:r>
          </a:p>
          <a:p>
            <a:pPr>
              <a:lnSpc>
                <a:spcPts val="3450"/>
              </a:lnSpc>
            </a:pPr>
            <a:r>
              <a:rPr lang="en-US" sz="2875">
                <a:solidFill>
                  <a:srgbClr val="FDFDFE"/>
                </a:solidFill>
                <a:latin typeface="Montserrat Semi-Bold Bold"/>
              </a:rPr>
              <a:t>-анализ полученных данных и взаимодействие с отстающими студентами через учеьно-социальное направление ССт</a:t>
            </a:r>
          </a:p>
          <a:p>
            <a:pPr>
              <a:lnSpc>
                <a:spcPts val="3450"/>
              </a:lnSpc>
            </a:pPr>
            <a:endParaRPr lang="en-US" sz="2875">
              <a:solidFill>
                <a:srgbClr val="FDFDFE"/>
              </a:solidFill>
              <a:latin typeface="Montserrat Semi-Bold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221646" y="2101876"/>
            <a:ext cx="5037654" cy="2571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50"/>
              </a:lnSpc>
            </a:pPr>
            <a:r>
              <a:rPr lang="en-US" sz="2875">
                <a:solidFill>
                  <a:srgbClr val="FDFDFE"/>
                </a:solidFill>
                <a:latin typeface="Montserrat Semi-Bold Bold"/>
              </a:rPr>
              <a:t>Май:</a:t>
            </a:r>
          </a:p>
          <a:p>
            <a:pPr>
              <a:lnSpc>
                <a:spcPts val="3450"/>
              </a:lnSpc>
            </a:pPr>
            <a:endParaRPr lang="en-US" sz="2875">
              <a:solidFill>
                <a:srgbClr val="FDFDFE"/>
              </a:solidFill>
              <a:latin typeface="Montserrat Semi-Bold Bold"/>
            </a:endParaRPr>
          </a:p>
          <a:p>
            <a:pPr>
              <a:lnSpc>
                <a:spcPts val="3450"/>
              </a:lnSpc>
            </a:pPr>
            <a:r>
              <a:rPr lang="en-US" sz="2875">
                <a:solidFill>
                  <a:srgbClr val="FDFDFE"/>
                </a:solidFill>
                <a:latin typeface="Montserrat Semi-Bold Bold"/>
              </a:rPr>
              <a:t>-Взаимодействие с учебным комитетом для подготовки к летней сессии  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alphaModFix amt="25000"/>
          </a:blip>
          <a:srcRect/>
          <a:stretch>
            <a:fillRect/>
          </a:stretch>
        </p:blipFill>
        <p:spPr>
          <a:xfrm>
            <a:off x="1147370" y="-2103740"/>
            <a:ext cx="15993261" cy="159932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028700"/>
            <a:ext cx="18288000" cy="952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" name="TextBox 3"/>
          <p:cNvSpPr txBox="1"/>
          <p:nvPr/>
        </p:nvSpPr>
        <p:spPr>
          <a:xfrm>
            <a:off x="291588" y="185899"/>
            <a:ext cx="8852412" cy="1144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19"/>
              </a:lnSpc>
            </a:pPr>
            <a:r>
              <a:rPr lang="en-US" sz="3299" spc="395">
                <a:solidFill>
                  <a:srgbClr val="000000"/>
                </a:solidFill>
                <a:latin typeface="Montserrat Extra-Light"/>
              </a:rPr>
              <a:t>УЧЕБНОЕ НАПРАВЛЕНИЕ/ЛЕТО </a:t>
            </a:r>
          </a:p>
          <a:p>
            <a:pPr>
              <a:lnSpc>
                <a:spcPts val="4619"/>
              </a:lnSpc>
            </a:pPr>
            <a:endParaRPr lang="en-US" sz="3299" spc="395">
              <a:solidFill>
                <a:srgbClr val="000000"/>
              </a:solidFill>
              <a:latin typeface="Montserrat Extra-Light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9300" y="8406088"/>
            <a:ext cx="852212" cy="85221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44645" y="1183265"/>
            <a:ext cx="1168110" cy="1515967"/>
            <a:chOff x="0" y="0"/>
            <a:chExt cx="1557480" cy="2021289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72187"/>
              <a:ext cx="1349102" cy="1349102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140724" y="0"/>
              <a:ext cx="416756" cy="672187"/>
            </a:xfrm>
            <a:prstGeom prst="rect">
              <a:avLst/>
            </a:prstGeom>
          </p:spPr>
        </p:pic>
      </p:grpSp>
      <p:sp>
        <p:nvSpPr>
          <p:cNvPr id="8" name="TextBox 8"/>
          <p:cNvSpPr txBox="1"/>
          <p:nvPr/>
        </p:nvSpPr>
        <p:spPr>
          <a:xfrm>
            <a:off x="1612755" y="2699232"/>
            <a:ext cx="10589368" cy="434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0"/>
              </a:lnSpc>
            </a:pPr>
            <a:r>
              <a:rPr lang="en-US" sz="3575">
                <a:solidFill>
                  <a:srgbClr val="000000"/>
                </a:solidFill>
                <a:latin typeface="Montserrat Semi-Bold Bold"/>
              </a:rPr>
              <a:t>Июнь/июль/август:</a:t>
            </a:r>
          </a:p>
          <a:p>
            <a:pPr>
              <a:lnSpc>
                <a:spcPts val="4290"/>
              </a:lnSpc>
            </a:pPr>
            <a:r>
              <a:rPr lang="en-US" sz="3575">
                <a:solidFill>
                  <a:srgbClr val="000000"/>
                </a:solidFill>
                <a:latin typeface="Montserrat Semi-Bold Bold"/>
              </a:rPr>
              <a:t>  </a:t>
            </a:r>
          </a:p>
          <a:p>
            <a:pPr>
              <a:lnSpc>
                <a:spcPts val="4290"/>
              </a:lnSpc>
            </a:pPr>
            <a:r>
              <a:rPr lang="en-US" sz="3575">
                <a:solidFill>
                  <a:srgbClr val="000000"/>
                </a:solidFill>
                <a:latin typeface="Montserrat Semi-Bold"/>
              </a:rPr>
              <a:t> -Сбор информации о пересдачах по итогам зимней сессии, через старост и координаторов групп</a:t>
            </a:r>
          </a:p>
          <a:p>
            <a:pPr>
              <a:lnSpc>
                <a:spcPts val="4290"/>
              </a:lnSpc>
            </a:pPr>
            <a:endParaRPr lang="en-US" sz="3575">
              <a:solidFill>
                <a:srgbClr val="000000"/>
              </a:solidFill>
              <a:latin typeface="Montserrat Semi-Bold"/>
            </a:endParaRPr>
          </a:p>
          <a:p>
            <a:pPr>
              <a:lnSpc>
                <a:spcPts val="4290"/>
              </a:lnSpc>
            </a:pPr>
            <a:r>
              <a:rPr lang="en-US" sz="3575">
                <a:solidFill>
                  <a:srgbClr val="000000"/>
                </a:solidFill>
                <a:latin typeface="Montserrat Semi-Bold"/>
              </a:rPr>
              <a:t>-Анализ данных и помощь в ликвидации академических задолженностей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alphaModFix amt="25000"/>
          </a:blip>
          <a:srcRect/>
          <a:stretch>
            <a:fillRect/>
          </a:stretch>
        </p:blipFill>
        <p:spPr>
          <a:xfrm>
            <a:off x="1266039" y="-1899633"/>
            <a:ext cx="15993261" cy="1599326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58712" y="1451058"/>
            <a:ext cx="1168110" cy="1515967"/>
            <a:chOff x="0" y="0"/>
            <a:chExt cx="1557480" cy="202128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72187"/>
              <a:ext cx="1349102" cy="1349102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140724" y="0"/>
              <a:ext cx="416756" cy="672187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744816" y="2209041"/>
            <a:ext cx="1944393" cy="19443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93725" y="4153434"/>
            <a:ext cx="390967" cy="6305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34574" y="8194639"/>
            <a:ext cx="390967" cy="630592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0" y="1028700"/>
            <a:ext cx="18288000" cy="9525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9" name="TextBox 9"/>
          <p:cNvSpPr txBox="1"/>
          <p:nvPr/>
        </p:nvSpPr>
        <p:spPr>
          <a:xfrm>
            <a:off x="424419" y="198024"/>
            <a:ext cx="16834881" cy="596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9"/>
              </a:lnSpc>
            </a:pPr>
            <a:r>
              <a:rPr lang="en-US" sz="3499" spc="419">
                <a:solidFill>
                  <a:srgbClr val="FFFFFF"/>
                </a:solidFill>
                <a:latin typeface="Montserrat Extra-Light"/>
              </a:rPr>
              <a:t>УЧЕБНАЯ И СОЦИАЛЬНАЯ РАБОТА С ПЕРВОКУРСНИКАМИ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163914" y="1637208"/>
            <a:ext cx="9341751" cy="5022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2349">
                <a:solidFill>
                  <a:srgbClr val="FFFFFF"/>
                </a:solidFill>
                <a:latin typeface="Montserrat Semi-Bold Bold"/>
              </a:rPr>
              <a:t>Сентябрь:</a:t>
            </a:r>
          </a:p>
          <a:p>
            <a:pPr algn="ctr">
              <a:lnSpc>
                <a:spcPts val="2819"/>
              </a:lnSpc>
            </a:pPr>
            <a:endParaRPr lang="en-US" sz="2349">
              <a:solidFill>
                <a:srgbClr val="FFFFFF"/>
              </a:solidFill>
              <a:latin typeface="Montserrat Semi-Bold Bold"/>
            </a:endParaRPr>
          </a:p>
          <a:p>
            <a:pPr algn="ctr">
              <a:lnSpc>
                <a:spcPts val="2819"/>
              </a:lnSpc>
            </a:pPr>
            <a:r>
              <a:rPr lang="en-US" sz="2349">
                <a:solidFill>
                  <a:srgbClr val="FFFFFF"/>
                </a:solidFill>
                <a:latin typeface="Montserrat Semi-Bold Bold"/>
              </a:rPr>
              <a:t>-Помощь познакомству с корпусом  </a:t>
            </a:r>
          </a:p>
          <a:p>
            <a:pPr algn="ctr">
              <a:lnSpc>
                <a:spcPts val="2819"/>
              </a:lnSpc>
            </a:pPr>
            <a:endParaRPr lang="en-US" sz="2349">
              <a:solidFill>
                <a:srgbClr val="FFFFFF"/>
              </a:solidFill>
              <a:latin typeface="Montserrat Semi-Bold Bold"/>
            </a:endParaRPr>
          </a:p>
          <a:p>
            <a:pPr algn="ctr">
              <a:lnSpc>
                <a:spcPts val="2819"/>
              </a:lnSpc>
            </a:pPr>
            <a:r>
              <a:rPr lang="en-US" sz="2349">
                <a:solidFill>
                  <a:srgbClr val="FFFFFF"/>
                </a:solidFill>
                <a:latin typeface="Montserrat Semi-Bold Bold"/>
              </a:rPr>
              <a:t>Октябрь:</a:t>
            </a:r>
          </a:p>
          <a:p>
            <a:pPr algn="ctr">
              <a:lnSpc>
                <a:spcPts val="2819"/>
              </a:lnSpc>
            </a:pPr>
            <a:endParaRPr lang="en-US" sz="2349">
              <a:solidFill>
                <a:srgbClr val="FFFFFF"/>
              </a:solidFill>
              <a:latin typeface="Montserrat Semi-Bold Bold"/>
            </a:endParaRPr>
          </a:p>
          <a:p>
            <a:pPr algn="ctr">
              <a:lnSpc>
                <a:spcPts val="2819"/>
              </a:lnSpc>
            </a:pPr>
            <a:r>
              <a:rPr lang="en-US" sz="2349">
                <a:solidFill>
                  <a:srgbClr val="FFFFFF"/>
                </a:solidFill>
                <a:latin typeface="Montserrat Semi-Bold Bold"/>
              </a:rPr>
              <a:t>-Контроль прохождения ТКУ</a:t>
            </a:r>
          </a:p>
          <a:p>
            <a:pPr algn="ctr">
              <a:lnSpc>
                <a:spcPts val="2819"/>
              </a:lnSpc>
            </a:pPr>
            <a:endParaRPr lang="en-US" sz="2349">
              <a:solidFill>
                <a:srgbClr val="FFFFFF"/>
              </a:solidFill>
              <a:latin typeface="Montserrat Semi-Bold Bold"/>
            </a:endParaRPr>
          </a:p>
          <a:p>
            <a:pPr algn="ctr">
              <a:lnSpc>
                <a:spcPts val="2819"/>
              </a:lnSpc>
            </a:pPr>
            <a:r>
              <a:rPr lang="en-US" sz="2349">
                <a:solidFill>
                  <a:srgbClr val="FFFFFF"/>
                </a:solidFill>
                <a:latin typeface="Montserrat Semi-Bold Bold"/>
              </a:rPr>
              <a:t>Декабрь:</a:t>
            </a:r>
          </a:p>
          <a:p>
            <a:pPr algn="ctr">
              <a:lnSpc>
                <a:spcPts val="2819"/>
              </a:lnSpc>
            </a:pPr>
            <a:r>
              <a:rPr lang="en-US" sz="2349">
                <a:solidFill>
                  <a:srgbClr val="FFFFFF"/>
                </a:solidFill>
                <a:latin typeface="Montserrat Semi-Bold Bold"/>
              </a:rPr>
              <a:t>-Помощь в подготовке в сессии </a:t>
            </a:r>
          </a:p>
          <a:p>
            <a:pPr algn="ctr">
              <a:lnSpc>
                <a:spcPts val="2819"/>
              </a:lnSpc>
            </a:pPr>
            <a:endParaRPr lang="en-US" sz="2349">
              <a:solidFill>
                <a:srgbClr val="FFFFFF"/>
              </a:solidFill>
              <a:latin typeface="Montserrat Semi-Bold Bold"/>
            </a:endParaRPr>
          </a:p>
          <a:p>
            <a:pPr algn="ctr">
              <a:lnSpc>
                <a:spcPts val="2819"/>
              </a:lnSpc>
            </a:pPr>
            <a:r>
              <a:rPr lang="en-US" sz="2349">
                <a:solidFill>
                  <a:srgbClr val="FFFFFF"/>
                </a:solidFill>
                <a:latin typeface="Montserrat Semi-Bold Bold"/>
              </a:rPr>
              <a:t>Февраль:</a:t>
            </a:r>
          </a:p>
          <a:p>
            <a:pPr algn="ctr">
              <a:lnSpc>
                <a:spcPts val="2819"/>
              </a:lnSpc>
            </a:pPr>
            <a:endParaRPr lang="en-US" sz="2349">
              <a:solidFill>
                <a:srgbClr val="FFFFFF"/>
              </a:solidFill>
              <a:latin typeface="Montserrat Semi-Bold Bold"/>
            </a:endParaRPr>
          </a:p>
          <a:p>
            <a:pPr algn="ctr">
              <a:lnSpc>
                <a:spcPts val="2819"/>
              </a:lnSpc>
            </a:pPr>
            <a:r>
              <a:rPr lang="en-US" sz="2349">
                <a:solidFill>
                  <a:srgbClr val="FFFFFF"/>
                </a:solidFill>
                <a:latin typeface="Montserrat Semi-Bold Bold"/>
              </a:rPr>
              <a:t>-Проведение 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028700"/>
            <a:ext cx="18288000" cy="952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" name="TextBox 3"/>
          <p:cNvSpPr txBox="1"/>
          <p:nvPr/>
        </p:nvSpPr>
        <p:spPr>
          <a:xfrm>
            <a:off x="291588" y="-104613"/>
            <a:ext cx="15853287" cy="1725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19"/>
              </a:lnSpc>
            </a:pPr>
            <a:r>
              <a:rPr lang="en-US" sz="3299" spc="395">
                <a:solidFill>
                  <a:srgbClr val="000000"/>
                </a:solidFill>
                <a:latin typeface="Montserrat Extra-Light"/>
              </a:rPr>
              <a:t>УЧЕБНОЕ НАПРАВЛЕНИЕ/РАБОТА С ПРЕВОКУРСНИКАММИ  </a:t>
            </a:r>
          </a:p>
          <a:p>
            <a:pPr>
              <a:lnSpc>
                <a:spcPts val="4619"/>
              </a:lnSpc>
            </a:pPr>
            <a:endParaRPr lang="en-US" sz="3299" spc="395">
              <a:solidFill>
                <a:srgbClr val="000000"/>
              </a:solidFill>
              <a:latin typeface="Montserrat Extra-Light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9300" y="8406088"/>
            <a:ext cx="852212" cy="85221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44645" y="1183265"/>
            <a:ext cx="1168110" cy="1515967"/>
            <a:chOff x="0" y="0"/>
            <a:chExt cx="1557480" cy="2021289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72187"/>
              <a:ext cx="1349102" cy="1349102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140724" y="0"/>
              <a:ext cx="416756" cy="672187"/>
            </a:xfrm>
            <a:prstGeom prst="rect">
              <a:avLst/>
            </a:prstGeom>
          </p:spPr>
        </p:pic>
      </p:grpSp>
      <p:sp>
        <p:nvSpPr>
          <p:cNvPr id="8" name="TextBox 8"/>
          <p:cNvSpPr txBox="1"/>
          <p:nvPr/>
        </p:nvSpPr>
        <p:spPr>
          <a:xfrm>
            <a:off x="4102862" y="1941249"/>
            <a:ext cx="10589368" cy="7600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0"/>
              </a:lnSpc>
            </a:pPr>
            <a:endParaRPr/>
          </a:p>
          <a:p>
            <a:pPr>
              <a:lnSpc>
                <a:spcPts val="4290"/>
              </a:lnSpc>
            </a:pPr>
            <a:r>
              <a:rPr lang="en-US" sz="3575">
                <a:solidFill>
                  <a:srgbClr val="000000"/>
                </a:solidFill>
                <a:latin typeface="Montserrat Semi-Bold Bold"/>
              </a:rPr>
              <a:t>  </a:t>
            </a:r>
          </a:p>
          <a:p>
            <a:pPr>
              <a:lnSpc>
                <a:spcPts val="4290"/>
              </a:lnSpc>
            </a:pPr>
            <a:r>
              <a:rPr lang="en-US" sz="3575">
                <a:solidFill>
                  <a:srgbClr val="000000"/>
                </a:solidFill>
                <a:latin typeface="Montserrat Semi-Bold"/>
              </a:rPr>
              <a:t> -Работа с координаторами с сентября по декабрь </a:t>
            </a:r>
          </a:p>
          <a:p>
            <a:pPr>
              <a:lnSpc>
                <a:spcPts val="4290"/>
              </a:lnSpc>
            </a:pPr>
            <a:endParaRPr lang="en-US" sz="3575">
              <a:solidFill>
                <a:srgbClr val="000000"/>
              </a:solidFill>
              <a:latin typeface="Montserrat Semi-Bold"/>
            </a:endParaRPr>
          </a:p>
          <a:p>
            <a:pPr>
              <a:lnSpc>
                <a:spcPts val="4290"/>
              </a:lnSpc>
            </a:pPr>
            <a:r>
              <a:rPr lang="en-US" sz="3575">
                <a:solidFill>
                  <a:srgbClr val="000000"/>
                </a:solidFill>
                <a:latin typeface="Montserrat Semi-Bold"/>
              </a:rPr>
              <a:t>-Сбор информации о ТКУ</a:t>
            </a:r>
          </a:p>
          <a:p>
            <a:pPr>
              <a:lnSpc>
                <a:spcPts val="4290"/>
              </a:lnSpc>
            </a:pPr>
            <a:endParaRPr lang="en-US" sz="3575">
              <a:solidFill>
                <a:srgbClr val="000000"/>
              </a:solidFill>
              <a:latin typeface="Montserrat Semi-Bold"/>
            </a:endParaRPr>
          </a:p>
          <a:p>
            <a:pPr>
              <a:lnSpc>
                <a:spcPts val="4290"/>
              </a:lnSpc>
            </a:pPr>
            <a:r>
              <a:rPr lang="en-US" sz="3575">
                <a:solidFill>
                  <a:srgbClr val="000000"/>
                </a:solidFill>
                <a:latin typeface="Montserrat Semi-Bold"/>
              </a:rPr>
              <a:t>-Публикация полезный материалов для учебы и развития первокурсников </a:t>
            </a:r>
          </a:p>
          <a:p>
            <a:pPr>
              <a:lnSpc>
                <a:spcPts val="4290"/>
              </a:lnSpc>
            </a:pPr>
            <a:endParaRPr lang="en-US" sz="3575">
              <a:solidFill>
                <a:srgbClr val="000000"/>
              </a:solidFill>
              <a:latin typeface="Montserrat Semi-Bold"/>
            </a:endParaRPr>
          </a:p>
          <a:p>
            <a:pPr>
              <a:lnSpc>
                <a:spcPts val="4290"/>
              </a:lnSpc>
            </a:pPr>
            <a:r>
              <a:rPr lang="en-US" sz="3575">
                <a:solidFill>
                  <a:srgbClr val="000000"/>
                </a:solidFill>
                <a:latin typeface="Montserrat Semi-Bold"/>
              </a:rPr>
              <a:t>-Проведение проектов для адаптации на факультете  </a:t>
            </a:r>
          </a:p>
          <a:p>
            <a:pPr>
              <a:lnSpc>
                <a:spcPts val="4290"/>
              </a:lnSpc>
            </a:pPr>
            <a:endParaRPr lang="en-US" sz="3575">
              <a:solidFill>
                <a:srgbClr val="000000"/>
              </a:solidFill>
              <a:latin typeface="Montserrat Semi-Bold"/>
            </a:endParaRPr>
          </a:p>
          <a:p>
            <a:pPr>
              <a:lnSpc>
                <a:spcPts val="4290"/>
              </a:lnSpc>
            </a:pPr>
            <a:endParaRPr lang="en-US" sz="3575">
              <a:solidFill>
                <a:srgbClr val="000000"/>
              </a:solidFill>
              <a:latin typeface="Montserrat Semi-Bold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alphaModFix amt="25000"/>
          </a:blip>
          <a:srcRect t="3667" b="3667"/>
          <a:stretch>
            <a:fillRect/>
          </a:stretch>
        </p:blipFill>
        <p:spPr>
          <a:xfrm>
            <a:off x="0" y="-1899633"/>
            <a:ext cx="17259300" cy="1599326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7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>
          <a:xfrm>
            <a:off x="1028700" y="-2127206"/>
            <a:ext cx="15993261" cy="1599326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1028700"/>
            <a:ext cx="18288000" cy="9525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769825" y="2107301"/>
            <a:ext cx="1019131" cy="101913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019235" y="2107301"/>
            <a:ext cx="312567" cy="5041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6994801"/>
            <a:ext cx="1019131" cy="101913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132452" y="8013931"/>
            <a:ext cx="312567" cy="50414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627439" y="9471639"/>
            <a:ext cx="631861" cy="101913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24419" y="261842"/>
            <a:ext cx="9328383" cy="488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59"/>
              </a:lnSpc>
            </a:pPr>
            <a:r>
              <a:rPr lang="en-US" sz="2899" spc="347">
                <a:solidFill>
                  <a:srgbClr val="FFFFFF"/>
                </a:solidFill>
                <a:latin typeface="Montserrat Extra-Light"/>
              </a:rPr>
              <a:t>СОЦИАЛЬНОЕ НАПРАВЛЕНИЕ/ ОСЕНЬ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12770" y="1597736"/>
            <a:ext cx="631861" cy="101913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834035" y="2688075"/>
            <a:ext cx="4953447" cy="423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2349">
                <a:solidFill>
                  <a:srgbClr val="FFFFFF"/>
                </a:solidFill>
                <a:latin typeface="Montserrat Semi-Bold Bold"/>
              </a:rPr>
              <a:t>Осень: </a:t>
            </a:r>
          </a:p>
          <a:p>
            <a:pPr algn="ctr">
              <a:lnSpc>
                <a:spcPts val="2819"/>
              </a:lnSpc>
            </a:pPr>
            <a:endParaRPr lang="en-US" sz="2349">
              <a:solidFill>
                <a:srgbClr val="FFFFFF"/>
              </a:solidFill>
              <a:latin typeface="Montserrat Semi-Bold Bold"/>
            </a:endParaRPr>
          </a:p>
          <a:p>
            <a:pPr algn="ctr">
              <a:lnSpc>
                <a:spcPts val="2819"/>
              </a:lnSpc>
            </a:pPr>
            <a:r>
              <a:rPr lang="en-US" sz="2349">
                <a:solidFill>
                  <a:srgbClr val="FFFFFF"/>
                </a:solidFill>
                <a:latin typeface="Montserrat Semi-Bold"/>
              </a:rPr>
              <a:t>-Работа по запросам студентов (корпус, питание, общежития) </a:t>
            </a:r>
          </a:p>
          <a:p>
            <a:pPr algn="ctr">
              <a:lnSpc>
                <a:spcPts val="2819"/>
              </a:lnSpc>
            </a:pPr>
            <a:endParaRPr lang="en-US" sz="2349">
              <a:solidFill>
                <a:srgbClr val="FFFFFF"/>
              </a:solidFill>
              <a:latin typeface="Montserrat Semi-Bold"/>
            </a:endParaRPr>
          </a:p>
          <a:p>
            <a:pPr algn="ctr">
              <a:lnSpc>
                <a:spcPts val="2819"/>
              </a:lnSpc>
            </a:pPr>
            <a:r>
              <a:rPr lang="en-US" sz="2349">
                <a:solidFill>
                  <a:srgbClr val="FFFFFF"/>
                </a:solidFill>
                <a:latin typeface="Montserrat Semi-Bold"/>
              </a:rPr>
              <a:t>-Помощь в адаптации первокурсников в стенах Финансового Университета</a:t>
            </a:r>
          </a:p>
          <a:p>
            <a:pPr algn="ctr">
              <a:lnSpc>
                <a:spcPts val="2819"/>
              </a:lnSpc>
            </a:pPr>
            <a:endParaRPr lang="en-US" sz="2349">
              <a:solidFill>
                <a:srgbClr val="FFFFFF"/>
              </a:solidFill>
              <a:latin typeface="Montserrat Semi-Bold"/>
            </a:endParaRPr>
          </a:p>
          <a:p>
            <a:pPr algn="ctr">
              <a:lnSpc>
                <a:spcPts val="2819"/>
              </a:lnSpc>
            </a:pPr>
            <a:r>
              <a:rPr lang="en-US" sz="2349">
                <a:solidFill>
                  <a:srgbClr val="FFFFFF"/>
                </a:solidFill>
                <a:latin typeface="Montserrat Semi-Bold"/>
              </a:rPr>
              <a:t>-Экологические акции </a:t>
            </a:r>
          </a:p>
          <a:p>
            <a:pPr algn="ctr">
              <a:lnSpc>
                <a:spcPts val="2819"/>
              </a:lnSpc>
            </a:pPr>
            <a:endParaRPr lang="en-US" sz="2349">
              <a:solidFill>
                <a:srgbClr val="FFFFFF"/>
              </a:solidFill>
              <a:latin typeface="Montserrat Semi-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509062" y="2688075"/>
            <a:ext cx="4953447" cy="318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2349">
                <a:solidFill>
                  <a:srgbClr val="FFFFFF"/>
                </a:solidFill>
                <a:latin typeface="Montserrat Semi-Bold Bold"/>
              </a:rPr>
              <a:t>Весна:</a:t>
            </a:r>
          </a:p>
          <a:p>
            <a:pPr algn="ctr">
              <a:lnSpc>
                <a:spcPts val="2819"/>
              </a:lnSpc>
            </a:pPr>
            <a:endParaRPr lang="en-US" sz="2349">
              <a:solidFill>
                <a:srgbClr val="FFFFFF"/>
              </a:solidFill>
              <a:latin typeface="Montserrat Semi-Bold Bold"/>
            </a:endParaRPr>
          </a:p>
          <a:p>
            <a:pPr algn="ctr">
              <a:lnSpc>
                <a:spcPts val="2819"/>
              </a:lnSpc>
            </a:pPr>
            <a:r>
              <a:rPr lang="en-US" sz="2349">
                <a:solidFill>
                  <a:srgbClr val="FFFFFF"/>
                </a:solidFill>
                <a:latin typeface="Montserrat Semi-Bold Bold"/>
              </a:rPr>
              <a:t>-</a:t>
            </a:r>
            <a:r>
              <a:rPr lang="en-US" sz="2349">
                <a:solidFill>
                  <a:srgbClr val="FFFFFF"/>
                </a:solidFill>
                <a:latin typeface="Montserrat Semi-Bold"/>
              </a:rPr>
              <a:t>Выезд в приют </a:t>
            </a:r>
          </a:p>
          <a:p>
            <a:pPr algn="ctr">
              <a:lnSpc>
                <a:spcPts val="2819"/>
              </a:lnSpc>
            </a:pPr>
            <a:endParaRPr lang="en-US" sz="2349">
              <a:solidFill>
                <a:srgbClr val="FFFFFF"/>
              </a:solidFill>
              <a:latin typeface="Montserrat Semi-Bold"/>
            </a:endParaRPr>
          </a:p>
          <a:p>
            <a:pPr algn="ctr">
              <a:lnSpc>
                <a:spcPts val="2819"/>
              </a:lnSpc>
            </a:pPr>
            <a:r>
              <a:rPr lang="en-US" sz="2349">
                <a:solidFill>
                  <a:srgbClr val="FFFFFF"/>
                </a:solidFill>
                <a:latin typeface="Montserrat Semi-Bold"/>
              </a:rPr>
              <a:t>-Работа по запросам студентов (корпус, питание, общежития)</a:t>
            </a:r>
          </a:p>
          <a:p>
            <a:pPr algn="ctr">
              <a:lnSpc>
                <a:spcPts val="2819"/>
              </a:lnSpc>
            </a:pPr>
            <a:endParaRPr lang="en-US" sz="2349">
              <a:solidFill>
                <a:srgbClr val="FFFFFF"/>
              </a:solidFill>
              <a:latin typeface="Montserrat Semi-Bold"/>
            </a:endParaRPr>
          </a:p>
          <a:p>
            <a:pPr algn="ctr">
              <a:lnSpc>
                <a:spcPts val="2819"/>
              </a:lnSpc>
            </a:pPr>
            <a:endParaRPr lang="en-US" sz="2349">
              <a:solidFill>
                <a:srgbClr val="FFFFFF"/>
              </a:solidFill>
              <a:latin typeface="Montserrat Semi-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026237" y="2688075"/>
            <a:ext cx="4953447" cy="212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2349">
                <a:solidFill>
                  <a:srgbClr val="FFFFFF"/>
                </a:solidFill>
                <a:latin typeface="Montserrat Semi-Bold Bold"/>
              </a:rPr>
              <a:t>Зима:</a:t>
            </a:r>
          </a:p>
          <a:p>
            <a:pPr algn="ctr">
              <a:lnSpc>
                <a:spcPts val="2819"/>
              </a:lnSpc>
            </a:pPr>
            <a:endParaRPr lang="en-US" sz="2349">
              <a:solidFill>
                <a:srgbClr val="FFFFFF"/>
              </a:solidFill>
              <a:latin typeface="Montserrat Semi-Bold Bold"/>
            </a:endParaRPr>
          </a:p>
          <a:p>
            <a:pPr algn="ctr">
              <a:lnSpc>
                <a:spcPts val="2819"/>
              </a:lnSpc>
            </a:pPr>
            <a:r>
              <a:rPr lang="en-US" sz="2349">
                <a:solidFill>
                  <a:srgbClr val="FFFFFF"/>
                </a:solidFill>
                <a:latin typeface="Montserrat Semi-Bold"/>
              </a:rPr>
              <a:t>-Работа по запросам студентов (корпус, питание, общежития)</a:t>
            </a:r>
          </a:p>
          <a:p>
            <a:pPr algn="ctr">
              <a:lnSpc>
                <a:spcPts val="2819"/>
              </a:lnSpc>
            </a:pPr>
            <a:endParaRPr lang="en-US" sz="2349">
              <a:solidFill>
                <a:srgbClr val="FFFFFF"/>
              </a:solidFill>
              <a:latin typeface="Montserrat Semi-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310758" y="8004406"/>
            <a:ext cx="11097072" cy="212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2349">
                <a:solidFill>
                  <a:srgbClr val="FFFFFF"/>
                </a:solidFill>
                <a:latin typeface="Montserrat Semi-Bold Bold"/>
              </a:rPr>
              <a:t>На протяжении всего учебного года:</a:t>
            </a:r>
          </a:p>
          <a:p>
            <a:pPr algn="ctr">
              <a:lnSpc>
                <a:spcPts val="2819"/>
              </a:lnSpc>
            </a:pPr>
            <a:r>
              <a:rPr lang="en-US" sz="2349">
                <a:solidFill>
                  <a:srgbClr val="FFFFFF"/>
                </a:solidFill>
                <a:latin typeface="Montserrat Semi-Bold"/>
              </a:rPr>
              <a:t>-Голосования повынесению дисциплинарных вхысканий  </a:t>
            </a:r>
          </a:p>
          <a:p>
            <a:pPr algn="ctr">
              <a:lnSpc>
                <a:spcPts val="2819"/>
              </a:lnSpc>
            </a:pPr>
            <a:endParaRPr lang="en-US" sz="2349">
              <a:solidFill>
                <a:srgbClr val="FFFFFF"/>
              </a:solidFill>
              <a:latin typeface="Montserrat Semi-Bold"/>
            </a:endParaRPr>
          </a:p>
          <a:p>
            <a:pPr algn="ctr">
              <a:lnSpc>
                <a:spcPts val="2819"/>
              </a:lnSpc>
            </a:pPr>
            <a:r>
              <a:rPr lang="en-US" sz="2349">
                <a:solidFill>
                  <a:srgbClr val="FFFFFF"/>
                </a:solidFill>
                <a:latin typeface="Montserrat Semi-Bold"/>
              </a:rPr>
              <a:t>-Работа по различным социальным запросам </a:t>
            </a:r>
            <a:r>
              <a:rPr lang="en-US" sz="2349">
                <a:solidFill>
                  <a:srgbClr val="FFFFFF"/>
                </a:solidFill>
                <a:latin typeface="Montserrat Semi-Bold Bold"/>
              </a:rPr>
              <a:t>студентов </a:t>
            </a:r>
          </a:p>
          <a:p>
            <a:pPr algn="ctr">
              <a:lnSpc>
                <a:spcPts val="2819"/>
              </a:lnSpc>
            </a:pPr>
            <a:endParaRPr lang="en-US" sz="2349">
              <a:solidFill>
                <a:srgbClr val="FFFFFF"/>
              </a:solidFill>
              <a:latin typeface="Montserrat Semi-Bold Bold"/>
            </a:endParaRPr>
          </a:p>
          <a:p>
            <a:pPr algn="ctr">
              <a:lnSpc>
                <a:spcPts val="2819"/>
              </a:lnSpc>
            </a:pPr>
            <a:endParaRPr lang="en-US" sz="2349">
              <a:solidFill>
                <a:srgbClr val="FFFFFF"/>
              </a:solidFill>
              <a:latin typeface="Montserrat Semi-Bold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33954D71BDD9540BBA926E43C5BB163" ma:contentTypeVersion="1" ma:contentTypeDescription="Создание документа." ma:contentTypeScope="" ma:versionID="77409ddad1ac7fa0f37e87a032d0575a">
  <xsd:schema xmlns:xsd="http://www.w3.org/2001/XMLSchema" xmlns:xs="http://www.w3.org/2001/XMLSchema" xmlns:p="http://schemas.microsoft.com/office/2006/metadata/properties" xmlns:ns2="b545a042-29c2-4f0a-932d-d96c064ae9ed" targetNamespace="http://schemas.microsoft.com/office/2006/metadata/properties" ma:root="true" ma:fieldsID="0329678ff4acef0a306ae52ae5bf9457" ns2:_="">
    <xsd:import namespace="b545a042-29c2-4f0a-932d-d96c064ae9e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5a042-29c2-4f0a-932d-d96c064ae9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B5F3C6-0D1E-4A14-A167-42BB9E796E73}"/>
</file>

<file path=customXml/itemProps2.xml><?xml version="1.0" encoding="utf-8"?>
<ds:datastoreItem xmlns:ds="http://schemas.openxmlformats.org/officeDocument/2006/customXml" ds:itemID="{11D2B671-F9CE-4823-8A38-8BABEF05A74E}"/>
</file>

<file path=customXml/itemProps3.xml><?xml version="1.0" encoding="utf-8"?>
<ds:datastoreItem xmlns:ds="http://schemas.openxmlformats.org/officeDocument/2006/customXml" ds:itemID="{ADB81A65-6A6C-4990-BB17-57F5937F55C0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565</Words>
  <Application>Microsoft Office PowerPoint</Application>
  <PresentationFormat>Произвольный</PresentationFormat>
  <Paragraphs>140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Montserrat Semi-Bold Bold</vt:lpstr>
      <vt:lpstr>Montserrat Semi-Bold</vt:lpstr>
      <vt:lpstr>Arial</vt:lpstr>
      <vt:lpstr>Calibri</vt:lpstr>
      <vt:lpstr>Montserrat</vt:lpstr>
      <vt:lpstr>Montserrat Extra-Light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Календарный план</dc:title>
  <dc:creator>Саховский Игорь Анатольевич</dc:creator>
  <cp:lastModifiedBy>Саховский Игорь Анатольевич</cp:lastModifiedBy>
  <cp:revision>3</cp:revision>
  <dcterms:created xsi:type="dcterms:W3CDTF">2006-08-16T00:00:00Z</dcterms:created>
  <dcterms:modified xsi:type="dcterms:W3CDTF">2023-03-09T15:30:42Z</dcterms:modified>
  <dc:identifier>DAEsmNGL2_s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0x010100033954D71BDD9540BBA926E43C5BB163</vt:lpwstr>
  </property>
</Properties>
</file>