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89" r:id="rId3"/>
    <p:sldId id="378" r:id="rId4"/>
    <p:sldId id="258" r:id="rId5"/>
    <p:sldId id="359" r:id="rId6"/>
    <p:sldId id="379" r:id="rId7"/>
    <p:sldId id="361" r:id="rId8"/>
    <p:sldId id="362" r:id="rId9"/>
    <p:sldId id="381" r:id="rId10"/>
    <p:sldId id="363" r:id="rId11"/>
    <p:sldId id="380" r:id="rId12"/>
    <p:sldId id="364" r:id="rId13"/>
    <p:sldId id="382" r:id="rId14"/>
    <p:sldId id="360" r:id="rId15"/>
    <p:sldId id="377" r:id="rId16"/>
    <p:sldId id="383" r:id="rId17"/>
    <p:sldId id="357" r:id="rId18"/>
    <p:sldId id="384" r:id="rId19"/>
    <p:sldId id="366" r:id="rId20"/>
    <p:sldId id="369" r:id="rId21"/>
    <p:sldId id="390" r:id="rId22"/>
    <p:sldId id="370" r:id="rId23"/>
    <p:sldId id="371" r:id="rId24"/>
    <p:sldId id="386" r:id="rId25"/>
    <p:sldId id="373" r:id="rId26"/>
    <p:sldId id="372" r:id="rId27"/>
    <p:sldId id="391" r:id="rId28"/>
    <p:sldId id="374" r:id="rId29"/>
    <p:sldId id="375" r:id="rId30"/>
    <p:sldId id="376" r:id="rId31"/>
    <p:sldId id="387" r:id="rId32"/>
    <p:sldId id="392" r:id="rId33"/>
    <p:sldId id="256"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6569"/>
    <a:srgbClr val="CC000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6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A0A08E-26F1-4EC0-AE24-0D8B4D2C618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8794AE27-C106-4548-A5B2-664CEA827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6B9F6001-07C1-4CAE-A6B9-EFCCA2206F6A}"/>
              </a:ext>
            </a:extLst>
          </p:cNvPr>
          <p:cNvSpPr>
            <a:spLocks noGrp="1"/>
          </p:cNvSpPr>
          <p:nvPr>
            <p:ph type="dt" sz="half" idx="10"/>
          </p:nvPr>
        </p:nvSpPr>
        <p:spPr/>
        <p:txBody>
          <a:bodyPr/>
          <a:lstStyle/>
          <a:p>
            <a:fld id="{345BE1AF-43B2-4AC7-9245-5185C15CE01B}" type="datetimeFigureOut">
              <a:rPr lang="ru-RU" smtClean="0"/>
              <a:t>17.02.2022</a:t>
            </a:fld>
            <a:endParaRPr lang="ru-RU"/>
          </a:p>
        </p:txBody>
      </p:sp>
      <p:sp>
        <p:nvSpPr>
          <p:cNvPr id="5" name="Нижний колонтитул 4">
            <a:extLst>
              <a:ext uri="{FF2B5EF4-FFF2-40B4-BE49-F238E27FC236}">
                <a16:creationId xmlns:a16="http://schemas.microsoft.com/office/drawing/2014/main" id="{F24AC145-B78C-4677-88BC-730EB07E134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206D070-B211-4105-8BD6-C18A8F230070}"/>
              </a:ext>
            </a:extLst>
          </p:cNvPr>
          <p:cNvSpPr>
            <a:spLocks noGrp="1"/>
          </p:cNvSpPr>
          <p:nvPr>
            <p:ph type="sldNum" sz="quarter" idx="12"/>
          </p:nvPr>
        </p:nvSpPr>
        <p:spPr/>
        <p:txBody>
          <a:bodyPr/>
          <a:lstStyle/>
          <a:p>
            <a:fld id="{EFC9DAEB-B0DA-4CE4-B900-4EF110062E64}" type="slidenum">
              <a:rPr lang="ru-RU" smtClean="0"/>
              <a:t>‹#›</a:t>
            </a:fld>
            <a:endParaRPr lang="ru-RU"/>
          </a:p>
        </p:txBody>
      </p:sp>
    </p:spTree>
    <p:extLst>
      <p:ext uri="{BB962C8B-B14F-4D97-AF65-F5344CB8AC3E}">
        <p14:creationId xmlns:p14="http://schemas.microsoft.com/office/powerpoint/2010/main" val="2517723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3C656A-3E40-4102-BF45-215552188C2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09312604-7C0E-49BF-87CE-66EAA752AA2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5A0F5EC-443F-40D6-9CB0-12ADEF5E3E73}"/>
              </a:ext>
            </a:extLst>
          </p:cNvPr>
          <p:cNvSpPr>
            <a:spLocks noGrp="1"/>
          </p:cNvSpPr>
          <p:nvPr>
            <p:ph type="dt" sz="half" idx="10"/>
          </p:nvPr>
        </p:nvSpPr>
        <p:spPr/>
        <p:txBody>
          <a:bodyPr/>
          <a:lstStyle/>
          <a:p>
            <a:fld id="{345BE1AF-43B2-4AC7-9245-5185C15CE01B}" type="datetimeFigureOut">
              <a:rPr lang="ru-RU" smtClean="0"/>
              <a:t>17.02.2022</a:t>
            </a:fld>
            <a:endParaRPr lang="ru-RU"/>
          </a:p>
        </p:txBody>
      </p:sp>
      <p:sp>
        <p:nvSpPr>
          <p:cNvPr id="5" name="Нижний колонтитул 4">
            <a:extLst>
              <a:ext uri="{FF2B5EF4-FFF2-40B4-BE49-F238E27FC236}">
                <a16:creationId xmlns:a16="http://schemas.microsoft.com/office/drawing/2014/main" id="{812AF7D8-8AF1-4394-B381-0BC2214B566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DDC73E6-164D-465E-89D3-115B9C853B38}"/>
              </a:ext>
            </a:extLst>
          </p:cNvPr>
          <p:cNvSpPr>
            <a:spLocks noGrp="1"/>
          </p:cNvSpPr>
          <p:nvPr>
            <p:ph type="sldNum" sz="quarter" idx="12"/>
          </p:nvPr>
        </p:nvSpPr>
        <p:spPr/>
        <p:txBody>
          <a:bodyPr/>
          <a:lstStyle/>
          <a:p>
            <a:fld id="{EFC9DAEB-B0DA-4CE4-B900-4EF110062E64}" type="slidenum">
              <a:rPr lang="ru-RU" smtClean="0"/>
              <a:t>‹#›</a:t>
            </a:fld>
            <a:endParaRPr lang="ru-RU"/>
          </a:p>
        </p:txBody>
      </p:sp>
    </p:spTree>
    <p:extLst>
      <p:ext uri="{BB962C8B-B14F-4D97-AF65-F5344CB8AC3E}">
        <p14:creationId xmlns:p14="http://schemas.microsoft.com/office/powerpoint/2010/main" val="1648929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FEA023A-78A1-49CD-AA90-4DA64B0416F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024EFF0-0AF4-4B6E-9DB8-BA5F9E40BAB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6D3F239-FA4C-4B94-9903-EA5A76A22EA0}"/>
              </a:ext>
            </a:extLst>
          </p:cNvPr>
          <p:cNvSpPr>
            <a:spLocks noGrp="1"/>
          </p:cNvSpPr>
          <p:nvPr>
            <p:ph type="dt" sz="half" idx="10"/>
          </p:nvPr>
        </p:nvSpPr>
        <p:spPr/>
        <p:txBody>
          <a:bodyPr/>
          <a:lstStyle/>
          <a:p>
            <a:fld id="{345BE1AF-43B2-4AC7-9245-5185C15CE01B}" type="datetimeFigureOut">
              <a:rPr lang="ru-RU" smtClean="0"/>
              <a:t>17.02.2022</a:t>
            </a:fld>
            <a:endParaRPr lang="ru-RU"/>
          </a:p>
        </p:txBody>
      </p:sp>
      <p:sp>
        <p:nvSpPr>
          <p:cNvPr id="5" name="Нижний колонтитул 4">
            <a:extLst>
              <a:ext uri="{FF2B5EF4-FFF2-40B4-BE49-F238E27FC236}">
                <a16:creationId xmlns:a16="http://schemas.microsoft.com/office/drawing/2014/main" id="{FE0ED1B3-ADAF-4436-83A6-CEE596F63E6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5F3495E-E51A-4F83-8B27-255C8DF0335A}"/>
              </a:ext>
            </a:extLst>
          </p:cNvPr>
          <p:cNvSpPr>
            <a:spLocks noGrp="1"/>
          </p:cNvSpPr>
          <p:nvPr>
            <p:ph type="sldNum" sz="quarter" idx="12"/>
          </p:nvPr>
        </p:nvSpPr>
        <p:spPr/>
        <p:txBody>
          <a:bodyPr/>
          <a:lstStyle/>
          <a:p>
            <a:fld id="{EFC9DAEB-B0DA-4CE4-B900-4EF110062E64}" type="slidenum">
              <a:rPr lang="ru-RU" smtClean="0"/>
              <a:t>‹#›</a:t>
            </a:fld>
            <a:endParaRPr lang="ru-RU"/>
          </a:p>
        </p:txBody>
      </p:sp>
    </p:spTree>
    <p:extLst>
      <p:ext uri="{BB962C8B-B14F-4D97-AF65-F5344CB8AC3E}">
        <p14:creationId xmlns:p14="http://schemas.microsoft.com/office/powerpoint/2010/main" val="3362757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F70F47-4D0B-4250-880F-5A174D5BB17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AC889FE-C9FE-4696-8E79-36D3BFD7DED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9280A24-7803-42AC-8B4E-8D52FBE6FCD6}"/>
              </a:ext>
            </a:extLst>
          </p:cNvPr>
          <p:cNvSpPr>
            <a:spLocks noGrp="1"/>
          </p:cNvSpPr>
          <p:nvPr>
            <p:ph type="dt" sz="half" idx="10"/>
          </p:nvPr>
        </p:nvSpPr>
        <p:spPr/>
        <p:txBody>
          <a:bodyPr/>
          <a:lstStyle/>
          <a:p>
            <a:fld id="{345BE1AF-43B2-4AC7-9245-5185C15CE01B}" type="datetimeFigureOut">
              <a:rPr lang="ru-RU" smtClean="0"/>
              <a:t>17.02.2022</a:t>
            </a:fld>
            <a:endParaRPr lang="ru-RU"/>
          </a:p>
        </p:txBody>
      </p:sp>
      <p:sp>
        <p:nvSpPr>
          <p:cNvPr id="5" name="Нижний колонтитул 4">
            <a:extLst>
              <a:ext uri="{FF2B5EF4-FFF2-40B4-BE49-F238E27FC236}">
                <a16:creationId xmlns:a16="http://schemas.microsoft.com/office/drawing/2014/main" id="{7EAABF35-BFE6-4D09-9E57-599B4127ED7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7424327-4B04-4003-833F-E9A61DCB5B42}"/>
              </a:ext>
            </a:extLst>
          </p:cNvPr>
          <p:cNvSpPr>
            <a:spLocks noGrp="1"/>
          </p:cNvSpPr>
          <p:nvPr>
            <p:ph type="sldNum" sz="quarter" idx="12"/>
          </p:nvPr>
        </p:nvSpPr>
        <p:spPr/>
        <p:txBody>
          <a:bodyPr/>
          <a:lstStyle/>
          <a:p>
            <a:fld id="{EFC9DAEB-B0DA-4CE4-B900-4EF110062E64}" type="slidenum">
              <a:rPr lang="ru-RU" smtClean="0"/>
              <a:t>‹#›</a:t>
            </a:fld>
            <a:endParaRPr lang="ru-RU"/>
          </a:p>
        </p:txBody>
      </p:sp>
    </p:spTree>
    <p:extLst>
      <p:ext uri="{BB962C8B-B14F-4D97-AF65-F5344CB8AC3E}">
        <p14:creationId xmlns:p14="http://schemas.microsoft.com/office/powerpoint/2010/main" val="1076953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020C32-D594-48B8-B376-CAAAD3A9428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EFA09E0-9E35-4149-8DEF-FCC8163A6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DBEFCC0-747B-42F0-8175-5C359AF13CE8}"/>
              </a:ext>
            </a:extLst>
          </p:cNvPr>
          <p:cNvSpPr>
            <a:spLocks noGrp="1"/>
          </p:cNvSpPr>
          <p:nvPr>
            <p:ph type="dt" sz="half" idx="10"/>
          </p:nvPr>
        </p:nvSpPr>
        <p:spPr/>
        <p:txBody>
          <a:bodyPr/>
          <a:lstStyle/>
          <a:p>
            <a:fld id="{345BE1AF-43B2-4AC7-9245-5185C15CE01B}" type="datetimeFigureOut">
              <a:rPr lang="ru-RU" smtClean="0"/>
              <a:t>17.02.2022</a:t>
            </a:fld>
            <a:endParaRPr lang="ru-RU"/>
          </a:p>
        </p:txBody>
      </p:sp>
      <p:sp>
        <p:nvSpPr>
          <p:cNvPr id="5" name="Нижний колонтитул 4">
            <a:extLst>
              <a:ext uri="{FF2B5EF4-FFF2-40B4-BE49-F238E27FC236}">
                <a16:creationId xmlns:a16="http://schemas.microsoft.com/office/drawing/2014/main" id="{BC3A4271-A5FA-497B-BE8E-8D4FC42D718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F5E5D2B-D08F-4695-B58B-8D46B273FDB1}"/>
              </a:ext>
            </a:extLst>
          </p:cNvPr>
          <p:cNvSpPr>
            <a:spLocks noGrp="1"/>
          </p:cNvSpPr>
          <p:nvPr>
            <p:ph type="sldNum" sz="quarter" idx="12"/>
          </p:nvPr>
        </p:nvSpPr>
        <p:spPr/>
        <p:txBody>
          <a:bodyPr/>
          <a:lstStyle/>
          <a:p>
            <a:fld id="{EFC9DAEB-B0DA-4CE4-B900-4EF110062E64}" type="slidenum">
              <a:rPr lang="ru-RU" smtClean="0"/>
              <a:t>‹#›</a:t>
            </a:fld>
            <a:endParaRPr lang="ru-RU"/>
          </a:p>
        </p:txBody>
      </p:sp>
    </p:spTree>
    <p:extLst>
      <p:ext uri="{BB962C8B-B14F-4D97-AF65-F5344CB8AC3E}">
        <p14:creationId xmlns:p14="http://schemas.microsoft.com/office/powerpoint/2010/main" val="172914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078824-76FA-4DA6-9A92-F0D92D9936E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F45290C-C486-460E-ADC2-4EC4B9C0F20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C8EBEC8-F175-4208-81CA-71F5A29EDB1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17C0B848-8D0C-4160-ADD4-A6D8D04CB22A}"/>
              </a:ext>
            </a:extLst>
          </p:cNvPr>
          <p:cNvSpPr>
            <a:spLocks noGrp="1"/>
          </p:cNvSpPr>
          <p:nvPr>
            <p:ph type="dt" sz="half" idx="10"/>
          </p:nvPr>
        </p:nvSpPr>
        <p:spPr/>
        <p:txBody>
          <a:bodyPr/>
          <a:lstStyle/>
          <a:p>
            <a:fld id="{345BE1AF-43B2-4AC7-9245-5185C15CE01B}" type="datetimeFigureOut">
              <a:rPr lang="ru-RU" smtClean="0"/>
              <a:t>17.02.2022</a:t>
            </a:fld>
            <a:endParaRPr lang="ru-RU"/>
          </a:p>
        </p:txBody>
      </p:sp>
      <p:sp>
        <p:nvSpPr>
          <p:cNvPr id="6" name="Нижний колонтитул 5">
            <a:extLst>
              <a:ext uri="{FF2B5EF4-FFF2-40B4-BE49-F238E27FC236}">
                <a16:creationId xmlns:a16="http://schemas.microsoft.com/office/drawing/2014/main" id="{0A9550E1-F74B-4714-A94C-9B1124F67DF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74770C8-0880-475E-99E9-2813DBF3B00D}"/>
              </a:ext>
            </a:extLst>
          </p:cNvPr>
          <p:cNvSpPr>
            <a:spLocks noGrp="1"/>
          </p:cNvSpPr>
          <p:nvPr>
            <p:ph type="sldNum" sz="quarter" idx="12"/>
          </p:nvPr>
        </p:nvSpPr>
        <p:spPr/>
        <p:txBody>
          <a:bodyPr/>
          <a:lstStyle/>
          <a:p>
            <a:fld id="{EFC9DAEB-B0DA-4CE4-B900-4EF110062E64}" type="slidenum">
              <a:rPr lang="ru-RU" smtClean="0"/>
              <a:t>‹#›</a:t>
            </a:fld>
            <a:endParaRPr lang="ru-RU"/>
          </a:p>
        </p:txBody>
      </p:sp>
    </p:spTree>
    <p:extLst>
      <p:ext uri="{BB962C8B-B14F-4D97-AF65-F5344CB8AC3E}">
        <p14:creationId xmlns:p14="http://schemas.microsoft.com/office/powerpoint/2010/main" val="677210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3E910F-4221-4EED-A806-CE4E36669FD3}"/>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329A67DF-A8E9-40C9-A7BB-AFD5483F2F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6CFCD01-A4FE-4A2B-BA06-09C2AA9510E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2677753-B715-415A-AD46-FB263A0722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2338649-B77A-43E5-B1E3-91124FDC08D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69020CD4-4489-43B3-9F40-48AC99C916C1}"/>
              </a:ext>
            </a:extLst>
          </p:cNvPr>
          <p:cNvSpPr>
            <a:spLocks noGrp="1"/>
          </p:cNvSpPr>
          <p:nvPr>
            <p:ph type="dt" sz="half" idx="10"/>
          </p:nvPr>
        </p:nvSpPr>
        <p:spPr/>
        <p:txBody>
          <a:bodyPr/>
          <a:lstStyle/>
          <a:p>
            <a:fld id="{345BE1AF-43B2-4AC7-9245-5185C15CE01B}" type="datetimeFigureOut">
              <a:rPr lang="ru-RU" smtClean="0"/>
              <a:t>17.02.2022</a:t>
            </a:fld>
            <a:endParaRPr lang="ru-RU"/>
          </a:p>
        </p:txBody>
      </p:sp>
      <p:sp>
        <p:nvSpPr>
          <p:cNvPr id="8" name="Нижний колонтитул 7">
            <a:extLst>
              <a:ext uri="{FF2B5EF4-FFF2-40B4-BE49-F238E27FC236}">
                <a16:creationId xmlns:a16="http://schemas.microsoft.com/office/drawing/2014/main" id="{F2552640-59C2-4B0A-928C-A2BA35BBC359}"/>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C48B0669-35A6-4D95-AAC5-5BED787798FD}"/>
              </a:ext>
            </a:extLst>
          </p:cNvPr>
          <p:cNvSpPr>
            <a:spLocks noGrp="1"/>
          </p:cNvSpPr>
          <p:nvPr>
            <p:ph type="sldNum" sz="quarter" idx="12"/>
          </p:nvPr>
        </p:nvSpPr>
        <p:spPr/>
        <p:txBody>
          <a:bodyPr/>
          <a:lstStyle/>
          <a:p>
            <a:fld id="{EFC9DAEB-B0DA-4CE4-B900-4EF110062E64}" type="slidenum">
              <a:rPr lang="ru-RU" smtClean="0"/>
              <a:t>‹#›</a:t>
            </a:fld>
            <a:endParaRPr lang="ru-RU"/>
          </a:p>
        </p:txBody>
      </p:sp>
    </p:spTree>
    <p:extLst>
      <p:ext uri="{BB962C8B-B14F-4D97-AF65-F5344CB8AC3E}">
        <p14:creationId xmlns:p14="http://schemas.microsoft.com/office/powerpoint/2010/main" val="117955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2B1086-3490-421A-B9AE-51939134519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52DFD506-9FCF-492E-AE23-8F5230FACEA3}"/>
              </a:ext>
            </a:extLst>
          </p:cNvPr>
          <p:cNvSpPr>
            <a:spLocks noGrp="1"/>
          </p:cNvSpPr>
          <p:nvPr>
            <p:ph type="dt" sz="half" idx="10"/>
          </p:nvPr>
        </p:nvSpPr>
        <p:spPr/>
        <p:txBody>
          <a:bodyPr/>
          <a:lstStyle/>
          <a:p>
            <a:fld id="{345BE1AF-43B2-4AC7-9245-5185C15CE01B}" type="datetimeFigureOut">
              <a:rPr lang="ru-RU" smtClean="0"/>
              <a:t>17.02.2022</a:t>
            </a:fld>
            <a:endParaRPr lang="ru-RU"/>
          </a:p>
        </p:txBody>
      </p:sp>
      <p:sp>
        <p:nvSpPr>
          <p:cNvPr id="4" name="Нижний колонтитул 3">
            <a:extLst>
              <a:ext uri="{FF2B5EF4-FFF2-40B4-BE49-F238E27FC236}">
                <a16:creationId xmlns:a16="http://schemas.microsoft.com/office/drawing/2014/main" id="{923B301F-DBFC-4158-A703-76844E40FBC5}"/>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0B56BDFE-2313-42C8-9C80-A1EADB4131C6}"/>
              </a:ext>
            </a:extLst>
          </p:cNvPr>
          <p:cNvSpPr>
            <a:spLocks noGrp="1"/>
          </p:cNvSpPr>
          <p:nvPr>
            <p:ph type="sldNum" sz="quarter" idx="12"/>
          </p:nvPr>
        </p:nvSpPr>
        <p:spPr/>
        <p:txBody>
          <a:bodyPr/>
          <a:lstStyle/>
          <a:p>
            <a:fld id="{EFC9DAEB-B0DA-4CE4-B900-4EF110062E64}" type="slidenum">
              <a:rPr lang="ru-RU" smtClean="0"/>
              <a:t>‹#›</a:t>
            </a:fld>
            <a:endParaRPr lang="ru-RU"/>
          </a:p>
        </p:txBody>
      </p:sp>
    </p:spTree>
    <p:extLst>
      <p:ext uri="{BB962C8B-B14F-4D97-AF65-F5344CB8AC3E}">
        <p14:creationId xmlns:p14="http://schemas.microsoft.com/office/powerpoint/2010/main" val="22569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ECA53093-E64F-464D-9648-33BFBDD4C183}"/>
              </a:ext>
            </a:extLst>
          </p:cNvPr>
          <p:cNvSpPr>
            <a:spLocks noGrp="1"/>
          </p:cNvSpPr>
          <p:nvPr>
            <p:ph type="dt" sz="half" idx="10"/>
          </p:nvPr>
        </p:nvSpPr>
        <p:spPr/>
        <p:txBody>
          <a:bodyPr/>
          <a:lstStyle/>
          <a:p>
            <a:fld id="{345BE1AF-43B2-4AC7-9245-5185C15CE01B}" type="datetimeFigureOut">
              <a:rPr lang="ru-RU" smtClean="0"/>
              <a:t>17.02.2022</a:t>
            </a:fld>
            <a:endParaRPr lang="ru-RU"/>
          </a:p>
        </p:txBody>
      </p:sp>
      <p:sp>
        <p:nvSpPr>
          <p:cNvPr id="3" name="Нижний колонтитул 2">
            <a:extLst>
              <a:ext uri="{FF2B5EF4-FFF2-40B4-BE49-F238E27FC236}">
                <a16:creationId xmlns:a16="http://schemas.microsoft.com/office/drawing/2014/main" id="{162769B6-16B9-4CB9-B5DC-1A1F340B08DD}"/>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648C3887-F247-4285-92F8-FCA746393556}"/>
              </a:ext>
            </a:extLst>
          </p:cNvPr>
          <p:cNvSpPr>
            <a:spLocks noGrp="1"/>
          </p:cNvSpPr>
          <p:nvPr>
            <p:ph type="sldNum" sz="quarter" idx="12"/>
          </p:nvPr>
        </p:nvSpPr>
        <p:spPr/>
        <p:txBody>
          <a:bodyPr/>
          <a:lstStyle/>
          <a:p>
            <a:fld id="{EFC9DAEB-B0DA-4CE4-B900-4EF110062E64}" type="slidenum">
              <a:rPr lang="ru-RU" smtClean="0"/>
              <a:t>‹#›</a:t>
            </a:fld>
            <a:endParaRPr lang="ru-RU"/>
          </a:p>
        </p:txBody>
      </p:sp>
    </p:spTree>
    <p:extLst>
      <p:ext uri="{BB962C8B-B14F-4D97-AF65-F5344CB8AC3E}">
        <p14:creationId xmlns:p14="http://schemas.microsoft.com/office/powerpoint/2010/main" val="2790552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E22439-7D99-4F08-935C-AB23EC88DC1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1048BA7-987B-4B5F-A8F7-CCDA0D56B0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0259BC52-77B1-409D-B43E-6AA5A17265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0D3C35B-0C08-44B4-B278-EAE6BE77D7C8}"/>
              </a:ext>
            </a:extLst>
          </p:cNvPr>
          <p:cNvSpPr>
            <a:spLocks noGrp="1"/>
          </p:cNvSpPr>
          <p:nvPr>
            <p:ph type="dt" sz="half" idx="10"/>
          </p:nvPr>
        </p:nvSpPr>
        <p:spPr/>
        <p:txBody>
          <a:bodyPr/>
          <a:lstStyle/>
          <a:p>
            <a:fld id="{345BE1AF-43B2-4AC7-9245-5185C15CE01B}" type="datetimeFigureOut">
              <a:rPr lang="ru-RU" smtClean="0"/>
              <a:t>17.02.2022</a:t>
            </a:fld>
            <a:endParaRPr lang="ru-RU"/>
          </a:p>
        </p:txBody>
      </p:sp>
      <p:sp>
        <p:nvSpPr>
          <p:cNvPr id="6" name="Нижний колонтитул 5">
            <a:extLst>
              <a:ext uri="{FF2B5EF4-FFF2-40B4-BE49-F238E27FC236}">
                <a16:creationId xmlns:a16="http://schemas.microsoft.com/office/drawing/2014/main" id="{AB0E8BC3-3800-4E56-86C2-C91709A9E16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2658733-FBC8-4BEC-BB39-3A683D026A4C}"/>
              </a:ext>
            </a:extLst>
          </p:cNvPr>
          <p:cNvSpPr>
            <a:spLocks noGrp="1"/>
          </p:cNvSpPr>
          <p:nvPr>
            <p:ph type="sldNum" sz="quarter" idx="12"/>
          </p:nvPr>
        </p:nvSpPr>
        <p:spPr/>
        <p:txBody>
          <a:bodyPr/>
          <a:lstStyle/>
          <a:p>
            <a:fld id="{EFC9DAEB-B0DA-4CE4-B900-4EF110062E64}" type="slidenum">
              <a:rPr lang="ru-RU" smtClean="0"/>
              <a:t>‹#›</a:t>
            </a:fld>
            <a:endParaRPr lang="ru-RU"/>
          </a:p>
        </p:txBody>
      </p:sp>
    </p:spTree>
    <p:extLst>
      <p:ext uri="{BB962C8B-B14F-4D97-AF65-F5344CB8AC3E}">
        <p14:creationId xmlns:p14="http://schemas.microsoft.com/office/powerpoint/2010/main" val="4231119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694DFC-3296-4920-A280-31365ACBB32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A0F2F36C-2D75-4372-9094-6F022997E3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697FB14C-7295-4AAC-8D7F-DB8704E47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AFD5129-031A-4CFC-8B15-24140F3D0C00}"/>
              </a:ext>
            </a:extLst>
          </p:cNvPr>
          <p:cNvSpPr>
            <a:spLocks noGrp="1"/>
          </p:cNvSpPr>
          <p:nvPr>
            <p:ph type="dt" sz="half" idx="10"/>
          </p:nvPr>
        </p:nvSpPr>
        <p:spPr/>
        <p:txBody>
          <a:bodyPr/>
          <a:lstStyle/>
          <a:p>
            <a:fld id="{345BE1AF-43B2-4AC7-9245-5185C15CE01B}" type="datetimeFigureOut">
              <a:rPr lang="ru-RU" smtClean="0"/>
              <a:t>17.02.2022</a:t>
            </a:fld>
            <a:endParaRPr lang="ru-RU"/>
          </a:p>
        </p:txBody>
      </p:sp>
      <p:sp>
        <p:nvSpPr>
          <p:cNvPr id="6" name="Нижний колонтитул 5">
            <a:extLst>
              <a:ext uri="{FF2B5EF4-FFF2-40B4-BE49-F238E27FC236}">
                <a16:creationId xmlns:a16="http://schemas.microsoft.com/office/drawing/2014/main" id="{56287C68-08AC-422B-8F33-3C1DCA4B865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980A545-D28D-46FC-82EC-BE096300D8D9}"/>
              </a:ext>
            </a:extLst>
          </p:cNvPr>
          <p:cNvSpPr>
            <a:spLocks noGrp="1"/>
          </p:cNvSpPr>
          <p:nvPr>
            <p:ph type="sldNum" sz="quarter" idx="12"/>
          </p:nvPr>
        </p:nvSpPr>
        <p:spPr/>
        <p:txBody>
          <a:bodyPr/>
          <a:lstStyle/>
          <a:p>
            <a:fld id="{EFC9DAEB-B0DA-4CE4-B900-4EF110062E64}" type="slidenum">
              <a:rPr lang="ru-RU" smtClean="0"/>
              <a:t>‹#›</a:t>
            </a:fld>
            <a:endParaRPr lang="ru-RU"/>
          </a:p>
        </p:txBody>
      </p:sp>
    </p:spTree>
    <p:extLst>
      <p:ext uri="{BB962C8B-B14F-4D97-AF65-F5344CB8AC3E}">
        <p14:creationId xmlns:p14="http://schemas.microsoft.com/office/powerpoint/2010/main" val="827751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43BC76-E64F-4AC3-AA90-B8386BFDE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825C36E1-7507-4048-92CE-70F8282505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74B34EB-9494-49E7-8523-9F7F7CEA9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5BE1AF-43B2-4AC7-9245-5185C15CE01B}" type="datetimeFigureOut">
              <a:rPr lang="ru-RU" smtClean="0"/>
              <a:t>17.02.2022</a:t>
            </a:fld>
            <a:endParaRPr lang="ru-RU"/>
          </a:p>
        </p:txBody>
      </p:sp>
      <p:sp>
        <p:nvSpPr>
          <p:cNvPr id="5" name="Нижний колонтитул 4">
            <a:extLst>
              <a:ext uri="{FF2B5EF4-FFF2-40B4-BE49-F238E27FC236}">
                <a16:creationId xmlns:a16="http://schemas.microsoft.com/office/drawing/2014/main" id="{5FA09856-A47A-499B-90F7-F8986E23B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0FF9075A-77DA-47A6-BA6A-DF33E628BF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C9DAEB-B0DA-4CE4-B900-4EF110062E64}" type="slidenum">
              <a:rPr lang="ru-RU" smtClean="0"/>
              <a:t>‹#›</a:t>
            </a:fld>
            <a:endParaRPr lang="ru-RU"/>
          </a:p>
        </p:txBody>
      </p:sp>
    </p:spTree>
    <p:extLst>
      <p:ext uri="{BB962C8B-B14F-4D97-AF65-F5344CB8AC3E}">
        <p14:creationId xmlns:p14="http://schemas.microsoft.com/office/powerpoint/2010/main" val="3897299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hyperlink" Target="https://ru.investing.com/crypto/bitcoin/btc-usd" TargetMode="External"/><Relationship Id="rId4" Type="http://schemas.openxmlformats.org/officeDocument/2006/relationships/hyperlink" Target="https://ru.tradingview.com/symbols/TVC-VIX/"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hyperlink" Target="https://t.me/fingramota_ifg" TargetMode="External"/><Relationship Id="rId12" Type="http://schemas.openxmlformats.org/officeDocument/2006/relationships/image" Target="../media/image27.png"/><Relationship Id="rId17" Type="http://schemas.openxmlformats.org/officeDocument/2006/relationships/image" Target="../media/image31.png"/><Relationship Id="rId2" Type="http://schemas.openxmlformats.org/officeDocument/2006/relationships/image" Target="../media/image22.jpe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hyperlink" Target="https://vk.com/ifgfu" TargetMode="External"/><Relationship Id="rId15" Type="http://schemas.openxmlformats.org/officeDocument/2006/relationships/hyperlink" Target="https://www.youtube.com/channel/UCofgsJutLizqgNmK8uNu7Pg/about" TargetMode="External"/><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image" Target="../media/image3.svg"/><Relationship Id="rId9" Type="http://schemas.openxmlformats.org/officeDocument/2006/relationships/hyperlink" Target="https://www.instagram.com/fingramota_ifg/" TargetMode="External"/><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5" t="12270" r="6984" b="18519"/>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8936764" y="3624867"/>
            <a:ext cx="3393583" cy="3393583"/>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240686" y="2939293"/>
            <a:ext cx="1371147" cy="1371147"/>
          </a:xfrm>
          <a:prstGeom prst="rect">
            <a:avLst/>
          </a:prstGeom>
        </p:spPr>
      </p:pic>
      <p:pic>
        <p:nvPicPr>
          <p:cNvPr id="5" name="Picture 5"/>
          <p:cNvPicPr>
            <a:picLocks noChangeAspect="1"/>
          </p:cNvPicPr>
          <p:nvPr/>
        </p:nvPicPr>
        <p:blipFill>
          <a:blip r:embed="rId5"/>
          <a:srcRect/>
          <a:stretch>
            <a:fillRect/>
          </a:stretch>
        </p:blipFill>
        <p:spPr>
          <a:xfrm>
            <a:off x="4393844" y="339209"/>
            <a:ext cx="3150573" cy="1071195"/>
          </a:xfrm>
          <a:prstGeom prst="rect">
            <a:avLst/>
          </a:prstGeom>
        </p:spPr>
      </p:pic>
      <p:grpSp>
        <p:nvGrpSpPr>
          <p:cNvPr id="6" name="Group 6"/>
          <p:cNvGrpSpPr/>
          <p:nvPr/>
        </p:nvGrpSpPr>
        <p:grpSpPr>
          <a:xfrm>
            <a:off x="685800" y="5572837"/>
            <a:ext cx="8512824" cy="1444922"/>
            <a:chOff x="0" y="104775"/>
            <a:chExt cx="17025648" cy="2889844"/>
          </a:xfrm>
        </p:grpSpPr>
        <p:sp>
          <p:nvSpPr>
            <p:cNvPr id="7" name="TextBox 7"/>
            <p:cNvSpPr txBox="1"/>
            <p:nvPr/>
          </p:nvSpPr>
          <p:spPr>
            <a:xfrm>
              <a:off x="0" y="104775"/>
              <a:ext cx="17025648" cy="831510"/>
            </a:xfrm>
            <a:prstGeom prst="rect">
              <a:avLst/>
            </a:prstGeom>
          </p:spPr>
          <p:txBody>
            <a:bodyPr lIns="0" tIns="0" rIns="0" bIns="0" rtlCol="0" anchor="t">
              <a:spAutoFit/>
            </a:bodyPr>
            <a:lstStyle/>
            <a:p>
              <a:pPr algn="ctr">
                <a:lnSpc>
                  <a:spcPts val="3923"/>
                </a:lnSpc>
              </a:pPr>
              <a:endParaRPr sz="1200"/>
            </a:p>
          </p:txBody>
        </p:sp>
        <p:sp>
          <p:nvSpPr>
            <p:cNvPr id="8" name="TextBox 8"/>
            <p:cNvSpPr txBox="1"/>
            <p:nvPr/>
          </p:nvSpPr>
          <p:spPr>
            <a:xfrm>
              <a:off x="0" y="2336233"/>
              <a:ext cx="17025648" cy="658386"/>
            </a:xfrm>
            <a:prstGeom prst="rect">
              <a:avLst/>
            </a:prstGeom>
          </p:spPr>
          <p:txBody>
            <a:bodyPr lIns="0" tIns="0" rIns="0" bIns="0" rtlCol="0" anchor="t">
              <a:spAutoFit/>
            </a:bodyPr>
            <a:lstStyle/>
            <a:p>
              <a:pPr algn="ctr">
                <a:lnSpc>
                  <a:spcPts val="2978"/>
                </a:lnSpc>
              </a:pPr>
              <a:endParaRPr sz="1200"/>
            </a:p>
          </p:txBody>
        </p:sp>
      </p:grpSp>
      <p:sp>
        <p:nvSpPr>
          <p:cNvPr id="9" name="TextBox 9"/>
          <p:cNvSpPr txBox="1"/>
          <p:nvPr/>
        </p:nvSpPr>
        <p:spPr>
          <a:xfrm>
            <a:off x="-1123759" y="2520847"/>
            <a:ext cx="14439518" cy="2952090"/>
          </a:xfrm>
          <a:prstGeom prst="rect">
            <a:avLst/>
          </a:prstGeom>
        </p:spPr>
        <p:txBody>
          <a:bodyPr lIns="0" tIns="0" rIns="0" bIns="0" rtlCol="0" anchor="t">
            <a:spAutoFit/>
          </a:bodyPr>
          <a:lstStyle/>
          <a:p>
            <a:pPr algn="ctr"/>
            <a:r>
              <a:rPr lang="ru-RU" sz="2400" b="1" i="0" dirty="0">
                <a:solidFill>
                  <a:schemeClr val="bg1"/>
                </a:solidFill>
                <a:effectLst/>
                <a:latin typeface="Book Antiqua" panose="02040602050305030304" pitchFamily="18" charset="0"/>
              </a:rPr>
              <a:t>Виртуальный интеллектуальный бой:</a:t>
            </a:r>
          </a:p>
          <a:p>
            <a:pPr algn="ctr"/>
            <a:r>
              <a:rPr lang="ru-RU" sz="2400" b="1" dirty="0">
                <a:solidFill>
                  <a:schemeClr val="accent4">
                    <a:lumMod val="20000"/>
                    <a:lumOff val="80000"/>
                  </a:schemeClr>
                </a:solidFill>
                <a:latin typeface="Book Antiqua" panose="02040602050305030304" pitchFamily="18" charset="0"/>
              </a:rPr>
              <a:t>«</a:t>
            </a:r>
            <a:r>
              <a:rPr lang="ru-RU" sz="2400" b="1" i="0" dirty="0">
                <a:solidFill>
                  <a:schemeClr val="accent4">
                    <a:lumMod val="20000"/>
                    <a:lumOff val="80000"/>
                  </a:schemeClr>
                </a:solidFill>
                <a:effectLst/>
                <a:latin typeface="Book Antiqua" panose="02040602050305030304" pitchFamily="18" charset="0"/>
              </a:rPr>
              <a:t>Деньги: современные виды и технологии применения»</a:t>
            </a:r>
          </a:p>
          <a:p>
            <a:pPr algn="ctr"/>
            <a:endParaRPr lang="ru-RU" sz="2400" b="1" cap="small" dirty="0">
              <a:solidFill>
                <a:schemeClr val="bg1"/>
              </a:solidFill>
              <a:latin typeface="Book Antiqua" panose="02040602050305030304" pitchFamily="18" charset="0"/>
            </a:endParaRPr>
          </a:p>
          <a:p>
            <a:pPr algn="ctr"/>
            <a:r>
              <a:rPr lang="ru-RU" sz="2400" b="1" cap="small" dirty="0">
                <a:solidFill>
                  <a:schemeClr val="bg1"/>
                </a:solidFill>
                <a:latin typeface="Book Antiqua" panose="02040602050305030304" pitchFamily="18" charset="0"/>
                <a:cs typeface="Times New Roman" panose="02020603050405020304" pitchFamily="18" charset="0"/>
              </a:rPr>
              <a:t>10 тезисов о современных деньгах</a:t>
            </a:r>
            <a:endParaRPr lang="ru-RU" sz="2000" b="1" cap="small" dirty="0">
              <a:solidFill>
                <a:schemeClr val="bg1"/>
              </a:solidFill>
              <a:latin typeface="Book Antiqua" panose="02040602050305030304" pitchFamily="18" charset="0"/>
              <a:cs typeface="Times New Roman" panose="02020603050405020304" pitchFamily="18" charset="0"/>
            </a:endParaRPr>
          </a:p>
          <a:p>
            <a:pPr algn="ctr">
              <a:lnSpc>
                <a:spcPts val="2077"/>
              </a:lnSpc>
              <a:spcBef>
                <a:spcPct val="0"/>
              </a:spcBef>
            </a:pPr>
            <a:endParaRPr lang="en-US" sz="2077" dirty="0">
              <a:solidFill>
                <a:srgbClr val="FFFFFF"/>
              </a:solidFill>
              <a:latin typeface="Book Antiqua" panose="02040602050305030304" pitchFamily="18" charset="0"/>
            </a:endParaRPr>
          </a:p>
          <a:p>
            <a:pPr algn="ctr">
              <a:lnSpc>
                <a:spcPts val="2143"/>
              </a:lnSpc>
              <a:spcBef>
                <a:spcPct val="0"/>
              </a:spcBef>
            </a:pPr>
            <a:endParaRPr lang="en-US" sz="2077" dirty="0">
              <a:solidFill>
                <a:srgbClr val="FFFFFF"/>
              </a:solidFill>
              <a:latin typeface="Book Antiqua" panose="02040602050305030304" pitchFamily="18" charset="0"/>
            </a:endParaRPr>
          </a:p>
          <a:p>
            <a:pPr algn="ctr">
              <a:lnSpc>
                <a:spcPts val="2410"/>
              </a:lnSpc>
              <a:spcBef>
                <a:spcPct val="0"/>
              </a:spcBef>
            </a:pPr>
            <a:r>
              <a:rPr lang="en-US" sz="2410" dirty="0">
                <a:solidFill>
                  <a:srgbClr val="FFFFFF"/>
                </a:solidFill>
                <a:latin typeface="Book Antiqua" panose="02040602050305030304" pitchFamily="18" charset="0"/>
              </a:rPr>
              <a:t>18 </a:t>
            </a:r>
            <a:r>
              <a:rPr lang="ru-RU" sz="2410" dirty="0">
                <a:solidFill>
                  <a:srgbClr val="FFFFFF"/>
                </a:solidFill>
                <a:latin typeface="Book Antiqua" panose="02040602050305030304" pitchFamily="18" charset="0"/>
              </a:rPr>
              <a:t>февраля 2</a:t>
            </a:r>
            <a:r>
              <a:rPr lang="en-US" sz="2410" dirty="0">
                <a:solidFill>
                  <a:srgbClr val="FFFFFF"/>
                </a:solidFill>
                <a:latin typeface="Book Antiqua" panose="02040602050305030304" pitchFamily="18" charset="0"/>
              </a:rPr>
              <a:t>02</a:t>
            </a:r>
            <a:r>
              <a:rPr lang="ru-RU" sz="2410" dirty="0">
                <a:solidFill>
                  <a:srgbClr val="FFFFFF"/>
                </a:solidFill>
                <a:latin typeface="Book Antiqua" panose="02040602050305030304" pitchFamily="18" charset="0"/>
              </a:rPr>
              <a:t>2</a:t>
            </a:r>
            <a:r>
              <a:rPr lang="en-US" sz="2410" dirty="0">
                <a:solidFill>
                  <a:srgbClr val="FFFFFF"/>
                </a:solidFill>
                <a:latin typeface="Book Antiqua" panose="02040602050305030304" pitchFamily="18" charset="0"/>
              </a:rPr>
              <a:t> </a:t>
            </a:r>
            <a:r>
              <a:rPr lang="ru-RU" sz="2410" dirty="0">
                <a:solidFill>
                  <a:srgbClr val="FFFFFF"/>
                </a:solidFill>
                <a:latin typeface="Book Antiqua" panose="02040602050305030304" pitchFamily="18" charset="0"/>
              </a:rPr>
              <a:t>г</a:t>
            </a:r>
            <a:r>
              <a:rPr lang="en-US" sz="2410" dirty="0">
                <a:solidFill>
                  <a:srgbClr val="FFFFFF"/>
                </a:solidFill>
                <a:latin typeface="Book Antiqua" panose="02040602050305030304" pitchFamily="18" charset="0"/>
              </a:rPr>
              <a:t>.</a:t>
            </a:r>
          </a:p>
          <a:p>
            <a:pPr algn="ctr">
              <a:lnSpc>
                <a:spcPts val="2410"/>
              </a:lnSpc>
              <a:spcBef>
                <a:spcPct val="0"/>
              </a:spcBef>
            </a:pPr>
            <a:endParaRPr lang="en-US" sz="2410" dirty="0">
              <a:solidFill>
                <a:srgbClr val="FFFFFF"/>
              </a:solidFill>
              <a:latin typeface="Book Antiqua" panose="02040602050305030304" pitchFamily="18" charset="0"/>
            </a:endParaRPr>
          </a:p>
          <a:p>
            <a:pPr algn="ctr">
              <a:lnSpc>
                <a:spcPts val="2477"/>
              </a:lnSpc>
              <a:spcBef>
                <a:spcPct val="0"/>
              </a:spcBef>
            </a:pPr>
            <a:endParaRPr lang="en-US" sz="2410" dirty="0">
              <a:solidFill>
                <a:srgbClr val="FFFFFF"/>
              </a:solidFill>
              <a:latin typeface="Montserrat Semi-Bold Bold"/>
            </a:endParaRPr>
          </a:p>
        </p:txBody>
      </p:sp>
      <p:sp>
        <p:nvSpPr>
          <p:cNvPr id="13" name="TextBox 12">
            <a:extLst>
              <a:ext uri="{FF2B5EF4-FFF2-40B4-BE49-F238E27FC236}">
                <a16:creationId xmlns:a16="http://schemas.microsoft.com/office/drawing/2014/main" id="{3D1F3877-1230-49EB-BDF3-6FA6979ADD88}"/>
              </a:ext>
            </a:extLst>
          </p:cNvPr>
          <p:cNvSpPr txBox="1"/>
          <p:nvPr/>
        </p:nvSpPr>
        <p:spPr>
          <a:xfrm>
            <a:off x="2281604" y="1583133"/>
            <a:ext cx="8462596" cy="369332"/>
          </a:xfrm>
          <a:prstGeom prst="rect">
            <a:avLst/>
          </a:prstGeom>
          <a:noFill/>
        </p:spPr>
        <p:txBody>
          <a:bodyPr wrap="square">
            <a:spAutoFit/>
          </a:bodyPr>
          <a:lstStyle/>
          <a:p>
            <a:pPr algn="ctr"/>
            <a:r>
              <a:rPr lang="ru-RU" b="1" i="0" dirty="0">
                <a:solidFill>
                  <a:schemeClr val="bg1"/>
                </a:solidFill>
                <a:effectLst/>
                <a:latin typeface="Book Antiqua" panose="02040602050305030304" pitchFamily="18" charset="0"/>
              </a:rPr>
              <a:t>Федеральный методический центр Института финансовой грамотности</a:t>
            </a:r>
            <a:endParaRPr lang="ru-RU" b="1" dirty="0">
              <a:solidFill>
                <a:schemeClr val="bg1"/>
              </a:solidFill>
              <a:latin typeface="Book Antiqua" panose="0204060205030503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26C4A9C9-D0E4-43A8-956A-3C3BA6855262}"/>
              </a:ext>
            </a:extLst>
          </p:cNvPr>
          <p:cNvSpPr/>
          <p:nvPr/>
        </p:nvSpPr>
        <p:spPr>
          <a:xfrm>
            <a:off x="329240" y="201691"/>
            <a:ext cx="5766759" cy="695455"/>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latin typeface="Book Antiqua" panose="02040602050305030304" pitchFamily="18" charset="0"/>
              </a:rPr>
              <a:t>3. Разновидности современных денег </a:t>
            </a:r>
          </a:p>
        </p:txBody>
      </p:sp>
      <p:pic>
        <p:nvPicPr>
          <p:cNvPr id="5" name="Рисунок 4">
            <a:extLst>
              <a:ext uri="{FF2B5EF4-FFF2-40B4-BE49-F238E27FC236}">
                <a16:creationId xmlns:a16="http://schemas.microsoft.com/office/drawing/2014/main" id="{81D00F57-8132-4DF7-9328-E4021B9519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9770203" y="173159"/>
            <a:ext cx="1724227" cy="611247"/>
          </a:xfrm>
          <a:prstGeom prst="rect">
            <a:avLst/>
          </a:prstGeom>
        </p:spPr>
      </p:pic>
      <p:sp>
        <p:nvSpPr>
          <p:cNvPr id="9" name="TextBox 8">
            <a:extLst>
              <a:ext uri="{FF2B5EF4-FFF2-40B4-BE49-F238E27FC236}">
                <a16:creationId xmlns:a16="http://schemas.microsoft.com/office/drawing/2014/main" id="{61C8EF60-7BFE-4083-A61B-487AFEB7DB0B}"/>
              </a:ext>
            </a:extLst>
          </p:cNvPr>
          <p:cNvSpPr txBox="1"/>
          <p:nvPr/>
        </p:nvSpPr>
        <p:spPr>
          <a:xfrm>
            <a:off x="182591" y="969872"/>
            <a:ext cx="11411310" cy="1072409"/>
          </a:xfrm>
          <a:prstGeom prst="rect">
            <a:avLst/>
          </a:prstGeom>
          <a:noFill/>
        </p:spPr>
        <p:txBody>
          <a:bodyPr wrap="square">
            <a:spAutoFit/>
          </a:bodyPr>
          <a:lstStyle/>
          <a:p>
            <a:pPr>
              <a:lnSpc>
                <a:spcPct val="107000"/>
              </a:lnSpc>
              <a:spcAft>
                <a:spcPts val="800"/>
              </a:spcAft>
            </a:pPr>
            <a:r>
              <a:rPr lang="ru-RU" sz="1800" dirty="0">
                <a:effectLst/>
                <a:latin typeface="Book Antiqua" panose="02040602050305030304" pitchFamily="18" charset="0"/>
                <a:ea typeface="Calibri" panose="020F0502020204030204" pitchFamily="34" charset="0"/>
                <a:cs typeface="Times New Roman" panose="02020603050405020304" pitchFamily="18" charset="0"/>
              </a:rPr>
              <a:t>Наиболее   часто  используемую  в  современном анализе и  употребляемую  на обыденном уровне   классификацию форм   современных  денег   составляет  их деление  </a:t>
            </a:r>
            <a:r>
              <a:rPr lang="ru-RU" sz="1800" b="1" i="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на  наличные  и безналичные. </a:t>
            </a:r>
          </a:p>
          <a:p>
            <a:pPr>
              <a:lnSpc>
                <a:spcPct val="107000"/>
              </a:lnSpc>
              <a:spcAft>
                <a:spcPts val="800"/>
              </a:spcAft>
            </a:pPr>
            <a:r>
              <a:rPr lang="ru-RU" sz="1800" b="1" dirty="0">
                <a:effectLst/>
                <a:latin typeface="Book Antiqua" panose="02040602050305030304" pitchFamily="18" charset="0"/>
                <a:ea typeface="Calibri" panose="020F0502020204030204" pitchFamily="34" charset="0"/>
                <a:cs typeface="Times New Roman" panose="02020603050405020304" pitchFamily="18" charset="0"/>
              </a:rPr>
              <a:t>Но,  являются ли безналичные  средства,  хранимые нами на   банковских  счетах,  деньгами? </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Таблица 2">
            <a:extLst>
              <a:ext uri="{FF2B5EF4-FFF2-40B4-BE49-F238E27FC236}">
                <a16:creationId xmlns:a16="http://schemas.microsoft.com/office/drawing/2014/main" id="{1268C738-C4B7-4004-A941-6EBAEABCD45F}"/>
              </a:ext>
            </a:extLst>
          </p:cNvPr>
          <p:cNvGraphicFramePr>
            <a:graphicFrameLocks noGrp="1"/>
          </p:cNvGraphicFramePr>
          <p:nvPr>
            <p:extLst>
              <p:ext uri="{D42A27DB-BD31-4B8C-83A1-F6EECF244321}">
                <p14:modId xmlns:p14="http://schemas.microsoft.com/office/powerpoint/2010/main" val="741188558"/>
              </p:ext>
            </p:extLst>
          </p:nvPr>
        </p:nvGraphicFramePr>
        <p:xfrm>
          <a:off x="86262" y="3926840"/>
          <a:ext cx="12019474" cy="2794000"/>
        </p:xfrm>
        <a:graphic>
          <a:graphicData uri="http://schemas.openxmlformats.org/drawingml/2006/table">
            <a:tbl>
              <a:tblPr firstRow="1" bandRow="1">
                <a:tableStyleId>{5C22544A-7EE6-4342-B048-85BDC9FD1C3A}</a:tableStyleId>
              </a:tblPr>
              <a:tblGrid>
                <a:gridCol w="4960191">
                  <a:extLst>
                    <a:ext uri="{9D8B030D-6E8A-4147-A177-3AD203B41FA5}">
                      <a16:colId xmlns:a16="http://schemas.microsoft.com/office/drawing/2014/main" val="2326886104"/>
                    </a:ext>
                  </a:extLst>
                </a:gridCol>
                <a:gridCol w="7059283">
                  <a:extLst>
                    <a:ext uri="{9D8B030D-6E8A-4147-A177-3AD203B41FA5}">
                      <a16:colId xmlns:a16="http://schemas.microsoft.com/office/drawing/2014/main" val="268005107"/>
                    </a:ext>
                  </a:extLst>
                </a:gridCol>
              </a:tblGrid>
              <a:tr h="370840">
                <a:tc>
                  <a:txBody>
                    <a:bodyPr/>
                    <a:lstStyle/>
                    <a:p>
                      <a:r>
                        <a:rPr lang="ru-RU" sz="1700" b="1" i="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Тезис:</a:t>
                      </a:r>
                      <a:endParaRPr lang="ru-RU" sz="1700" b="1" dirty="0">
                        <a:solidFill>
                          <a:schemeClr val="bg1"/>
                        </a:solidFill>
                        <a:latin typeface="Book Antiqua" panose="02040602050305030304" pitchFamily="18" charset="0"/>
                      </a:endParaRPr>
                    </a:p>
                  </a:txBody>
                  <a:tcPr/>
                </a:tc>
                <a:tc>
                  <a:txBody>
                    <a:bodyPr/>
                    <a:lstStyle/>
                    <a:p>
                      <a:r>
                        <a:rPr lang="ru-RU" sz="1700" b="1" i="1" dirty="0">
                          <a:solidFill>
                            <a:srgbClr val="CC0000"/>
                          </a:solidFill>
                          <a:effectLst/>
                          <a:latin typeface="Book Antiqua" panose="02040602050305030304" pitchFamily="18" charset="0"/>
                          <a:ea typeface="Calibri" panose="020F0502020204030204" pitchFamily="34" charset="0"/>
                          <a:cs typeface="Times New Roman" panose="02020603050405020304" pitchFamily="18" charset="0"/>
                        </a:rPr>
                        <a:t>Антитезис:</a:t>
                      </a:r>
                      <a:endParaRPr lang="ru-RU" sz="1700" dirty="0">
                        <a:solidFill>
                          <a:srgbClr val="CC0000"/>
                        </a:solidFill>
                        <a:latin typeface="Book Antiqua" panose="02040602050305030304" pitchFamily="18" charset="0"/>
                      </a:endParaRPr>
                    </a:p>
                  </a:txBody>
                  <a:tcPr/>
                </a:tc>
                <a:extLst>
                  <a:ext uri="{0D108BD9-81ED-4DB2-BD59-A6C34878D82A}">
                    <a16:rowId xmlns:a16="http://schemas.microsoft.com/office/drawing/2014/main" val="1775440846"/>
                  </a:ext>
                </a:extLst>
              </a:tr>
              <a:tr h="370840">
                <a:tc>
                  <a:txBody>
                    <a:bodyPr/>
                    <a:lstStyle/>
                    <a:p>
                      <a:pPr algn="l"/>
                      <a:r>
                        <a:rPr lang="ru-RU" sz="1700" kern="1200" dirty="0">
                          <a:solidFill>
                            <a:schemeClr val="dk1"/>
                          </a:solidFill>
                          <a:effectLst/>
                          <a:latin typeface="Book Antiqua" panose="02040602050305030304" pitchFamily="18" charset="0"/>
                          <a:ea typeface="+mn-ea"/>
                          <a:cs typeface="+mn-cs"/>
                        </a:rPr>
                        <a:t>Безналичные   средства,   хранимые  физическими и юридическими лицами  на  счетах  в банках, являются  разновидностью   современных   денег,  поскольку в полном   объеме  выполняют   все  денежные   функции.</a:t>
                      </a:r>
                      <a:endParaRPr lang="ru-RU" sz="1700" i="1" dirty="0">
                        <a:latin typeface="Book Antiqua" panose="02040602050305030304" pitchFamily="18" charset="0"/>
                      </a:endParaRPr>
                    </a:p>
                  </a:txBody>
                  <a:tcPr/>
                </a:tc>
                <a:tc>
                  <a:txBody>
                    <a:bodyPr/>
                    <a:lstStyle/>
                    <a:p>
                      <a:r>
                        <a:rPr lang="ru-RU" sz="1700" kern="1200" dirty="0">
                          <a:solidFill>
                            <a:srgbClr val="CC0000"/>
                          </a:solidFill>
                          <a:effectLst/>
                          <a:latin typeface="Book Antiqua" panose="02040602050305030304" pitchFamily="18" charset="0"/>
                          <a:ea typeface="+mn-ea"/>
                          <a:cs typeface="+mn-cs"/>
                        </a:rPr>
                        <a:t>Безналичные  средства,   хранимые   на  счетах  в банках,    не  являются  отдельной   разновидностью  денег. Это скорее   квази-деньги,  они  лишены важного,   присущего   деньгам свойства – наличие материально-вещественной  оболочки. А это  свойство присуще  только наличным деньгам.  Само   название этих  денег связывается с  ощущением   их наличия при совершении  сделок и создании   накоплений.    Безналичные средства дематериализованы, не могут считаться в полной мере  деньгами и  составить   отдельную их разновидность. </a:t>
                      </a:r>
                      <a:endParaRPr lang="ru-RU" sz="1700" dirty="0">
                        <a:solidFill>
                          <a:srgbClr val="CC0000"/>
                        </a:solidFill>
                        <a:latin typeface="Book Antiqua" panose="02040602050305030304" pitchFamily="18" charset="0"/>
                      </a:endParaRPr>
                    </a:p>
                  </a:txBody>
                  <a:tcPr/>
                </a:tc>
                <a:extLst>
                  <a:ext uri="{0D108BD9-81ED-4DB2-BD59-A6C34878D82A}">
                    <a16:rowId xmlns:a16="http://schemas.microsoft.com/office/drawing/2014/main" val="479190596"/>
                  </a:ext>
                </a:extLst>
              </a:tr>
            </a:tbl>
          </a:graphicData>
        </a:graphic>
      </p:graphicFrame>
      <p:pic>
        <p:nvPicPr>
          <p:cNvPr id="8" name="Рисунок 7">
            <a:extLst>
              <a:ext uri="{FF2B5EF4-FFF2-40B4-BE49-F238E27FC236}">
                <a16:creationId xmlns:a16="http://schemas.microsoft.com/office/drawing/2014/main" id="{017B93F6-2479-4DEF-A7CE-3A30318E14A0}"/>
              </a:ext>
            </a:extLst>
          </p:cNvPr>
          <p:cNvPicPr/>
          <p:nvPr/>
        </p:nvPicPr>
        <p:blipFill rotWithShape="1">
          <a:blip r:embed="rId3"/>
          <a:srcRect l="23020" t="63674" r="27789" b="17818"/>
          <a:stretch/>
        </p:blipFill>
        <p:spPr bwMode="auto">
          <a:xfrm>
            <a:off x="831101" y="2042281"/>
            <a:ext cx="9063397" cy="18845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5275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Ваше мнение?</a:t>
            </a:r>
          </a:p>
        </p:txBody>
      </p:sp>
      <p:sp>
        <p:nvSpPr>
          <p:cNvPr id="3" name="Объект 2"/>
          <p:cNvSpPr>
            <a:spLocks noGrp="1"/>
          </p:cNvSpPr>
          <p:nvPr>
            <p:ph sz="half" idx="1"/>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1</a:t>
            </a:r>
          </a:p>
          <a:p>
            <a:pPr marL="0" indent="0">
              <a:buNone/>
            </a:pPr>
            <a:r>
              <a:rPr lang="ru-RU" dirty="0">
                <a:solidFill>
                  <a:srgbClr val="FF0000"/>
                </a:solidFill>
                <a:latin typeface="Times New Roman" panose="02020603050405020304" pitchFamily="18" charset="0"/>
                <a:cs typeface="Times New Roman" panose="02020603050405020304" pitchFamily="18" charset="0"/>
              </a:rPr>
              <a:t>Шифр 3.1</a:t>
            </a:r>
          </a:p>
        </p:txBody>
      </p:sp>
      <p:sp>
        <p:nvSpPr>
          <p:cNvPr id="4" name="Объект 3"/>
          <p:cNvSpPr>
            <a:spLocks noGrp="1"/>
          </p:cNvSpPr>
          <p:nvPr>
            <p:ph sz="half" idx="2"/>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2 Шифр 3.2</a:t>
            </a:r>
          </a:p>
        </p:txBody>
      </p:sp>
    </p:spTree>
    <p:extLst>
      <p:ext uri="{BB962C8B-B14F-4D97-AF65-F5344CB8AC3E}">
        <p14:creationId xmlns:p14="http://schemas.microsoft.com/office/powerpoint/2010/main" val="4279397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26C4A9C9-D0E4-43A8-956A-3C3BA6855262}"/>
              </a:ext>
            </a:extLst>
          </p:cNvPr>
          <p:cNvSpPr/>
          <p:nvPr/>
        </p:nvSpPr>
        <p:spPr>
          <a:xfrm>
            <a:off x="194094" y="32483"/>
            <a:ext cx="5766759"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latin typeface="Book Antiqua" panose="02040602050305030304" pitchFamily="18" charset="0"/>
              </a:rPr>
              <a:t>4. Функции  денег </a:t>
            </a:r>
          </a:p>
        </p:txBody>
      </p:sp>
      <p:pic>
        <p:nvPicPr>
          <p:cNvPr id="5" name="Рисунок 4">
            <a:extLst>
              <a:ext uri="{FF2B5EF4-FFF2-40B4-BE49-F238E27FC236}">
                <a16:creationId xmlns:a16="http://schemas.microsoft.com/office/drawing/2014/main" id="{81D00F57-8132-4DF7-9328-E4021B9519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9821961" y="32483"/>
            <a:ext cx="1724227" cy="611247"/>
          </a:xfrm>
          <a:prstGeom prst="rect">
            <a:avLst/>
          </a:prstGeom>
        </p:spPr>
      </p:pic>
      <p:graphicFrame>
        <p:nvGraphicFramePr>
          <p:cNvPr id="8" name="Таблица 2">
            <a:extLst>
              <a:ext uri="{FF2B5EF4-FFF2-40B4-BE49-F238E27FC236}">
                <a16:creationId xmlns:a16="http://schemas.microsoft.com/office/drawing/2014/main" id="{20F75D5C-669A-4CB9-990A-D0B6E95EB777}"/>
              </a:ext>
            </a:extLst>
          </p:cNvPr>
          <p:cNvGraphicFramePr>
            <a:graphicFrameLocks noGrp="1"/>
          </p:cNvGraphicFramePr>
          <p:nvPr>
            <p:extLst>
              <p:ext uri="{D42A27DB-BD31-4B8C-83A1-F6EECF244321}">
                <p14:modId xmlns:p14="http://schemas.microsoft.com/office/powerpoint/2010/main" val="755682367"/>
              </p:ext>
            </p:extLst>
          </p:nvPr>
        </p:nvGraphicFramePr>
        <p:xfrm>
          <a:off x="23004" y="4031517"/>
          <a:ext cx="12145992" cy="2794000"/>
        </p:xfrm>
        <a:graphic>
          <a:graphicData uri="http://schemas.openxmlformats.org/drawingml/2006/table">
            <a:tbl>
              <a:tblPr firstRow="1" bandRow="1">
                <a:tableStyleId>{5C22544A-7EE6-4342-B048-85BDC9FD1C3A}</a:tableStyleId>
              </a:tblPr>
              <a:tblGrid>
                <a:gridCol w="5969479">
                  <a:extLst>
                    <a:ext uri="{9D8B030D-6E8A-4147-A177-3AD203B41FA5}">
                      <a16:colId xmlns:a16="http://schemas.microsoft.com/office/drawing/2014/main" val="2326886104"/>
                    </a:ext>
                  </a:extLst>
                </a:gridCol>
                <a:gridCol w="6176513">
                  <a:extLst>
                    <a:ext uri="{9D8B030D-6E8A-4147-A177-3AD203B41FA5}">
                      <a16:colId xmlns:a16="http://schemas.microsoft.com/office/drawing/2014/main" val="268005107"/>
                    </a:ext>
                  </a:extLst>
                </a:gridCol>
              </a:tblGrid>
              <a:tr h="370840">
                <a:tc>
                  <a:txBody>
                    <a:bodyPr/>
                    <a:lstStyle/>
                    <a:p>
                      <a:r>
                        <a:rPr lang="ru-RU" sz="1800" b="1" i="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Тезис:</a:t>
                      </a:r>
                      <a:endParaRPr lang="ru-RU" sz="1800" b="1" dirty="0">
                        <a:solidFill>
                          <a:schemeClr val="bg1"/>
                        </a:solidFill>
                      </a:endParaRPr>
                    </a:p>
                  </a:txBody>
                  <a:tcPr/>
                </a:tc>
                <a:tc>
                  <a:txBody>
                    <a:bodyPr/>
                    <a:lstStyle/>
                    <a:p>
                      <a:r>
                        <a:rPr lang="ru-RU" sz="1800" b="1" i="1" dirty="0">
                          <a:solidFill>
                            <a:srgbClr val="CC0000"/>
                          </a:solidFill>
                          <a:effectLst/>
                          <a:latin typeface="Book Antiqua" panose="02040602050305030304" pitchFamily="18" charset="0"/>
                          <a:ea typeface="Calibri" panose="020F0502020204030204" pitchFamily="34" charset="0"/>
                          <a:cs typeface="Times New Roman" panose="02020603050405020304" pitchFamily="18" charset="0"/>
                        </a:rPr>
                        <a:t>Антитезис:</a:t>
                      </a:r>
                      <a:endParaRPr lang="ru-RU" sz="1800" dirty="0">
                        <a:solidFill>
                          <a:srgbClr val="CC0000"/>
                        </a:solidFill>
                      </a:endParaRPr>
                    </a:p>
                  </a:txBody>
                  <a:tcPr/>
                </a:tc>
                <a:extLst>
                  <a:ext uri="{0D108BD9-81ED-4DB2-BD59-A6C34878D82A}">
                    <a16:rowId xmlns:a16="http://schemas.microsoft.com/office/drawing/2014/main" val="1775440846"/>
                  </a:ext>
                </a:extLst>
              </a:tr>
              <a:tr h="370840">
                <a:tc>
                  <a:txBody>
                    <a:bodyPr/>
                    <a:lstStyle/>
                    <a:p>
                      <a:pPr algn="l"/>
                      <a:r>
                        <a:rPr lang="ru-RU" sz="1700" i="0" dirty="0">
                          <a:latin typeface="Book Antiqua" panose="02040602050305030304" pitchFamily="18" charset="0"/>
                        </a:rPr>
                        <a:t>Российский  рубль   выполняет   все  пять   функций.  Он служит мерой стоимости -  в нем  выражены   цены   всех товаров на  российском рынке.  Он  выполняет функции  средств обращения, платежа и  накопления,   обслуживая  товарооборот,  формируя накопления   граждан и  бизнеса.  И, наконец, его  используют  в международных   расчетах и платежах, причем  масштабы  его  использования  в этих   целях увеличиваются. </a:t>
                      </a:r>
                    </a:p>
                  </a:txBody>
                  <a:tcPr/>
                </a:tc>
                <a:tc>
                  <a:txBody>
                    <a:bodyPr/>
                    <a:lstStyle/>
                    <a:p>
                      <a:r>
                        <a:rPr lang="ru-RU" sz="1700" dirty="0">
                          <a:solidFill>
                            <a:srgbClr val="CC0000"/>
                          </a:solidFill>
                          <a:latin typeface="Book Antiqua" panose="02040602050305030304" pitchFamily="18" charset="0"/>
                        </a:rPr>
                        <a:t>Выполнение  российским рублем   всего  денежного  функционала   затруднено.  Его нестабильность   не позволяет всегда  и везде использовать  его для  определения   цен на отдельные товары. По  этим  же причинам в платежах  и накоплениях ему  часто  предпочитают   более  устойчивые  иностранные валюты.  Функцию мировых  денег он вообще не  выполняет,  его использование в  международных  сделках несопоставимо с ведущими иностранными   валютами. </a:t>
                      </a:r>
                    </a:p>
                  </a:txBody>
                  <a:tcPr/>
                </a:tc>
                <a:extLst>
                  <a:ext uri="{0D108BD9-81ED-4DB2-BD59-A6C34878D82A}">
                    <a16:rowId xmlns:a16="http://schemas.microsoft.com/office/drawing/2014/main" val="479190596"/>
                  </a:ext>
                </a:extLst>
              </a:tr>
            </a:tbl>
          </a:graphicData>
        </a:graphic>
      </p:graphicFrame>
      <p:pic>
        <p:nvPicPr>
          <p:cNvPr id="3" name="Рисунок 2">
            <a:extLst>
              <a:ext uri="{FF2B5EF4-FFF2-40B4-BE49-F238E27FC236}">
                <a16:creationId xmlns:a16="http://schemas.microsoft.com/office/drawing/2014/main" id="{6185073A-B311-4C63-9E43-9643B9775150}"/>
              </a:ext>
            </a:extLst>
          </p:cNvPr>
          <p:cNvPicPr>
            <a:picLocks noChangeAspect="1"/>
          </p:cNvPicPr>
          <p:nvPr/>
        </p:nvPicPr>
        <p:blipFill rotWithShape="1">
          <a:blip r:embed="rId3"/>
          <a:srcRect l="23137" t="27296" r="24009" b="56478"/>
          <a:stretch/>
        </p:blipFill>
        <p:spPr>
          <a:xfrm>
            <a:off x="1037391" y="2181962"/>
            <a:ext cx="10117218" cy="1821133"/>
          </a:xfrm>
          <a:prstGeom prst="rect">
            <a:avLst/>
          </a:prstGeom>
        </p:spPr>
      </p:pic>
      <p:sp>
        <p:nvSpPr>
          <p:cNvPr id="9" name="TextBox 8">
            <a:extLst>
              <a:ext uri="{FF2B5EF4-FFF2-40B4-BE49-F238E27FC236}">
                <a16:creationId xmlns:a16="http://schemas.microsoft.com/office/drawing/2014/main" id="{DA37A22D-B09B-4746-8F6C-DBD014BD766C}"/>
              </a:ext>
            </a:extLst>
          </p:cNvPr>
          <p:cNvSpPr txBox="1"/>
          <p:nvPr/>
        </p:nvSpPr>
        <p:spPr>
          <a:xfrm>
            <a:off x="0" y="554765"/>
            <a:ext cx="11921706" cy="1754326"/>
          </a:xfrm>
          <a:prstGeom prst="rect">
            <a:avLst/>
          </a:prstGeom>
          <a:noFill/>
        </p:spPr>
        <p:txBody>
          <a:bodyPr wrap="square">
            <a:spAutoFit/>
          </a:bodyPr>
          <a:lstStyle/>
          <a:p>
            <a:pPr algn="just"/>
            <a:r>
              <a:rPr lang="ru-RU" sz="1800" dirty="0">
                <a:effectLst/>
                <a:latin typeface="Book Antiqua" panose="02040602050305030304" pitchFamily="18" charset="0"/>
                <a:ea typeface="Calibri" panose="020F0502020204030204" pitchFamily="34" charset="0"/>
                <a:cs typeface="Times New Roman" panose="02020603050405020304" pitchFamily="18" charset="0"/>
              </a:rPr>
              <a:t>Функции  денег нередко определяют как   работу, выполняемую  деньгами в экономике.  Наиболее   известна классификация,  состоящая из   пяти денежных   функций:   </a:t>
            </a:r>
            <a:r>
              <a:rPr lang="ru-RU" sz="1800" i="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меры стоимости,  средства обращения,  средства платежа, средства накопления  и   функции мировых денег</a:t>
            </a:r>
            <a:r>
              <a:rPr lang="ru-RU" sz="1800" dirty="0">
                <a:effectLst/>
                <a:latin typeface="Book Antiqua" panose="02040602050305030304" pitchFamily="18" charset="0"/>
                <a:ea typeface="Calibri" panose="020F0502020204030204" pitchFamily="34" charset="0"/>
                <a:cs typeface="Times New Roman" panose="02020603050405020304" pitchFamily="18" charset="0"/>
              </a:rPr>
              <a:t>,  выполняемой деньгами в  сфере международных  экономических   отношений.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b="1" dirty="0">
                <a:effectLst/>
                <a:latin typeface="Book Antiqua" panose="02040602050305030304" pitchFamily="18" charset="0"/>
                <a:ea typeface="Calibri" panose="020F0502020204030204" pitchFamily="34" charset="0"/>
                <a:cs typeface="Times New Roman" panose="02020603050405020304" pitchFamily="18" charset="0"/>
              </a:rPr>
              <a:t>Выполняет  ли  рубль   в полной   мере все   денежные функции, и  в частности    функцию мировых денег?</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225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Ваше мнение?</a:t>
            </a:r>
          </a:p>
        </p:txBody>
      </p:sp>
      <p:sp>
        <p:nvSpPr>
          <p:cNvPr id="3" name="Объект 2"/>
          <p:cNvSpPr>
            <a:spLocks noGrp="1"/>
          </p:cNvSpPr>
          <p:nvPr>
            <p:ph sz="half" idx="1"/>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1</a:t>
            </a:r>
          </a:p>
          <a:p>
            <a:pPr marL="0" indent="0">
              <a:buNone/>
            </a:pPr>
            <a:r>
              <a:rPr lang="ru-RU" dirty="0">
                <a:solidFill>
                  <a:srgbClr val="FF0000"/>
                </a:solidFill>
                <a:latin typeface="Times New Roman" panose="02020603050405020304" pitchFamily="18" charset="0"/>
                <a:cs typeface="Times New Roman" panose="02020603050405020304" pitchFamily="18" charset="0"/>
              </a:rPr>
              <a:t>Шифр 4.1</a:t>
            </a:r>
          </a:p>
        </p:txBody>
      </p:sp>
      <p:sp>
        <p:nvSpPr>
          <p:cNvPr id="4" name="Объект 3"/>
          <p:cNvSpPr>
            <a:spLocks noGrp="1"/>
          </p:cNvSpPr>
          <p:nvPr>
            <p:ph sz="half" idx="2"/>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2 Шифр 4.2</a:t>
            </a:r>
          </a:p>
          <a:p>
            <a:endParaRPr lang="ru-RU" dirty="0"/>
          </a:p>
        </p:txBody>
      </p:sp>
    </p:spTree>
    <p:extLst>
      <p:ext uri="{BB962C8B-B14F-4D97-AF65-F5344CB8AC3E}">
        <p14:creationId xmlns:p14="http://schemas.microsoft.com/office/powerpoint/2010/main" val="142625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26C4A9C9-D0E4-43A8-956A-3C3BA6855262}"/>
              </a:ext>
            </a:extLst>
          </p:cNvPr>
          <p:cNvSpPr/>
          <p:nvPr/>
        </p:nvSpPr>
        <p:spPr>
          <a:xfrm>
            <a:off x="217097" y="377919"/>
            <a:ext cx="5766759"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100" b="1" dirty="0">
                <a:latin typeface="Book Antiqua" panose="02040602050305030304" pitchFamily="18" charset="0"/>
              </a:rPr>
              <a:t>5. Устойчивость современных денег и  доверие к ним?</a:t>
            </a:r>
          </a:p>
        </p:txBody>
      </p:sp>
      <p:pic>
        <p:nvPicPr>
          <p:cNvPr id="5" name="Рисунок 4">
            <a:extLst>
              <a:ext uri="{FF2B5EF4-FFF2-40B4-BE49-F238E27FC236}">
                <a16:creationId xmlns:a16="http://schemas.microsoft.com/office/drawing/2014/main" id="{81D00F57-8132-4DF7-9328-E4021B9519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9856467" y="349386"/>
            <a:ext cx="1724227" cy="611247"/>
          </a:xfrm>
          <a:prstGeom prst="rect">
            <a:avLst/>
          </a:prstGeom>
        </p:spPr>
      </p:pic>
      <p:sp>
        <p:nvSpPr>
          <p:cNvPr id="6" name="TextBox 5">
            <a:extLst>
              <a:ext uri="{FF2B5EF4-FFF2-40B4-BE49-F238E27FC236}">
                <a16:creationId xmlns:a16="http://schemas.microsoft.com/office/drawing/2014/main" id="{25909482-C429-4291-B845-DA9C6D304EC1}"/>
              </a:ext>
            </a:extLst>
          </p:cNvPr>
          <p:cNvSpPr txBox="1"/>
          <p:nvPr/>
        </p:nvSpPr>
        <p:spPr>
          <a:xfrm>
            <a:off x="40257" y="1957002"/>
            <a:ext cx="12111486" cy="3477875"/>
          </a:xfrm>
          <a:prstGeom prst="rect">
            <a:avLst/>
          </a:prstGeom>
          <a:noFill/>
        </p:spPr>
        <p:txBody>
          <a:bodyPr wrap="square">
            <a:spAutoFit/>
          </a:bodyPr>
          <a:lstStyle/>
          <a:p>
            <a:pPr indent="228600" algn="just"/>
            <a:r>
              <a:rPr lang="ru-RU" sz="2000" dirty="0">
                <a:effectLst/>
                <a:latin typeface="Book Antiqua" panose="02040602050305030304" pitchFamily="18" charset="0"/>
                <a:ea typeface="Calibri" panose="020F0502020204030204" pitchFamily="34" charset="0"/>
                <a:cs typeface="Times New Roman" panose="02020603050405020304" pitchFamily="18" charset="0"/>
              </a:rPr>
              <a:t>В  обширной видовой совокупности   денег  выделяют   такие  их  разновидности </a:t>
            </a:r>
            <a:r>
              <a:rPr lang="ru-RU" sz="2000" i="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как фидуциарные и </a:t>
            </a:r>
            <a:r>
              <a:rPr lang="ru-RU" sz="2000" i="1" dirty="0" err="1">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фиатные</a:t>
            </a:r>
            <a:r>
              <a:rPr lang="ru-RU" sz="2000" i="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  деньги</a:t>
            </a:r>
            <a:r>
              <a:rPr lang="ru-RU" sz="2000" dirty="0">
                <a:effectLst/>
                <a:latin typeface="Book Antiqua" panose="02040602050305030304" pitchFamily="18" charset="0"/>
                <a:ea typeface="Calibri" panose="020F0502020204030204" pitchFamily="34" charset="0"/>
                <a:cs typeface="Times New Roman" panose="02020603050405020304" pitchFamily="18" charset="0"/>
              </a:rPr>
              <a:t>.    </a:t>
            </a:r>
          </a:p>
          <a:p>
            <a:pPr indent="228600" algn="just"/>
            <a:r>
              <a:rPr lang="ru-RU" sz="2000" b="1" i="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Фидуциарные деньги </a:t>
            </a:r>
            <a:r>
              <a:rPr lang="ru-RU" sz="2000" dirty="0">
                <a:effectLst/>
                <a:latin typeface="Book Antiqua" panose="02040602050305030304" pitchFamily="18" charset="0"/>
                <a:ea typeface="Calibri" panose="020F0502020204030204" pitchFamily="34" charset="0"/>
                <a:cs typeface="Times New Roman" panose="02020603050405020304" pitchFamily="18" charset="0"/>
              </a:rPr>
              <a:t>(лат. </a:t>
            </a:r>
            <a:r>
              <a:rPr lang="ru-RU" sz="2000" dirty="0" err="1">
                <a:effectLst/>
                <a:latin typeface="Book Antiqua" panose="02040602050305030304" pitchFamily="18" charset="0"/>
                <a:ea typeface="Calibri" panose="020F0502020204030204" pitchFamily="34" charset="0"/>
                <a:cs typeface="Times New Roman" panose="02020603050405020304" pitchFamily="18" charset="0"/>
              </a:rPr>
              <a:t>fiducia</a:t>
            </a:r>
            <a:r>
              <a:rPr lang="ru-RU" sz="2000" dirty="0">
                <a:effectLst/>
                <a:latin typeface="Book Antiqua" panose="02040602050305030304" pitchFamily="18" charset="0"/>
                <a:ea typeface="Calibri" panose="020F0502020204030204" pitchFamily="34" charset="0"/>
                <a:cs typeface="Times New Roman" panose="02020603050405020304" pitchFamily="18" charset="0"/>
              </a:rPr>
              <a:t> — доверие) — средства обращения, не имеющие внутренней стоимости, в частности бумажные деньги, не обеспеченные запасом благородных металлов. Выпуск таких денег получил развитие, когда рост производства стал сдерживаться рамками золотых стандартов.</a:t>
            </a:r>
          </a:p>
          <a:p>
            <a:pPr indent="228600" algn="just"/>
            <a:r>
              <a:rPr lang="ru-RU" sz="2000" b="1" i="1" dirty="0" err="1">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Фиатные</a:t>
            </a:r>
            <a:r>
              <a:rPr lang="ru-RU" sz="2000" b="1" i="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 деньги </a:t>
            </a:r>
            <a:r>
              <a:rPr lang="ru-RU" sz="2000" dirty="0">
                <a:effectLst/>
                <a:latin typeface="Book Antiqua" panose="02040602050305030304" pitchFamily="18" charset="0"/>
                <a:ea typeface="Calibri" panose="020F0502020204030204" pitchFamily="34" charset="0"/>
                <a:cs typeface="Times New Roman" panose="02020603050405020304" pitchFamily="18" charset="0"/>
              </a:rPr>
              <a:t>(лат. </a:t>
            </a:r>
            <a:r>
              <a:rPr lang="ru-RU" sz="2000" dirty="0" err="1">
                <a:effectLst/>
                <a:latin typeface="Book Antiqua" panose="02040602050305030304" pitchFamily="18" charset="0"/>
                <a:ea typeface="Calibri" panose="020F0502020204030204" pitchFamily="34" charset="0"/>
                <a:cs typeface="Times New Roman" panose="02020603050405020304" pitchFamily="18" charset="0"/>
              </a:rPr>
              <a:t>fiat</a:t>
            </a:r>
            <a:r>
              <a:rPr lang="ru-RU" sz="2000" dirty="0">
                <a:effectLst/>
                <a:latin typeface="Book Antiqua" panose="02040602050305030304" pitchFamily="18" charset="0"/>
                <a:ea typeface="Calibri" panose="020F0502020204030204" pitchFamily="34" charset="0"/>
                <a:cs typeface="Times New Roman" panose="02020603050405020304" pitchFamily="18" charset="0"/>
              </a:rPr>
              <a:t> — декрет, указание, «да будет так») — деньги, для которых государство устанавливает ценность, обеспечивает и гарантирует их своим авторитетом и властью, деньги, чья ценность детерминирована государственным указом. </a:t>
            </a:r>
          </a:p>
          <a:p>
            <a:pPr indent="228600" algn="just"/>
            <a:r>
              <a:rPr lang="ru-RU" sz="2000" dirty="0">
                <a:effectLst/>
                <a:latin typeface="Book Antiqua" panose="02040602050305030304" pitchFamily="18" charset="0"/>
                <a:ea typeface="Calibri" panose="020F0502020204030204" pitchFamily="34" charset="0"/>
                <a:cs typeface="Times New Roman" panose="02020603050405020304" pitchFamily="18" charset="0"/>
              </a:rPr>
              <a:t>Современные  деньги  -  национальные  валюты  государств  сегодня   не имеют  внутренней   стоимости, и они   относятся   к разряду   </a:t>
            </a:r>
            <a:r>
              <a:rPr lang="ru-RU" sz="2000" dirty="0" err="1">
                <a:effectLst/>
                <a:latin typeface="Book Antiqua" panose="02040602050305030304" pitchFamily="18" charset="0"/>
                <a:ea typeface="Calibri" panose="020F0502020204030204" pitchFamily="34" charset="0"/>
                <a:cs typeface="Times New Roman" panose="02020603050405020304" pitchFamily="18" charset="0"/>
              </a:rPr>
              <a:t>фиатных</a:t>
            </a:r>
            <a:r>
              <a:rPr lang="ru-RU" sz="2000" dirty="0">
                <a:effectLst/>
                <a:latin typeface="Book Antiqua" panose="0204060205030503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82787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26C4A9C9-D0E4-43A8-956A-3C3BA6855262}"/>
              </a:ext>
            </a:extLst>
          </p:cNvPr>
          <p:cNvSpPr/>
          <p:nvPr/>
        </p:nvSpPr>
        <p:spPr>
          <a:xfrm>
            <a:off x="217097" y="72296"/>
            <a:ext cx="5766759"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100" b="1" dirty="0">
                <a:latin typeface="Book Antiqua" panose="02040602050305030304" pitchFamily="18" charset="0"/>
              </a:rPr>
              <a:t>5. Устойчивость современных денег и  доверие к ним?</a:t>
            </a:r>
          </a:p>
        </p:txBody>
      </p:sp>
      <p:pic>
        <p:nvPicPr>
          <p:cNvPr id="5" name="Рисунок 4">
            <a:extLst>
              <a:ext uri="{FF2B5EF4-FFF2-40B4-BE49-F238E27FC236}">
                <a16:creationId xmlns:a16="http://schemas.microsoft.com/office/drawing/2014/main" id="{81D00F57-8132-4DF7-9328-E4021B9519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9847841" y="72296"/>
            <a:ext cx="1724227" cy="611247"/>
          </a:xfrm>
          <a:prstGeom prst="rect">
            <a:avLst/>
          </a:prstGeom>
        </p:spPr>
      </p:pic>
      <p:graphicFrame>
        <p:nvGraphicFramePr>
          <p:cNvPr id="7" name="Таблица 2">
            <a:extLst>
              <a:ext uri="{FF2B5EF4-FFF2-40B4-BE49-F238E27FC236}">
                <a16:creationId xmlns:a16="http://schemas.microsoft.com/office/drawing/2014/main" id="{21BC62BD-BA0A-4CFD-8B56-5A2084CD335F}"/>
              </a:ext>
            </a:extLst>
          </p:cNvPr>
          <p:cNvGraphicFramePr>
            <a:graphicFrameLocks noGrp="1"/>
          </p:cNvGraphicFramePr>
          <p:nvPr/>
        </p:nvGraphicFramePr>
        <p:xfrm>
          <a:off x="23004" y="4130014"/>
          <a:ext cx="12145992" cy="2534920"/>
        </p:xfrm>
        <a:graphic>
          <a:graphicData uri="http://schemas.openxmlformats.org/drawingml/2006/table">
            <a:tbl>
              <a:tblPr firstRow="1" bandRow="1">
                <a:tableStyleId>{5C22544A-7EE6-4342-B048-85BDC9FD1C3A}</a:tableStyleId>
              </a:tblPr>
              <a:tblGrid>
                <a:gridCol w="5969479">
                  <a:extLst>
                    <a:ext uri="{9D8B030D-6E8A-4147-A177-3AD203B41FA5}">
                      <a16:colId xmlns:a16="http://schemas.microsoft.com/office/drawing/2014/main" val="2326886104"/>
                    </a:ext>
                  </a:extLst>
                </a:gridCol>
                <a:gridCol w="6176513">
                  <a:extLst>
                    <a:ext uri="{9D8B030D-6E8A-4147-A177-3AD203B41FA5}">
                      <a16:colId xmlns:a16="http://schemas.microsoft.com/office/drawing/2014/main" val="268005107"/>
                    </a:ext>
                  </a:extLst>
                </a:gridCol>
              </a:tblGrid>
              <a:tr h="370840">
                <a:tc>
                  <a:txBody>
                    <a:bodyPr/>
                    <a:lstStyle/>
                    <a:p>
                      <a:r>
                        <a:rPr lang="ru-RU" sz="1800" b="1" i="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Тезис:</a:t>
                      </a:r>
                      <a:endParaRPr lang="ru-RU" sz="1800" b="1" dirty="0">
                        <a:solidFill>
                          <a:schemeClr val="bg1"/>
                        </a:solidFill>
                      </a:endParaRPr>
                    </a:p>
                  </a:txBody>
                  <a:tcPr/>
                </a:tc>
                <a:tc>
                  <a:txBody>
                    <a:bodyPr/>
                    <a:lstStyle/>
                    <a:p>
                      <a:r>
                        <a:rPr lang="ru-RU" sz="1800" b="1" i="1" dirty="0">
                          <a:solidFill>
                            <a:srgbClr val="CC0000"/>
                          </a:solidFill>
                          <a:effectLst/>
                          <a:latin typeface="Book Antiqua" panose="02040602050305030304" pitchFamily="18" charset="0"/>
                          <a:ea typeface="Calibri" panose="020F0502020204030204" pitchFamily="34" charset="0"/>
                          <a:cs typeface="Times New Roman" panose="02020603050405020304" pitchFamily="18" charset="0"/>
                        </a:rPr>
                        <a:t>Антитезис:</a:t>
                      </a:r>
                      <a:endParaRPr lang="ru-RU" sz="1800" dirty="0">
                        <a:solidFill>
                          <a:srgbClr val="CC0000"/>
                        </a:solidFill>
                      </a:endParaRPr>
                    </a:p>
                  </a:txBody>
                  <a:tcPr/>
                </a:tc>
                <a:extLst>
                  <a:ext uri="{0D108BD9-81ED-4DB2-BD59-A6C34878D82A}">
                    <a16:rowId xmlns:a16="http://schemas.microsoft.com/office/drawing/2014/main" val="1775440846"/>
                  </a:ext>
                </a:extLst>
              </a:tr>
              <a:tr h="370840">
                <a:tc>
                  <a:txBody>
                    <a:bodyPr/>
                    <a:lstStyle/>
                    <a:p>
                      <a:r>
                        <a:rPr lang="ru-RU" sz="1700" kern="1200" dirty="0">
                          <a:solidFill>
                            <a:schemeClr val="dk1"/>
                          </a:solidFill>
                          <a:effectLst/>
                          <a:latin typeface="Book Antiqua" panose="02040602050305030304" pitchFamily="18" charset="0"/>
                          <a:ea typeface="+mn-ea"/>
                          <a:cs typeface="+mn-cs"/>
                        </a:rPr>
                        <a:t>Доверие к деньгам есть  производная   от  неизменности их   платежной силы.   Проводя эмиссию </a:t>
                      </a:r>
                      <a:r>
                        <a:rPr lang="ru-RU" sz="1700" kern="1200" dirty="0" err="1">
                          <a:solidFill>
                            <a:schemeClr val="dk1"/>
                          </a:solidFill>
                          <a:effectLst/>
                          <a:latin typeface="Book Antiqua" panose="02040602050305030304" pitchFamily="18" charset="0"/>
                          <a:ea typeface="+mn-ea"/>
                          <a:cs typeface="+mn-cs"/>
                        </a:rPr>
                        <a:t>фиатных</a:t>
                      </a:r>
                      <a:r>
                        <a:rPr lang="ru-RU" sz="1700" kern="1200" dirty="0">
                          <a:solidFill>
                            <a:schemeClr val="dk1"/>
                          </a:solidFill>
                          <a:effectLst/>
                          <a:latin typeface="Book Antiqua" panose="02040602050305030304" pitchFamily="18" charset="0"/>
                          <a:ea typeface="+mn-ea"/>
                          <a:cs typeface="+mn-cs"/>
                        </a:rPr>
                        <a:t> денег, государство устанавливает их ценность, обеспечивает и гарантирует сохранение   их  устойчивости  своим авторитетом и властью.   Уже   сам   факт   подобного   обеспечения  гарантирует неизменность    платежной   силы денег  и, соответственно,  доверие   к ним.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700" kern="1200" dirty="0">
                          <a:solidFill>
                            <a:srgbClr val="CC0000"/>
                          </a:solidFill>
                          <a:effectLst/>
                          <a:latin typeface="Book Antiqua" panose="02040602050305030304" pitchFamily="18" charset="0"/>
                          <a:ea typeface="+mn-ea"/>
                          <a:cs typeface="+mn-cs"/>
                        </a:rPr>
                        <a:t>Гарантии государства при   выпуске  современных денег не  являются   решающим фактором,   определяющим доверие к ним.   Никакой государственный    указ   не  способен   обеспечить  неизменность  платежной силы денег,  и  соответственно, доверие   к ним,   если экономические    условия препятствуют   этому. </a:t>
                      </a:r>
                      <a:endParaRPr lang="ru-RU" sz="1700" dirty="0">
                        <a:solidFill>
                          <a:srgbClr val="CC0000"/>
                        </a:solidFill>
                        <a:latin typeface="Book Antiqua" panose="02040602050305030304" pitchFamily="18" charset="0"/>
                      </a:endParaRPr>
                    </a:p>
                  </a:txBody>
                  <a:tcPr/>
                </a:tc>
                <a:extLst>
                  <a:ext uri="{0D108BD9-81ED-4DB2-BD59-A6C34878D82A}">
                    <a16:rowId xmlns:a16="http://schemas.microsoft.com/office/drawing/2014/main" val="479190596"/>
                  </a:ext>
                </a:extLst>
              </a:tr>
            </a:tbl>
          </a:graphicData>
        </a:graphic>
      </p:graphicFrame>
      <p:sp>
        <p:nvSpPr>
          <p:cNvPr id="8" name="TextBox 7">
            <a:extLst>
              <a:ext uri="{FF2B5EF4-FFF2-40B4-BE49-F238E27FC236}">
                <a16:creationId xmlns:a16="http://schemas.microsoft.com/office/drawing/2014/main" id="{9818FE89-B8E5-4BF0-B33E-1D1F45C3A8A7}"/>
              </a:ext>
            </a:extLst>
          </p:cNvPr>
          <p:cNvSpPr txBox="1"/>
          <p:nvPr/>
        </p:nvSpPr>
        <p:spPr>
          <a:xfrm>
            <a:off x="23004" y="940127"/>
            <a:ext cx="11950460" cy="646331"/>
          </a:xfrm>
          <a:prstGeom prst="rect">
            <a:avLst/>
          </a:prstGeom>
          <a:noFill/>
        </p:spPr>
        <p:txBody>
          <a:bodyPr wrap="square">
            <a:spAutoFit/>
          </a:bodyPr>
          <a:lstStyle/>
          <a:p>
            <a:pPr indent="228600" algn="just"/>
            <a:r>
              <a:rPr lang="ru-RU" sz="1800" b="1" dirty="0">
                <a:effectLst/>
                <a:latin typeface="Book Antiqua" panose="02040602050305030304" pitchFamily="18" charset="0"/>
                <a:ea typeface="Calibri" panose="020F0502020204030204" pitchFamily="34" charset="0"/>
                <a:cs typeface="Times New Roman" panose="02020603050405020304" pitchFamily="18" charset="0"/>
              </a:rPr>
              <a:t>Какой  основной   фактор  сегодня  определяет    доверие  к  </a:t>
            </a:r>
            <a:r>
              <a:rPr lang="ru-RU" sz="1800" b="1" dirty="0">
                <a:latin typeface="Book Antiqua" panose="02040602050305030304" pitchFamily="18" charset="0"/>
                <a:ea typeface="Calibri" panose="020F0502020204030204" pitchFamily="34" charset="0"/>
                <a:cs typeface="Times New Roman" panose="02020603050405020304" pitchFamily="18" charset="0"/>
              </a:rPr>
              <a:t>современным </a:t>
            </a:r>
            <a:r>
              <a:rPr lang="ru-RU" sz="1800" b="1" dirty="0">
                <a:effectLst/>
                <a:latin typeface="Book Antiqua" panose="02040602050305030304" pitchFamily="18" charset="0"/>
                <a:ea typeface="Calibri" panose="020F0502020204030204" pitchFamily="34" charset="0"/>
                <a:cs typeface="Times New Roman" panose="02020603050405020304" pitchFamily="18" charset="0"/>
              </a:rPr>
              <a:t>деньгам,   не  имеющим     самостоятельной   стоимости</a:t>
            </a:r>
            <a:r>
              <a:rPr lang="ru-RU" sz="1800" b="1" dirty="0">
                <a:latin typeface="Book Antiqua" panose="02040602050305030304" pitchFamily="18" charset="0"/>
                <a:ea typeface="Calibri" panose="020F0502020204030204" pitchFamily="34" charset="0"/>
                <a:cs typeface="Times New Roman" panose="02020603050405020304" pitchFamily="18" charset="0"/>
              </a:rPr>
              <a:t>?</a:t>
            </a:r>
            <a:endParaRPr lang="ru-RU" sz="1800" b="1" dirty="0">
              <a:effectLst/>
              <a:latin typeface="Book Antiqua" panose="02040602050305030304" pitchFamily="18" charset="0"/>
              <a:ea typeface="Calibri" panose="020F0502020204030204" pitchFamily="34" charset="0"/>
              <a:cs typeface="Times New Roman" panose="02020603050405020304" pitchFamily="18" charset="0"/>
            </a:endParaRPr>
          </a:p>
        </p:txBody>
      </p:sp>
      <p:pic>
        <p:nvPicPr>
          <p:cNvPr id="9" name="Рисунок 8">
            <a:extLst>
              <a:ext uri="{FF2B5EF4-FFF2-40B4-BE49-F238E27FC236}">
                <a16:creationId xmlns:a16="http://schemas.microsoft.com/office/drawing/2014/main" id="{71C6907C-2020-478F-9770-79CC1E1F3D9F}"/>
              </a:ext>
            </a:extLst>
          </p:cNvPr>
          <p:cNvPicPr/>
          <p:nvPr/>
        </p:nvPicPr>
        <p:blipFill rotWithShape="1">
          <a:blip r:embed="rId3"/>
          <a:srcRect l="22447" t="61637" r="27407" b="21893"/>
          <a:stretch/>
        </p:blipFill>
        <p:spPr bwMode="auto">
          <a:xfrm>
            <a:off x="921499" y="2020574"/>
            <a:ext cx="9783882" cy="18699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7856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Ваше мнение?</a:t>
            </a:r>
          </a:p>
        </p:txBody>
      </p:sp>
      <p:sp>
        <p:nvSpPr>
          <p:cNvPr id="3" name="Объект 2"/>
          <p:cNvSpPr>
            <a:spLocks noGrp="1"/>
          </p:cNvSpPr>
          <p:nvPr>
            <p:ph sz="half" idx="1"/>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1</a:t>
            </a:r>
          </a:p>
          <a:p>
            <a:pPr marL="0" indent="0">
              <a:buNone/>
            </a:pPr>
            <a:r>
              <a:rPr lang="ru-RU" dirty="0">
                <a:solidFill>
                  <a:srgbClr val="FF0000"/>
                </a:solidFill>
                <a:latin typeface="Times New Roman" panose="02020603050405020304" pitchFamily="18" charset="0"/>
                <a:cs typeface="Times New Roman" panose="02020603050405020304" pitchFamily="18" charset="0"/>
              </a:rPr>
              <a:t>Шифр 5.1</a:t>
            </a:r>
          </a:p>
        </p:txBody>
      </p:sp>
      <p:sp>
        <p:nvSpPr>
          <p:cNvPr id="4" name="Объект 3"/>
          <p:cNvSpPr>
            <a:spLocks noGrp="1"/>
          </p:cNvSpPr>
          <p:nvPr>
            <p:ph sz="half" idx="2"/>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2 Шифр 5.2</a:t>
            </a:r>
          </a:p>
          <a:p>
            <a:endParaRPr lang="ru-RU" dirty="0"/>
          </a:p>
        </p:txBody>
      </p:sp>
    </p:spTree>
    <p:extLst>
      <p:ext uri="{BB962C8B-B14F-4D97-AF65-F5344CB8AC3E}">
        <p14:creationId xmlns:p14="http://schemas.microsoft.com/office/powerpoint/2010/main" val="3329822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6FC271C1-787D-4736-82DE-330A0EDB19E6}"/>
              </a:ext>
            </a:extLst>
          </p:cNvPr>
          <p:cNvSpPr/>
          <p:nvPr/>
        </p:nvSpPr>
        <p:spPr>
          <a:xfrm>
            <a:off x="217097" y="72296"/>
            <a:ext cx="5766759"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100" b="1" dirty="0">
                <a:latin typeface="Book Antiqua" panose="02040602050305030304" pitchFamily="18" charset="0"/>
              </a:rPr>
              <a:t>6. Национальная  валюта, ее покупательная   способность и курс</a:t>
            </a:r>
          </a:p>
        </p:txBody>
      </p:sp>
      <p:pic>
        <p:nvPicPr>
          <p:cNvPr id="5" name="Рисунок 4">
            <a:extLst>
              <a:ext uri="{FF2B5EF4-FFF2-40B4-BE49-F238E27FC236}">
                <a16:creationId xmlns:a16="http://schemas.microsoft.com/office/drawing/2014/main" id="{9E42C0EA-2BEE-403E-8E30-CE587CE0BE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10348174" y="72296"/>
            <a:ext cx="1724227" cy="611247"/>
          </a:xfrm>
          <a:prstGeom prst="rect">
            <a:avLst/>
          </a:prstGeom>
        </p:spPr>
      </p:pic>
      <p:sp>
        <p:nvSpPr>
          <p:cNvPr id="7" name="TextBox 6">
            <a:extLst>
              <a:ext uri="{FF2B5EF4-FFF2-40B4-BE49-F238E27FC236}">
                <a16:creationId xmlns:a16="http://schemas.microsoft.com/office/drawing/2014/main" id="{E852C1EE-8A5E-4A1B-A5BE-7C76CD44F825}"/>
              </a:ext>
            </a:extLst>
          </p:cNvPr>
          <p:cNvSpPr txBox="1"/>
          <p:nvPr/>
        </p:nvSpPr>
        <p:spPr>
          <a:xfrm>
            <a:off x="120770" y="683543"/>
            <a:ext cx="12071230" cy="1815882"/>
          </a:xfrm>
          <a:prstGeom prst="rect">
            <a:avLst/>
          </a:prstGeom>
          <a:noFill/>
        </p:spPr>
        <p:txBody>
          <a:bodyPr wrap="square">
            <a:spAutoFit/>
          </a:bodyPr>
          <a:lstStyle/>
          <a:p>
            <a:pPr indent="226695" algn="just"/>
            <a:r>
              <a:rPr lang="ru-RU" sz="1600" dirty="0">
                <a:effectLst/>
                <a:latin typeface="Book Antiqua" panose="02040602050305030304" pitchFamily="18" charset="0"/>
                <a:ea typeface="Calibri" panose="020F0502020204030204" pitchFamily="34" charset="0"/>
                <a:cs typeface="Times New Roman" panose="02020603050405020304" pitchFamily="18" charset="0"/>
              </a:rPr>
              <a:t>Курсовые  соотношения  разных  валют  часто дают основания судить  об их покупательной способности, </a:t>
            </a:r>
            <a:r>
              <a:rPr lang="ru-RU" sz="1600" dirty="0" err="1">
                <a:effectLst/>
                <a:latin typeface="Book Antiqua" panose="02040602050305030304" pitchFamily="18" charset="0"/>
                <a:ea typeface="Calibri" panose="020F0502020204030204" pitchFamily="34" charset="0"/>
                <a:cs typeface="Times New Roman" panose="02020603050405020304" pitchFamily="18" charset="0"/>
              </a:rPr>
              <a:t>недооцененности</a:t>
            </a:r>
            <a:r>
              <a:rPr lang="ru-RU" sz="1600" dirty="0">
                <a:effectLst/>
                <a:latin typeface="Book Antiqua" panose="02040602050305030304" pitchFamily="18" charset="0"/>
                <a:ea typeface="Calibri" panose="020F0502020204030204" pitchFamily="34" charset="0"/>
                <a:cs typeface="Times New Roman" panose="02020603050405020304" pitchFamily="18" charset="0"/>
              </a:rPr>
              <a:t>  или  переоцененности  отдельных  из них.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indent="226695" algn="just"/>
            <a:r>
              <a:rPr lang="ru-RU" sz="1600" dirty="0">
                <a:solidFill>
                  <a:srgbClr val="000000"/>
                </a:solidFill>
                <a:effectLst/>
                <a:latin typeface="Book Antiqua" panose="02040602050305030304" pitchFamily="18" charset="0"/>
                <a:ea typeface="Times New Roman" panose="02020603050405020304" pitchFamily="18" charset="0"/>
                <a:cs typeface="Times New Roman" panose="02020603050405020304" pitchFamily="18" charset="0"/>
              </a:rPr>
              <a:t>Каждый год журнал </a:t>
            </a:r>
            <a:r>
              <a:rPr lang="ru-RU" sz="1600" dirty="0" err="1">
                <a:solidFill>
                  <a:srgbClr val="000000"/>
                </a:solidFill>
                <a:effectLst/>
                <a:latin typeface="Book Antiqua" panose="02040602050305030304" pitchFamily="18" charset="0"/>
                <a:ea typeface="Times New Roman" panose="02020603050405020304" pitchFamily="18" charset="0"/>
                <a:cs typeface="Times New Roman" panose="02020603050405020304" pitchFamily="18" charset="0"/>
              </a:rPr>
              <a:t>The</a:t>
            </a:r>
            <a:r>
              <a:rPr lang="ru-RU" sz="1600" dirty="0">
                <a:solidFill>
                  <a:srgbClr val="000000"/>
                </a:solidFill>
                <a:effectLst/>
                <a:latin typeface="Book Antiqua" panose="02040602050305030304" pitchFamily="18" charset="0"/>
                <a:ea typeface="Times New Roman" panose="02020603050405020304" pitchFamily="18" charset="0"/>
                <a:cs typeface="Times New Roman" panose="02020603050405020304" pitchFamily="18" charset="0"/>
              </a:rPr>
              <a:t> </a:t>
            </a:r>
            <a:r>
              <a:rPr lang="ru-RU" sz="1600" dirty="0" err="1">
                <a:solidFill>
                  <a:srgbClr val="000000"/>
                </a:solidFill>
                <a:effectLst/>
                <a:latin typeface="Book Antiqua" panose="02040602050305030304" pitchFamily="18" charset="0"/>
                <a:ea typeface="Times New Roman" panose="02020603050405020304" pitchFamily="18" charset="0"/>
                <a:cs typeface="Times New Roman" panose="02020603050405020304" pitchFamily="18" charset="0"/>
              </a:rPr>
              <a:t>Economist</a:t>
            </a:r>
            <a:r>
              <a:rPr lang="ru-RU" sz="1600" dirty="0">
                <a:solidFill>
                  <a:srgbClr val="000000"/>
                </a:solidFill>
                <a:effectLst/>
                <a:latin typeface="Book Antiqua" panose="02040602050305030304" pitchFamily="18" charset="0"/>
                <a:ea typeface="Times New Roman" panose="02020603050405020304" pitchFamily="18" charset="0"/>
                <a:cs typeface="Times New Roman" panose="02020603050405020304" pitchFamily="18" charset="0"/>
              </a:rPr>
              <a:t> публикует </a:t>
            </a:r>
            <a:r>
              <a:rPr lang="ru-RU" sz="1600" i="1" dirty="0">
                <a:solidFill>
                  <a:srgbClr val="256569"/>
                </a:solidFill>
                <a:effectLst/>
                <a:latin typeface="Book Antiqua" panose="02040602050305030304" pitchFamily="18" charset="0"/>
                <a:ea typeface="Times New Roman" panose="02020603050405020304" pitchFamily="18" charset="0"/>
                <a:cs typeface="Times New Roman" panose="02020603050405020304" pitchFamily="18" charset="0"/>
              </a:rPr>
              <a:t>индекс бигмака (</a:t>
            </a:r>
            <a:r>
              <a:rPr lang="ru-RU" sz="1600" i="1" dirty="0" err="1">
                <a:solidFill>
                  <a:srgbClr val="256569"/>
                </a:solidFill>
                <a:effectLst/>
                <a:latin typeface="Book Antiqua" panose="02040602050305030304" pitchFamily="18" charset="0"/>
                <a:ea typeface="Times New Roman" panose="02020603050405020304" pitchFamily="18" charset="0"/>
                <a:cs typeface="Times New Roman" panose="02020603050405020304" pitchFamily="18" charset="0"/>
              </a:rPr>
              <a:t>The</a:t>
            </a:r>
            <a:r>
              <a:rPr lang="ru-RU" sz="1600" i="1" dirty="0">
                <a:solidFill>
                  <a:srgbClr val="256569"/>
                </a:solidFill>
                <a:effectLst/>
                <a:latin typeface="Book Antiqua" panose="02040602050305030304" pitchFamily="18" charset="0"/>
                <a:ea typeface="Times New Roman" panose="02020603050405020304" pitchFamily="18" charset="0"/>
                <a:cs typeface="Times New Roman" panose="02020603050405020304" pitchFamily="18" charset="0"/>
              </a:rPr>
              <a:t> </a:t>
            </a:r>
            <a:r>
              <a:rPr lang="ru-RU" sz="1600" i="1" dirty="0" err="1">
                <a:solidFill>
                  <a:srgbClr val="256569"/>
                </a:solidFill>
                <a:effectLst/>
                <a:latin typeface="Book Antiqua" panose="02040602050305030304" pitchFamily="18" charset="0"/>
                <a:ea typeface="Times New Roman" panose="02020603050405020304" pitchFamily="18" charset="0"/>
                <a:cs typeface="Times New Roman" panose="02020603050405020304" pitchFamily="18" charset="0"/>
              </a:rPr>
              <a:t>Big</a:t>
            </a:r>
            <a:r>
              <a:rPr lang="ru-RU" sz="1600" i="1" dirty="0">
                <a:solidFill>
                  <a:srgbClr val="256569"/>
                </a:solidFill>
                <a:effectLst/>
                <a:latin typeface="Book Antiqua" panose="02040602050305030304" pitchFamily="18" charset="0"/>
                <a:ea typeface="Times New Roman" panose="02020603050405020304" pitchFamily="18" charset="0"/>
                <a:cs typeface="Times New Roman" panose="02020603050405020304" pitchFamily="18" charset="0"/>
              </a:rPr>
              <a:t> </a:t>
            </a:r>
            <a:r>
              <a:rPr lang="ru-RU" sz="1600" i="1" dirty="0" err="1">
                <a:solidFill>
                  <a:srgbClr val="256569"/>
                </a:solidFill>
                <a:effectLst/>
                <a:latin typeface="Book Antiqua" panose="02040602050305030304" pitchFamily="18" charset="0"/>
                <a:ea typeface="Times New Roman" panose="02020603050405020304" pitchFamily="18" charset="0"/>
                <a:cs typeface="Times New Roman" panose="02020603050405020304" pitchFamily="18" charset="0"/>
              </a:rPr>
              <a:t>Mac</a:t>
            </a:r>
            <a:r>
              <a:rPr lang="ru-RU" sz="1600" i="1" dirty="0">
                <a:solidFill>
                  <a:srgbClr val="256569"/>
                </a:solidFill>
                <a:effectLst/>
                <a:latin typeface="Book Antiqua" panose="02040602050305030304" pitchFamily="18" charset="0"/>
                <a:ea typeface="Times New Roman" panose="02020603050405020304" pitchFamily="18" charset="0"/>
                <a:cs typeface="Times New Roman" panose="02020603050405020304" pitchFamily="18" charset="0"/>
              </a:rPr>
              <a:t> </a:t>
            </a:r>
            <a:r>
              <a:rPr lang="ru-RU" sz="1600" i="1" dirty="0" err="1">
                <a:solidFill>
                  <a:srgbClr val="256569"/>
                </a:solidFill>
                <a:effectLst/>
                <a:latin typeface="Book Antiqua" panose="02040602050305030304" pitchFamily="18" charset="0"/>
                <a:ea typeface="Times New Roman" panose="02020603050405020304" pitchFamily="18" charset="0"/>
                <a:cs typeface="Times New Roman" panose="02020603050405020304" pitchFamily="18" charset="0"/>
              </a:rPr>
              <a:t>Index</a:t>
            </a:r>
            <a:r>
              <a:rPr lang="ru-RU" sz="1600" i="1" dirty="0">
                <a:solidFill>
                  <a:srgbClr val="256569"/>
                </a:solidFill>
                <a:effectLst/>
                <a:latin typeface="Book Antiqua" panose="02040602050305030304" pitchFamily="18" charset="0"/>
                <a:ea typeface="Times New Roman" panose="02020603050405020304" pitchFamily="18" charset="0"/>
                <a:cs typeface="Times New Roman" panose="02020603050405020304" pitchFamily="18" charset="0"/>
              </a:rPr>
              <a:t>). </a:t>
            </a:r>
            <a:r>
              <a:rPr lang="ru-RU" sz="1600" dirty="0">
                <a:solidFill>
                  <a:srgbClr val="000000"/>
                </a:solidFill>
                <a:effectLst/>
                <a:latin typeface="Book Antiqua" panose="02040602050305030304" pitchFamily="18" charset="0"/>
                <a:ea typeface="Times New Roman" panose="02020603050405020304" pitchFamily="18" charset="0"/>
                <a:cs typeface="Times New Roman" panose="02020603050405020304" pitchFamily="18" charset="0"/>
              </a:rPr>
              <a:t>По    оценкам издания  получается, что российский  рубль — самая недооцененная валюта в мире, и согласно индексу бигмака, доллар должен был   стоить в начале  2022 г.  23 рубля </a:t>
            </a:r>
            <a:r>
              <a:rPr lang="ru-RU" sz="1600" i="1" dirty="0">
                <a:solidFill>
                  <a:srgbClr val="000000"/>
                </a:solidFill>
                <a:effectLst/>
                <a:latin typeface="Book Antiqua" panose="02040602050305030304" pitchFamily="18" charset="0"/>
                <a:ea typeface="Times New Roman" panose="02020603050405020304" pitchFamily="18" charset="0"/>
                <a:cs typeface="Times New Roman" panose="02020603050405020304" pitchFamily="18" charset="0"/>
              </a:rPr>
              <a:t>(за один бигмак  американцу надо было заплатить 5,5 </a:t>
            </a:r>
            <a:r>
              <a:rPr lang="ru-RU" sz="1600" i="1" dirty="0">
                <a:solidFill>
                  <a:srgbClr val="000000"/>
                </a:solidFill>
                <a:effectLst/>
                <a:latin typeface="Book Antiqua" panose="02040602050305030304" pitchFamily="18" charset="0"/>
                <a:ea typeface="Times New Roman" panose="02020603050405020304" pitchFamily="18" charset="0"/>
                <a:cs typeface="Arial" panose="020B0604020202020204" pitchFamily="34" charset="0"/>
              </a:rPr>
              <a:t>$</a:t>
            </a:r>
            <a:r>
              <a:rPr lang="ru-RU" sz="1600" i="1" dirty="0">
                <a:solidFill>
                  <a:srgbClr val="000000"/>
                </a:solidFill>
                <a:effectLst/>
                <a:latin typeface="Book Antiqua" panose="02040602050305030304" pitchFamily="18" charset="0"/>
                <a:ea typeface="Times New Roman" panose="02020603050405020304" pitchFamily="18" charset="0"/>
                <a:cs typeface="Times New Roman" panose="02020603050405020304" pitchFamily="18" charset="0"/>
              </a:rPr>
              <a:t>, россиянину  - меньше, чем  2 </a:t>
            </a:r>
            <a:r>
              <a:rPr lang="ru-RU" sz="1600" i="1" dirty="0">
                <a:solidFill>
                  <a:srgbClr val="000000"/>
                </a:solidFill>
                <a:effectLst/>
                <a:latin typeface="Book Antiqua" panose="02040602050305030304" pitchFamily="18" charset="0"/>
                <a:ea typeface="Times New Roman" panose="02020603050405020304" pitchFamily="18" charset="0"/>
                <a:cs typeface="Arial" panose="020B0604020202020204" pitchFamily="34" charset="0"/>
              </a:rPr>
              <a:t>$</a:t>
            </a:r>
            <a:r>
              <a:rPr lang="ru-RU" sz="1600" i="1" dirty="0">
                <a:solidFill>
                  <a:srgbClr val="000000"/>
                </a:solidFill>
                <a:effectLst/>
                <a:latin typeface="Book Antiqua" panose="02040602050305030304" pitchFamily="18" charset="0"/>
                <a:ea typeface="Times New Roman" panose="02020603050405020304" pitchFamily="18" charset="0"/>
                <a:cs typeface="Times New Roman" panose="02020603050405020304" pitchFamily="18" charset="0"/>
              </a:rPr>
              <a:t>). </a:t>
            </a:r>
            <a:endParaRPr lang="ru-RU" sz="1600" i="1" dirty="0">
              <a:effectLst/>
              <a:latin typeface="Calibri" panose="020F0502020204030204" pitchFamily="34" charset="0"/>
              <a:ea typeface="Calibri" panose="020F0502020204030204" pitchFamily="34" charset="0"/>
              <a:cs typeface="Times New Roman" panose="02020603050405020304" pitchFamily="18" charset="0"/>
            </a:endParaRPr>
          </a:p>
          <a:p>
            <a:pPr indent="226695" algn="just"/>
            <a:r>
              <a:rPr lang="ru-RU" sz="1600" b="1" dirty="0">
                <a:solidFill>
                  <a:srgbClr val="000000"/>
                </a:solidFill>
                <a:effectLst/>
                <a:latin typeface="Book Antiqua" panose="02040602050305030304" pitchFamily="18" charset="0"/>
                <a:ea typeface="Times New Roman" panose="02020603050405020304" pitchFamily="18" charset="0"/>
                <a:cs typeface="Times New Roman" panose="02020603050405020304" pitchFamily="18" charset="0"/>
              </a:rPr>
              <a:t>Можно  ли   по  ценам  на отдельные   товары,   складывающимся  в разных странах,    судить   о справедливости  курсовых  соотношений    валют и  их  покупательной   способности? </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Таблица 2">
            <a:extLst>
              <a:ext uri="{FF2B5EF4-FFF2-40B4-BE49-F238E27FC236}">
                <a16:creationId xmlns:a16="http://schemas.microsoft.com/office/drawing/2014/main" id="{993019A1-4D18-4023-A42D-D028700FADA5}"/>
              </a:ext>
            </a:extLst>
          </p:cNvPr>
          <p:cNvGraphicFramePr>
            <a:graphicFrameLocks noGrp="1"/>
          </p:cNvGraphicFramePr>
          <p:nvPr>
            <p:extLst>
              <p:ext uri="{D42A27DB-BD31-4B8C-83A1-F6EECF244321}">
                <p14:modId xmlns:p14="http://schemas.microsoft.com/office/powerpoint/2010/main" val="2944118985"/>
              </p:ext>
            </p:extLst>
          </p:nvPr>
        </p:nvGraphicFramePr>
        <p:xfrm>
          <a:off x="23004" y="3957320"/>
          <a:ext cx="12145992" cy="2900680"/>
        </p:xfrm>
        <a:graphic>
          <a:graphicData uri="http://schemas.openxmlformats.org/drawingml/2006/table">
            <a:tbl>
              <a:tblPr firstRow="1" bandRow="1">
                <a:tableStyleId>{5C22544A-7EE6-4342-B048-85BDC9FD1C3A}</a:tableStyleId>
              </a:tblPr>
              <a:tblGrid>
                <a:gridCol w="6239773">
                  <a:extLst>
                    <a:ext uri="{9D8B030D-6E8A-4147-A177-3AD203B41FA5}">
                      <a16:colId xmlns:a16="http://schemas.microsoft.com/office/drawing/2014/main" val="2326886104"/>
                    </a:ext>
                  </a:extLst>
                </a:gridCol>
                <a:gridCol w="5906219">
                  <a:extLst>
                    <a:ext uri="{9D8B030D-6E8A-4147-A177-3AD203B41FA5}">
                      <a16:colId xmlns:a16="http://schemas.microsoft.com/office/drawing/2014/main" val="268005107"/>
                    </a:ext>
                  </a:extLst>
                </a:gridCol>
              </a:tblGrid>
              <a:tr h="370840">
                <a:tc>
                  <a:txBody>
                    <a:bodyPr/>
                    <a:lstStyle/>
                    <a:p>
                      <a:r>
                        <a:rPr lang="ru-RU" sz="1600" b="1" i="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Тезис:</a:t>
                      </a:r>
                      <a:endParaRPr lang="ru-RU" sz="1600" b="1" dirty="0">
                        <a:solidFill>
                          <a:schemeClr val="bg1"/>
                        </a:solidFill>
                        <a:latin typeface="Book Antiqua" panose="02040602050305030304" pitchFamily="18" charset="0"/>
                      </a:endParaRPr>
                    </a:p>
                  </a:txBody>
                  <a:tcPr/>
                </a:tc>
                <a:tc>
                  <a:txBody>
                    <a:bodyPr/>
                    <a:lstStyle/>
                    <a:p>
                      <a:r>
                        <a:rPr lang="ru-RU" sz="1800" b="1" i="1" dirty="0">
                          <a:solidFill>
                            <a:srgbClr val="CC0000"/>
                          </a:solidFill>
                          <a:effectLst/>
                          <a:latin typeface="Book Antiqua" panose="02040602050305030304" pitchFamily="18" charset="0"/>
                          <a:ea typeface="Calibri" panose="020F0502020204030204" pitchFamily="34" charset="0"/>
                          <a:cs typeface="Times New Roman" panose="02020603050405020304" pitchFamily="18" charset="0"/>
                        </a:rPr>
                        <a:t>Антитезис:</a:t>
                      </a:r>
                      <a:endParaRPr lang="ru-RU" sz="1800" dirty="0">
                        <a:solidFill>
                          <a:srgbClr val="CC0000"/>
                        </a:solidFill>
                      </a:endParaRPr>
                    </a:p>
                  </a:txBody>
                  <a:tcPr/>
                </a:tc>
                <a:extLst>
                  <a:ext uri="{0D108BD9-81ED-4DB2-BD59-A6C34878D82A}">
                    <a16:rowId xmlns:a16="http://schemas.microsoft.com/office/drawing/2014/main" val="17754408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kern="1200" dirty="0">
                          <a:solidFill>
                            <a:schemeClr val="dk1"/>
                          </a:solidFill>
                          <a:effectLst/>
                          <a:latin typeface="Book Antiqua" panose="02040602050305030304" pitchFamily="18" charset="0"/>
                          <a:ea typeface="+mn-ea"/>
                          <a:cs typeface="+mn-cs"/>
                        </a:rPr>
                        <a:t>Судить   о справедливости  курсовых  соотношений   разных   валют и  их  покупательной   способности, сравнивая национальные   цены  на  распространенные   во   всем   мире  товары (а бигмак  относится к  разряду  таких товаров),  если  уж и  нельзя  целиком  полагаясь  на этот  ценовой   фактор, то   учитывать это   обстоятельство  необходимо в  политике  регулирования курса  национальной  валюты. Тем   более,   что  российский   рубль  действительно   недооценен, и  его  текущий курс  неадекватен потенциалу российской экономики.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kern="1200" dirty="0">
                          <a:solidFill>
                            <a:srgbClr val="CC0000"/>
                          </a:solidFill>
                          <a:effectLst/>
                          <a:latin typeface="Book Antiqua" panose="02040602050305030304" pitchFamily="18" charset="0"/>
                          <a:ea typeface="+mn-ea"/>
                          <a:cs typeface="+mn-cs"/>
                        </a:rPr>
                        <a:t>Эти  оценки  неправомерны и никак   не отражают реальные  курсы   валют. Цены  на товары,  производимые и реализуемые  внутри той или иной страны   (а именно  их уровень и динамика  в основном определяют  покупательную способность национальной валюты), зависят  от  множества    факторов,  которые  часто  слабо соотносятся с   факторами, влияющими на   курс национальной  валюты. </a:t>
                      </a:r>
                      <a:endParaRPr lang="ru-RU" sz="1600" dirty="0">
                        <a:solidFill>
                          <a:srgbClr val="CC0000"/>
                        </a:solidFill>
                        <a:latin typeface="Book Antiqua" panose="02040602050305030304" pitchFamily="18" charset="0"/>
                      </a:endParaRPr>
                    </a:p>
                  </a:txBody>
                  <a:tcPr/>
                </a:tc>
                <a:extLst>
                  <a:ext uri="{0D108BD9-81ED-4DB2-BD59-A6C34878D82A}">
                    <a16:rowId xmlns:a16="http://schemas.microsoft.com/office/drawing/2014/main" val="479190596"/>
                  </a:ext>
                </a:extLst>
              </a:tr>
            </a:tbl>
          </a:graphicData>
        </a:graphic>
      </p:graphicFrame>
      <p:pic>
        <p:nvPicPr>
          <p:cNvPr id="3" name="Рисунок 2">
            <a:extLst>
              <a:ext uri="{FF2B5EF4-FFF2-40B4-BE49-F238E27FC236}">
                <a16:creationId xmlns:a16="http://schemas.microsoft.com/office/drawing/2014/main" id="{DA51B028-7E47-426F-86AB-0E20CAEDF914}"/>
              </a:ext>
            </a:extLst>
          </p:cNvPr>
          <p:cNvPicPr>
            <a:picLocks noChangeAspect="1"/>
          </p:cNvPicPr>
          <p:nvPr/>
        </p:nvPicPr>
        <p:blipFill rotWithShape="1">
          <a:blip r:embed="rId3"/>
          <a:srcRect l="23490" t="29182" r="22736" b="51195"/>
          <a:stretch/>
        </p:blipFill>
        <p:spPr>
          <a:xfrm>
            <a:off x="2260120" y="2424023"/>
            <a:ext cx="7469907" cy="1533297"/>
          </a:xfrm>
          <a:prstGeom prst="rect">
            <a:avLst/>
          </a:prstGeom>
        </p:spPr>
      </p:pic>
    </p:spTree>
    <p:extLst>
      <p:ext uri="{BB962C8B-B14F-4D97-AF65-F5344CB8AC3E}">
        <p14:creationId xmlns:p14="http://schemas.microsoft.com/office/powerpoint/2010/main" val="3576483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Ваше мнение?</a:t>
            </a:r>
          </a:p>
        </p:txBody>
      </p:sp>
      <p:sp>
        <p:nvSpPr>
          <p:cNvPr id="3" name="Объект 2"/>
          <p:cNvSpPr>
            <a:spLocks noGrp="1"/>
          </p:cNvSpPr>
          <p:nvPr>
            <p:ph sz="half" idx="1"/>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1</a:t>
            </a:r>
          </a:p>
          <a:p>
            <a:pPr marL="0" indent="0">
              <a:buNone/>
            </a:pPr>
            <a:r>
              <a:rPr lang="ru-RU" dirty="0">
                <a:solidFill>
                  <a:srgbClr val="FF0000"/>
                </a:solidFill>
                <a:latin typeface="Times New Roman" panose="02020603050405020304" pitchFamily="18" charset="0"/>
                <a:cs typeface="Times New Roman" panose="02020603050405020304" pitchFamily="18" charset="0"/>
              </a:rPr>
              <a:t>Шифр 6.1</a:t>
            </a:r>
          </a:p>
        </p:txBody>
      </p:sp>
      <p:sp>
        <p:nvSpPr>
          <p:cNvPr id="4" name="Объект 3"/>
          <p:cNvSpPr>
            <a:spLocks noGrp="1"/>
          </p:cNvSpPr>
          <p:nvPr>
            <p:ph sz="half" idx="2"/>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2 Шифр 6.2</a:t>
            </a:r>
          </a:p>
          <a:p>
            <a:endParaRPr lang="ru-RU" dirty="0"/>
          </a:p>
        </p:txBody>
      </p:sp>
    </p:spTree>
    <p:extLst>
      <p:ext uri="{BB962C8B-B14F-4D97-AF65-F5344CB8AC3E}">
        <p14:creationId xmlns:p14="http://schemas.microsoft.com/office/powerpoint/2010/main" val="3646162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C44C15-2770-4524-A657-2FE0F52BEC05}"/>
              </a:ext>
            </a:extLst>
          </p:cNvPr>
          <p:cNvSpPr txBox="1"/>
          <p:nvPr/>
        </p:nvSpPr>
        <p:spPr>
          <a:xfrm>
            <a:off x="181154" y="1250417"/>
            <a:ext cx="11873994" cy="4672048"/>
          </a:xfrm>
          <a:prstGeom prst="rect">
            <a:avLst/>
          </a:prstGeom>
          <a:noFill/>
        </p:spPr>
        <p:txBody>
          <a:bodyPr wrap="square">
            <a:spAutoFit/>
          </a:bodyPr>
          <a:lstStyle/>
          <a:p>
            <a:pPr algn="ctr" eaLnBrk="1" hangingPunct="1">
              <a:buFont typeface="Wingdings" panose="05000000000000000000" pitchFamily="2" charset="2"/>
              <a:buNone/>
              <a:defRPr/>
            </a:pPr>
            <a:r>
              <a:rPr lang="ru-RU" altLang="ru-RU" sz="2400" b="1" dirty="0">
                <a:solidFill>
                  <a:srgbClr val="CC0000"/>
                </a:solidFill>
                <a:latin typeface="Times New Roman" panose="02020603050405020304" pitchFamily="18" charset="0"/>
                <a:cs typeface="Times New Roman" panose="02020603050405020304" pitchFamily="18" charset="0"/>
              </a:rPr>
              <a:t>Депозитные  деньги </a:t>
            </a:r>
          </a:p>
          <a:p>
            <a:pPr algn="just" eaLnBrk="1" hangingPunct="1">
              <a:buFont typeface="Wingdings" panose="05000000000000000000" pitchFamily="2" charset="2"/>
              <a:buNone/>
              <a:defRPr/>
            </a:pPr>
            <a:r>
              <a:rPr lang="ru-RU" altLang="ru-RU" sz="2400" b="1" dirty="0">
                <a:latin typeface="Times New Roman" panose="02020603050405020304" pitchFamily="18" charset="0"/>
                <a:cs typeface="Times New Roman" panose="02020603050405020304" pitchFamily="18" charset="0"/>
              </a:rPr>
              <a:t>- </a:t>
            </a:r>
            <a:r>
              <a:rPr lang="ru-RU" altLang="ru-RU" sz="2400" b="1" dirty="0">
                <a:solidFill>
                  <a:srgbClr val="256569"/>
                </a:solidFill>
                <a:latin typeface="Times New Roman" panose="02020603050405020304" pitchFamily="18" charset="0"/>
                <a:cs typeface="Times New Roman" panose="02020603050405020304" pitchFamily="18" charset="0"/>
              </a:rPr>
              <a:t>деньги клиентов</a:t>
            </a:r>
            <a:r>
              <a:rPr lang="ru-RU" altLang="ru-RU" sz="2400" dirty="0">
                <a:latin typeface="Times New Roman" panose="02020603050405020304" pitchFamily="18" charset="0"/>
                <a:cs typeface="Times New Roman" panose="02020603050405020304" pitchFamily="18" charset="0"/>
              </a:rPr>
              <a:t>, зачисленные банками на их депозитные счета, посредством вкладных, переводных и кассовых </a:t>
            </a:r>
            <a:r>
              <a:rPr lang="ru-RU" altLang="ru-RU" sz="2400" dirty="0">
                <a:solidFill>
                  <a:srgbClr val="256569"/>
                </a:solidFill>
                <a:latin typeface="Times New Roman" panose="02020603050405020304" pitchFamily="18" charset="0"/>
                <a:cs typeface="Times New Roman" panose="02020603050405020304" pitchFamily="18" charset="0"/>
              </a:rPr>
              <a:t>операций</a:t>
            </a:r>
          </a:p>
          <a:p>
            <a:pPr algn="just" eaLnBrk="1" hangingPunct="1">
              <a:buFont typeface="Wingdings" panose="05000000000000000000" pitchFamily="2" charset="2"/>
              <a:buNone/>
              <a:defRPr/>
            </a:pPr>
            <a:r>
              <a:rPr lang="ru-RU" altLang="ru-RU" sz="2400" dirty="0">
                <a:latin typeface="Times New Roman" panose="02020603050405020304" pitchFamily="18" charset="0"/>
                <a:cs typeface="Times New Roman" panose="02020603050405020304" pitchFamily="18" charset="0"/>
              </a:rPr>
              <a:t>-</a:t>
            </a:r>
            <a:r>
              <a:rPr lang="ru-RU" altLang="ru-RU" sz="2400" b="1" dirty="0">
                <a:solidFill>
                  <a:srgbClr val="256569"/>
                </a:solidFill>
                <a:latin typeface="Times New Roman" panose="02020603050405020304" pitchFamily="18" charset="0"/>
                <a:cs typeface="Times New Roman" panose="02020603050405020304" pitchFamily="18" charset="0"/>
              </a:rPr>
              <a:t>форма стоимости кредитов</a:t>
            </a:r>
            <a:r>
              <a:rPr lang="ru-RU" altLang="ru-RU" sz="2400" dirty="0">
                <a:latin typeface="Times New Roman" panose="02020603050405020304" pitchFamily="18" charset="0"/>
                <a:cs typeface="Times New Roman" panose="02020603050405020304" pitchFamily="18" charset="0"/>
              </a:rPr>
              <a:t>, превращенная в кредитные обязательства КБ, обеспеченная ликвидными деньгами и др. активами. </a:t>
            </a:r>
          </a:p>
          <a:p>
            <a:pPr algn="just" eaLnBrk="1" hangingPunct="1">
              <a:buFont typeface="Wingdings" panose="05000000000000000000" pitchFamily="2" charset="2"/>
              <a:buNone/>
              <a:defRPr/>
            </a:pPr>
            <a:r>
              <a:rPr lang="ru-RU" altLang="ru-RU" sz="2400" dirty="0">
                <a:latin typeface="Times New Roman" panose="02020603050405020304" pitchFamily="18" charset="0"/>
                <a:cs typeface="Times New Roman" panose="02020603050405020304" pitchFamily="18" charset="0"/>
              </a:rPr>
              <a:t>-</a:t>
            </a:r>
            <a:r>
              <a:rPr lang="ru-RU" altLang="ru-RU" sz="2400" b="1" dirty="0">
                <a:solidFill>
                  <a:srgbClr val="256569"/>
                </a:solidFill>
                <a:latin typeface="Times New Roman" panose="02020603050405020304" pitchFamily="18" charset="0"/>
                <a:cs typeface="Times New Roman" panose="02020603050405020304" pitchFamily="18" charset="0"/>
              </a:rPr>
              <a:t>числовые записи определенной денежной суммы</a:t>
            </a:r>
            <a:r>
              <a:rPr lang="ru-RU" altLang="ru-RU" sz="2400" dirty="0">
                <a:latin typeface="Times New Roman" panose="02020603050405020304" pitchFamily="18" charset="0"/>
                <a:cs typeface="Times New Roman" panose="02020603050405020304" pitchFamily="18" charset="0"/>
              </a:rPr>
              <a:t> на счетах клиентов в банке</a:t>
            </a:r>
          </a:p>
          <a:p>
            <a:pPr>
              <a:lnSpc>
                <a:spcPct val="80000"/>
              </a:lnSpc>
              <a:buFont typeface="Arial" panose="020B0604020202020204" pitchFamily="34" charset="0"/>
              <a:buNone/>
              <a:defRPr/>
            </a:pPr>
            <a:r>
              <a:rPr lang="ru-RU" sz="2400" dirty="0">
                <a:latin typeface="Times New Roman" panose="02020603050405020304" pitchFamily="18" charset="0"/>
                <a:cs typeface="Times New Roman" panose="02020603050405020304" pitchFamily="18" charset="0"/>
              </a:rPr>
              <a:t>- создаются только на </a:t>
            </a:r>
            <a:r>
              <a:rPr lang="ru-RU" sz="2400" b="1" dirty="0">
                <a:solidFill>
                  <a:srgbClr val="256569"/>
                </a:solidFill>
                <a:latin typeface="Times New Roman" panose="02020603050405020304" pitchFamily="18" charset="0"/>
                <a:cs typeface="Times New Roman" panose="02020603050405020304" pitchFamily="18" charset="0"/>
              </a:rPr>
              <a:t>кредитной основе</a:t>
            </a:r>
            <a:r>
              <a:rPr lang="ru-RU" sz="2400" dirty="0">
                <a:latin typeface="Times New Roman" panose="02020603050405020304" pitchFamily="18" charset="0"/>
                <a:cs typeface="Times New Roman" panose="02020603050405020304" pitchFamily="18" charset="0"/>
              </a:rPr>
              <a:t>;</a:t>
            </a:r>
          </a:p>
          <a:p>
            <a:pPr>
              <a:lnSpc>
                <a:spcPct val="80000"/>
              </a:lnSpc>
              <a:buFont typeface="Arial" panose="020B0604020202020204" pitchFamily="34" charset="0"/>
              <a:buNone/>
              <a:defRPr/>
            </a:pPr>
            <a:r>
              <a:rPr lang="ru-RU" sz="2400" dirty="0">
                <a:latin typeface="Times New Roman" panose="02020603050405020304" pitchFamily="18" charset="0"/>
                <a:cs typeface="Times New Roman" panose="02020603050405020304" pitchFamily="18" charset="0"/>
              </a:rPr>
              <a:t>- выполняют все</a:t>
            </a:r>
            <a:r>
              <a:rPr lang="ru-RU" sz="2400" b="1" dirty="0">
                <a:latin typeface="Times New Roman" panose="02020603050405020304" pitchFamily="18" charset="0"/>
                <a:cs typeface="Times New Roman" panose="02020603050405020304" pitchFamily="18" charset="0"/>
              </a:rPr>
              <a:t> </a:t>
            </a:r>
            <a:r>
              <a:rPr lang="ru-RU" sz="2400" b="1" dirty="0">
                <a:solidFill>
                  <a:srgbClr val="256569"/>
                </a:solidFill>
                <a:latin typeface="Times New Roman" panose="02020603050405020304" pitchFamily="18" charset="0"/>
                <a:cs typeface="Times New Roman" panose="02020603050405020304" pitchFamily="18" charset="0"/>
              </a:rPr>
              <a:t>функции</a:t>
            </a:r>
            <a:r>
              <a:rPr lang="ru-RU" sz="2400" b="1"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денег;</a:t>
            </a:r>
          </a:p>
          <a:p>
            <a:pPr>
              <a:lnSpc>
                <a:spcPct val="80000"/>
              </a:lnSpc>
              <a:buFont typeface="Arial" panose="020B0604020202020204" pitchFamily="34" charset="0"/>
              <a:buNone/>
              <a:defRPr/>
            </a:pPr>
            <a:r>
              <a:rPr lang="ru-RU" sz="2400" dirty="0">
                <a:latin typeface="Times New Roman" panose="02020603050405020304" pitchFamily="18" charset="0"/>
                <a:cs typeface="Times New Roman" panose="02020603050405020304" pitchFamily="18" charset="0"/>
              </a:rPr>
              <a:t>- являются денежными </a:t>
            </a:r>
            <a:r>
              <a:rPr lang="ru-RU" sz="2400" b="1" dirty="0">
                <a:solidFill>
                  <a:srgbClr val="256569"/>
                </a:solidFill>
                <a:latin typeface="Times New Roman" panose="02020603050405020304" pitchFamily="18" charset="0"/>
                <a:cs typeface="Times New Roman" panose="02020603050405020304" pitchFamily="18" charset="0"/>
              </a:rPr>
              <a:t>обязательствами </a:t>
            </a:r>
            <a:r>
              <a:rPr lang="ru-RU" sz="2400" dirty="0">
                <a:latin typeface="Times New Roman" panose="02020603050405020304" pitchFamily="18" charset="0"/>
                <a:cs typeface="Times New Roman" panose="02020603050405020304" pitchFamily="18" charset="0"/>
              </a:rPr>
              <a:t>эмитентов (банков) и обеспечены </a:t>
            </a:r>
            <a:r>
              <a:rPr lang="ru-RU" sz="2400" b="1" dirty="0">
                <a:solidFill>
                  <a:srgbClr val="256569"/>
                </a:solidFill>
                <a:latin typeface="Times New Roman" panose="02020603050405020304" pitchFamily="18" charset="0"/>
                <a:cs typeface="Times New Roman" panose="02020603050405020304" pitchFamily="18" charset="0"/>
              </a:rPr>
              <a:t>активами</a:t>
            </a:r>
            <a:r>
              <a:rPr lang="ru-RU" sz="2400" dirty="0">
                <a:latin typeface="Times New Roman" panose="02020603050405020304" pitchFamily="18" charset="0"/>
                <a:cs typeface="Times New Roman" panose="02020603050405020304" pitchFamily="18" charset="0"/>
              </a:rPr>
              <a:t> эмитентов</a:t>
            </a:r>
          </a:p>
          <a:p>
            <a:pPr>
              <a:lnSpc>
                <a:spcPct val="80000"/>
              </a:lnSpc>
              <a:buFont typeface="Arial" panose="020B0604020202020204" pitchFamily="34" charset="0"/>
              <a:buNone/>
              <a:defRPr/>
            </a:pPr>
            <a:r>
              <a:rPr lang="ru-RU" sz="2400" dirty="0">
                <a:latin typeface="Times New Roman" panose="02020603050405020304" pitchFamily="18" charset="0"/>
                <a:cs typeface="Times New Roman" panose="02020603050405020304" pitchFamily="18" charset="0"/>
              </a:rPr>
              <a:t>- являются </a:t>
            </a:r>
            <a:r>
              <a:rPr lang="ru-RU" sz="2400" b="1" dirty="0">
                <a:solidFill>
                  <a:srgbClr val="256569"/>
                </a:solidFill>
                <a:latin typeface="Times New Roman" panose="02020603050405020304" pitchFamily="18" charset="0"/>
                <a:cs typeface="Times New Roman" panose="02020603050405020304" pitchFamily="18" charset="0"/>
              </a:rPr>
              <a:t>частными</a:t>
            </a:r>
            <a:r>
              <a:rPr lang="ru-RU" sz="2400" dirty="0">
                <a:solidFill>
                  <a:srgbClr val="256569"/>
                </a:solidFill>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деньгами;</a:t>
            </a:r>
          </a:p>
          <a:p>
            <a:pPr>
              <a:lnSpc>
                <a:spcPct val="80000"/>
              </a:lnSpc>
              <a:buFont typeface="Arial" panose="020B0604020202020204" pitchFamily="34" charset="0"/>
              <a:buNone/>
              <a:defRPr/>
            </a:pPr>
            <a:r>
              <a:rPr lang="ru-RU" sz="2400" dirty="0">
                <a:latin typeface="Times New Roman" panose="02020603050405020304" pitchFamily="18" charset="0"/>
                <a:cs typeface="Times New Roman" panose="02020603050405020304" pitchFamily="18" charset="0"/>
              </a:rPr>
              <a:t>- менее ликвидны, чем наличные деньги;</a:t>
            </a:r>
          </a:p>
          <a:p>
            <a:pPr>
              <a:lnSpc>
                <a:spcPct val="80000"/>
              </a:lnSpc>
              <a:buFont typeface="Arial" panose="020B0604020202020204" pitchFamily="34" charset="0"/>
              <a:buNone/>
              <a:defRPr/>
            </a:pPr>
            <a:r>
              <a:rPr lang="ru-RU" sz="2400" dirty="0">
                <a:latin typeface="Times New Roman" panose="02020603050405020304" pitchFamily="18" charset="0"/>
                <a:cs typeface="Times New Roman" panose="02020603050405020304" pitchFamily="18" charset="0"/>
              </a:rPr>
              <a:t>- обращаются через средства доступа к счетам;</a:t>
            </a:r>
          </a:p>
          <a:p>
            <a:pPr>
              <a:lnSpc>
                <a:spcPct val="80000"/>
              </a:lnSpc>
              <a:buFont typeface="Arial" panose="020B0604020202020204" pitchFamily="34" charset="0"/>
              <a:buNone/>
              <a:defRPr/>
            </a:pPr>
            <a:r>
              <a:rPr lang="ru-RU" sz="2400" dirty="0">
                <a:latin typeface="Times New Roman" panose="02020603050405020304" pitchFamily="18" charset="0"/>
                <a:cs typeface="Times New Roman" panose="02020603050405020304" pitchFamily="18" charset="0"/>
              </a:rPr>
              <a:t>-</a:t>
            </a:r>
            <a:r>
              <a:rPr lang="ru-RU" sz="2400" dirty="0">
                <a:solidFill>
                  <a:srgbClr val="256569"/>
                </a:solidFill>
                <a:latin typeface="Times New Roman" panose="02020603050405020304" pitchFamily="18" charset="0"/>
                <a:cs typeface="Times New Roman" panose="02020603050405020304" pitchFamily="18" charset="0"/>
              </a:rPr>
              <a:t> </a:t>
            </a:r>
            <a:r>
              <a:rPr lang="ru-RU" sz="2400" b="1" dirty="0">
                <a:solidFill>
                  <a:srgbClr val="256569"/>
                </a:solidFill>
                <a:latin typeface="Times New Roman" panose="02020603050405020304" pitchFamily="18" charset="0"/>
                <a:cs typeface="Times New Roman" panose="02020603050405020304" pitchFamily="18" charset="0"/>
              </a:rPr>
              <a:t>дематериализованная форма денег.</a:t>
            </a:r>
          </a:p>
        </p:txBody>
      </p:sp>
      <p:sp>
        <p:nvSpPr>
          <p:cNvPr id="11" name="Пятиугольник 2">
            <a:extLst>
              <a:ext uri="{FF2B5EF4-FFF2-40B4-BE49-F238E27FC236}">
                <a16:creationId xmlns:a16="http://schemas.microsoft.com/office/drawing/2014/main" id="{51E6C4B1-3EB3-4274-AEEC-22F3FFE40B39}"/>
              </a:ext>
            </a:extLst>
          </p:cNvPr>
          <p:cNvSpPr/>
          <p:nvPr/>
        </p:nvSpPr>
        <p:spPr>
          <a:xfrm>
            <a:off x="217097" y="201755"/>
            <a:ext cx="6330352"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latin typeface="Book Antiqua" panose="02040602050305030304" pitchFamily="18" charset="0"/>
              </a:rPr>
              <a:t>7. Депозитные деньги, способы их использования  населением в безналичных расчетах и платежах </a:t>
            </a:r>
          </a:p>
        </p:txBody>
      </p:sp>
      <p:pic>
        <p:nvPicPr>
          <p:cNvPr id="12" name="Рисунок 11">
            <a:extLst>
              <a:ext uri="{FF2B5EF4-FFF2-40B4-BE49-F238E27FC236}">
                <a16:creationId xmlns:a16="http://schemas.microsoft.com/office/drawing/2014/main" id="{3A5BDE2F-7546-454E-8794-C2D268DF44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10330921" y="144690"/>
            <a:ext cx="1724227" cy="611247"/>
          </a:xfrm>
          <a:prstGeom prst="rect">
            <a:avLst/>
          </a:prstGeom>
        </p:spPr>
      </p:pic>
    </p:spTree>
    <p:extLst>
      <p:ext uri="{BB962C8B-B14F-4D97-AF65-F5344CB8AC3E}">
        <p14:creationId xmlns:p14="http://schemas.microsoft.com/office/powerpoint/2010/main" val="4106778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3208391"/>
          </a:xfrm>
        </p:spPr>
        <p:txBody>
          <a:bodyPr>
            <a:normAutofit fontScale="90000"/>
          </a:bodyPr>
          <a:lstStyle/>
          <a:p>
            <a:pPr algn="ctr"/>
            <a:r>
              <a:rPr lang="ru-RU" sz="5400" b="1" cap="small" dirty="0">
                <a:solidFill>
                  <a:schemeClr val="bg1"/>
                </a:solidFill>
                <a:latin typeface="Book Antiqua" panose="02040602050305030304" pitchFamily="18" charset="0"/>
              </a:rPr>
              <a:t>Участники:</a:t>
            </a:r>
            <a:br>
              <a:rPr lang="ru-RU" sz="5400" b="1" cap="small" dirty="0">
                <a:solidFill>
                  <a:schemeClr val="bg1"/>
                </a:solidFill>
                <a:latin typeface="Book Antiqua" panose="02040602050305030304" pitchFamily="18" charset="0"/>
              </a:rPr>
            </a:br>
            <a:br>
              <a:rPr lang="ru-RU" sz="5400" b="1" cap="small" dirty="0">
                <a:solidFill>
                  <a:schemeClr val="bg1"/>
                </a:solidFill>
                <a:latin typeface="Book Antiqua" panose="02040602050305030304" pitchFamily="18" charset="0"/>
              </a:rPr>
            </a:br>
            <a:br>
              <a:rPr lang="ru-RU" sz="5400" b="1" cap="small" dirty="0">
                <a:solidFill>
                  <a:schemeClr val="bg1"/>
                </a:solidFill>
                <a:latin typeface="Book Antiqua" panose="02040602050305030304" pitchFamily="18" charset="0"/>
              </a:rPr>
            </a:br>
            <a:br>
              <a:rPr lang="ru-RU" sz="5400" b="1" cap="small" dirty="0">
                <a:solidFill>
                  <a:schemeClr val="bg1"/>
                </a:solidFill>
                <a:latin typeface="Book Antiqua" panose="02040602050305030304" pitchFamily="18" charset="0"/>
              </a:rPr>
            </a:br>
            <a:r>
              <a:rPr lang="ru-RU" sz="3100" b="1" cap="small" dirty="0">
                <a:latin typeface="Times New Roman" panose="02020603050405020304" pitchFamily="18" charset="0"/>
                <a:cs typeface="Times New Roman" panose="02020603050405020304" pitchFamily="18" charset="0"/>
              </a:rPr>
              <a:t>Участники:</a:t>
            </a:r>
            <a:br>
              <a:rPr lang="ru-RU" sz="2200" b="1" cap="small" dirty="0">
                <a:latin typeface="Times New Roman" panose="02020603050405020304" pitchFamily="18" charset="0"/>
                <a:cs typeface="Times New Roman" panose="02020603050405020304" pitchFamily="18" charset="0"/>
              </a:rPr>
            </a:br>
            <a:br>
              <a:rPr lang="ru-RU" sz="2200" b="1" cap="small" dirty="0">
                <a:latin typeface="Times New Roman" panose="02020603050405020304" pitchFamily="18" charset="0"/>
                <a:cs typeface="Times New Roman" panose="02020603050405020304" pitchFamily="18" charset="0"/>
              </a:rPr>
            </a:br>
            <a:r>
              <a:rPr lang="ru-RU" sz="2200" b="1" cap="small" dirty="0">
                <a:latin typeface="Times New Roman" panose="02020603050405020304" pitchFamily="18" charset="0"/>
                <a:cs typeface="Times New Roman" panose="02020603050405020304" pitchFamily="18" charset="0"/>
              </a:rPr>
              <a:t>д.э.н, проф. Абрамова М. А. </a:t>
            </a:r>
            <a:r>
              <a:rPr lang="en-US" sz="2200" b="1" cap="small" dirty="0">
                <a:solidFill>
                  <a:srgbClr val="FF0000"/>
                </a:solidFill>
                <a:latin typeface="Times New Roman" panose="02020603050405020304" pitchFamily="18" charset="0"/>
                <a:cs typeface="Times New Roman" panose="02020603050405020304" pitchFamily="18" charset="0"/>
              </a:rPr>
              <a:t>VS</a:t>
            </a:r>
            <a:r>
              <a:rPr lang="en-US" sz="2200" b="1" cap="small" dirty="0">
                <a:latin typeface="Times New Roman" panose="02020603050405020304" pitchFamily="18" charset="0"/>
                <a:cs typeface="Times New Roman" panose="02020603050405020304" pitchFamily="18" charset="0"/>
              </a:rPr>
              <a:t> </a:t>
            </a:r>
            <a:r>
              <a:rPr lang="ru-RU" sz="2200" b="1" cap="small" dirty="0">
                <a:latin typeface="Times New Roman" panose="02020603050405020304" pitchFamily="18" charset="0"/>
                <a:cs typeface="Times New Roman" panose="02020603050405020304" pitchFamily="18" charset="0"/>
              </a:rPr>
              <a:t> д.э.н, проф.</a:t>
            </a:r>
            <a:r>
              <a:rPr lang="en-US" sz="2200" b="1" cap="small" dirty="0">
                <a:latin typeface="Times New Roman" panose="02020603050405020304" pitchFamily="18" charset="0"/>
                <a:cs typeface="Times New Roman" panose="02020603050405020304" pitchFamily="18" charset="0"/>
              </a:rPr>
              <a:t> </a:t>
            </a:r>
            <a:r>
              <a:rPr lang="ru-RU" sz="2200" b="1" cap="small" dirty="0">
                <a:latin typeface="Times New Roman" panose="02020603050405020304" pitchFamily="18" charset="0"/>
                <a:cs typeface="Times New Roman" panose="02020603050405020304" pitchFamily="18" charset="0"/>
              </a:rPr>
              <a:t>Фиапшев А. Б.</a:t>
            </a:r>
            <a:br>
              <a:rPr lang="ru-RU" sz="2200" b="1" cap="small" dirty="0">
                <a:latin typeface="Times New Roman" panose="02020603050405020304" pitchFamily="18" charset="0"/>
                <a:cs typeface="Times New Roman" panose="02020603050405020304" pitchFamily="18" charset="0"/>
              </a:rPr>
            </a:br>
            <a:r>
              <a:rPr lang="ru-RU" sz="3100" b="1" cap="small" dirty="0">
                <a:solidFill>
                  <a:srgbClr val="FF0000"/>
                </a:solidFill>
                <a:latin typeface="Times New Roman" panose="02020603050405020304" pitchFamily="18" charset="0"/>
                <a:cs typeface="Times New Roman" panose="02020603050405020304" pitchFamily="18" charset="0"/>
              </a:rPr>
              <a:t>+</a:t>
            </a:r>
            <a:br>
              <a:rPr lang="ru-RU" sz="2200" b="1" cap="small" dirty="0">
                <a:latin typeface="Times New Roman" panose="02020603050405020304" pitchFamily="18" charset="0"/>
                <a:cs typeface="Times New Roman" panose="02020603050405020304" pitchFamily="18" charset="0"/>
              </a:rPr>
            </a:br>
            <a:r>
              <a:rPr lang="ru-RU" sz="2200" b="1" cap="small" dirty="0">
                <a:latin typeface="Times New Roman" panose="02020603050405020304" pitchFamily="18" charset="0"/>
                <a:cs typeface="Times New Roman" panose="02020603050405020304" pitchFamily="18" charset="0"/>
              </a:rPr>
              <a:t>все, кто интересуется проблемами современных денег </a:t>
            </a:r>
            <a:br>
              <a:rPr lang="ru-RU" sz="2200" b="1" cap="small" dirty="0">
                <a:latin typeface="Times New Roman" panose="02020603050405020304" pitchFamily="18" charset="0"/>
                <a:cs typeface="Times New Roman" panose="02020603050405020304" pitchFamily="18" charset="0"/>
              </a:rPr>
            </a:br>
            <a:br>
              <a:rPr lang="ru-RU" sz="6000" b="1" cap="small" dirty="0">
                <a:solidFill>
                  <a:srgbClr val="FF0000"/>
                </a:solidFill>
                <a:latin typeface="Book Antiqua" panose="02040602050305030304" pitchFamily="18" charset="0"/>
              </a:rPr>
            </a:br>
            <a:endParaRPr lang="ru-RU"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74835" y="3934730"/>
            <a:ext cx="2358915" cy="1847594"/>
          </a:xfrm>
          <a:prstGeom prst="rect">
            <a:avLst/>
          </a:prstGeom>
        </p:spPr>
      </p:pic>
      <p:pic>
        <p:nvPicPr>
          <p:cNvPr id="8" name="Рисунок 7">
            <a:extLst>
              <a:ext uri="{FF2B5EF4-FFF2-40B4-BE49-F238E27FC236}">
                <a16:creationId xmlns:a16="http://schemas.microsoft.com/office/drawing/2014/main" id="{0E36396A-471F-490A-A9A4-C95F17CD8122}"/>
              </a:ext>
            </a:extLst>
          </p:cNvPr>
          <p:cNvPicPr/>
          <p:nvPr/>
        </p:nvPicPr>
        <p:blipFill rotWithShape="1">
          <a:blip r:embed="rId3">
            <a:extLst>
              <a:ext uri="{28A0092B-C50C-407E-A947-70E740481C1C}">
                <a14:useLocalDpi xmlns:a14="http://schemas.microsoft.com/office/drawing/2010/main" val="0"/>
              </a:ext>
            </a:extLst>
          </a:blip>
          <a:srcRect t="10693" b="5524"/>
          <a:stretch/>
        </p:blipFill>
        <p:spPr bwMode="auto">
          <a:xfrm>
            <a:off x="8139119" y="3934729"/>
            <a:ext cx="1490655" cy="18475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5066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803806-5946-4403-97F0-6961486683F7}"/>
              </a:ext>
            </a:extLst>
          </p:cNvPr>
          <p:cNvSpPr txBox="1"/>
          <p:nvPr/>
        </p:nvSpPr>
        <p:spPr>
          <a:xfrm>
            <a:off x="494971" y="703098"/>
            <a:ext cx="10898694" cy="369332"/>
          </a:xfrm>
          <a:prstGeom prst="rect">
            <a:avLst/>
          </a:prstGeom>
          <a:noFill/>
        </p:spPr>
        <p:txBody>
          <a:bodyPr wrap="square">
            <a:spAutoFit/>
          </a:bodyPr>
          <a:lstStyle/>
          <a:p>
            <a:pPr indent="228600" algn="ctr">
              <a:spcAft>
                <a:spcPts val="0"/>
              </a:spcAft>
            </a:pPr>
            <a:r>
              <a:rPr lang="ru-RU" b="1" dirty="0">
                <a:solidFill>
                  <a:srgbClr val="990033"/>
                </a:solidFill>
                <a:latin typeface="Book Antiqua" panose="02040602050305030304" pitchFamily="18" charset="0"/>
                <a:ea typeface="Courier New" panose="02070309020205020404" pitchFamily="49" charset="0"/>
              </a:rPr>
              <a:t>Динамика количества используемых в РФ платежных карт, млн ед. </a:t>
            </a:r>
          </a:p>
        </p:txBody>
      </p:sp>
      <p:graphicFrame>
        <p:nvGraphicFramePr>
          <p:cNvPr id="3" name="Таблица 2">
            <a:extLst>
              <a:ext uri="{FF2B5EF4-FFF2-40B4-BE49-F238E27FC236}">
                <a16:creationId xmlns:a16="http://schemas.microsoft.com/office/drawing/2014/main" id="{2D07F536-C098-4CED-8279-859CE47760B6}"/>
              </a:ext>
            </a:extLst>
          </p:cNvPr>
          <p:cNvGraphicFramePr>
            <a:graphicFrameLocks noGrp="1"/>
          </p:cNvGraphicFramePr>
          <p:nvPr>
            <p:extLst>
              <p:ext uri="{D42A27DB-BD31-4B8C-83A1-F6EECF244321}">
                <p14:modId xmlns:p14="http://schemas.microsoft.com/office/powerpoint/2010/main" val="3339786971"/>
              </p:ext>
            </p:extLst>
          </p:nvPr>
        </p:nvGraphicFramePr>
        <p:xfrm>
          <a:off x="176975" y="1079077"/>
          <a:ext cx="11838049" cy="1683631"/>
        </p:xfrm>
        <a:graphic>
          <a:graphicData uri="http://schemas.openxmlformats.org/drawingml/2006/table">
            <a:tbl>
              <a:tblPr>
                <a:tableStyleId>{5C22544A-7EE6-4342-B048-85BDC9FD1C3A}</a:tableStyleId>
              </a:tblPr>
              <a:tblGrid>
                <a:gridCol w="2458567">
                  <a:extLst>
                    <a:ext uri="{9D8B030D-6E8A-4147-A177-3AD203B41FA5}">
                      <a16:colId xmlns:a16="http://schemas.microsoft.com/office/drawing/2014/main" val="1527110075"/>
                    </a:ext>
                  </a:extLst>
                </a:gridCol>
                <a:gridCol w="1383472">
                  <a:extLst>
                    <a:ext uri="{9D8B030D-6E8A-4147-A177-3AD203B41FA5}">
                      <a16:colId xmlns:a16="http://schemas.microsoft.com/office/drawing/2014/main" val="3517226901"/>
                    </a:ext>
                  </a:extLst>
                </a:gridCol>
                <a:gridCol w="799601">
                  <a:extLst>
                    <a:ext uri="{9D8B030D-6E8A-4147-A177-3AD203B41FA5}">
                      <a16:colId xmlns:a16="http://schemas.microsoft.com/office/drawing/2014/main" val="3589481269"/>
                    </a:ext>
                  </a:extLst>
                </a:gridCol>
                <a:gridCol w="799601">
                  <a:extLst>
                    <a:ext uri="{9D8B030D-6E8A-4147-A177-3AD203B41FA5}">
                      <a16:colId xmlns:a16="http://schemas.microsoft.com/office/drawing/2014/main" val="3159847056"/>
                    </a:ext>
                  </a:extLst>
                </a:gridCol>
                <a:gridCol w="799601">
                  <a:extLst>
                    <a:ext uri="{9D8B030D-6E8A-4147-A177-3AD203B41FA5}">
                      <a16:colId xmlns:a16="http://schemas.microsoft.com/office/drawing/2014/main" val="2919939535"/>
                    </a:ext>
                  </a:extLst>
                </a:gridCol>
                <a:gridCol w="799601">
                  <a:extLst>
                    <a:ext uri="{9D8B030D-6E8A-4147-A177-3AD203B41FA5}">
                      <a16:colId xmlns:a16="http://schemas.microsoft.com/office/drawing/2014/main" val="3257279058"/>
                    </a:ext>
                  </a:extLst>
                </a:gridCol>
                <a:gridCol w="799601">
                  <a:extLst>
                    <a:ext uri="{9D8B030D-6E8A-4147-A177-3AD203B41FA5}">
                      <a16:colId xmlns:a16="http://schemas.microsoft.com/office/drawing/2014/main" val="628232506"/>
                    </a:ext>
                  </a:extLst>
                </a:gridCol>
                <a:gridCol w="799601">
                  <a:extLst>
                    <a:ext uri="{9D8B030D-6E8A-4147-A177-3AD203B41FA5}">
                      <a16:colId xmlns:a16="http://schemas.microsoft.com/office/drawing/2014/main" val="1533149526"/>
                    </a:ext>
                  </a:extLst>
                </a:gridCol>
                <a:gridCol w="799601">
                  <a:extLst>
                    <a:ext uri="{9D8B030D-6E8A-4147-A177-3AD203B41FA5}">
                      <a16:colId xmlns:a16="http://schemas.microsoft.com/office/drawing/2014/main" val="3725582899"/>
                    </a:ext>
                  </a:extLst>
                </a:gridCol>
                <a:gridCol w="799601">
                  <a:extLst>
                    <a:ext uri="{9D8B030D-6E8A-4147-A177-3AD203B41FA5}">
                      <a16:colId xmlns:a16="http://schemas.microsoft.com/office/drawing/2014/main" val="3045505867"/>
                    </a:ext>
                  </a:extLst>
                </a:gridCol>
                <a:gridCol w="799601">
                  <a:extLst>
                    <a:ext uri="{9D8B030D-6E8A-4147-A177-3AD203B41FA5}">
                      <a16:colId xmlns:a16="http://schemas.microsoft.com/office/drawing/2014/main" val="2441695288"/>
                    </a:ext>
                  </a:extLst>
                </a:gridCol>
                <a:gridCol w="799601">
                  <a:extLst>
                    <a:ext uri="{9D8B030D-6E8A-4147-A177-3AD203B41FA5}">
                      <a16:colId xmlns:a16="http://schemas.microsoft.com/office/drawing/2014/main" val="1519800980"/>
                    </a:ext>
                  </a:extLst>
                </a:gridCol>
              </a:tblGrid>
              <a:tr h="256630">
                <a:tc>
                  <a:txBody>
                    <a:bodyPr/>
                    <a:lstStyle/>
                    <a:p>
                      <a:r>
                        <a:rPr lang="ru-RU" sz="1600" dirty="0">
                          <a:effectLst/>
                        </a:rPr>
                        <a:t> </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2010</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2011</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2012</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a:effectLst/>
                        </a:rPr>
                        <a:t>2013</a:t>
                      </a:r>
                      <a:endParaRPr lang="ru-RU" sz="160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a:effectLst/>
                        </a:rPr>
                        <a:t>2014</a:t>
                      </a:r>
                      <a:endParaRPr lang="ru-RU" sz="160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a:effectLst/>
                        </a:rPr>
                        <a:t>2015</a:t>
                      </a:r>
                      <a:endParaRPr lang="ru-RU" sz="160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a:effectLst/>
                        </a:rPr>
                        <a:t>2016</a:t>
                      </a:r>
                      <a:endParaRPr lang="ru-RU" sz="160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a:effectLst/>
                        </a:rPr>
                        <a:t>2017</a:t>
                      </a:r>
                      <a:endParaRPr lang="ru-RU" sz="160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a:effectLst/>
                        </a:rPr>
                        <a:t>2018</a:t>
                      </a:r>
                      <a:endParaRPr lang="ru-RU" sz="160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2019</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2020 </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extLst>
                  <a:ext uri="{0D108BD9-81ED-4DB2-BD59-A6C34878D82A}">
                    <a16:rowId xmlns:a16="http://schemas.microsoft.com/office/drawing/2014/main" val="3857843877"/>
                  </a:ext>
                </a:extLst>
              </a:tr>
              <a:tr h="588868">
                <a:tc>
                  <a:txBody>
                    <a:bodyPr/>
                    <a:lstStyle/>
                    <a:p>
                      <a:r>
                        <a:rPr lang="ru-RU" sz="1600" dirty="0">
                          <a:effectLst/>
                        </a:rPr>
                        <a:t>Количество платежных карт</a:t>
                      </a:r>
                      <a:br>
                        <a:rPr lang="ru-RU" sz="1600" dirty="0">
                          <a:effectLst/>
                        </a:rPr>
                      </a:br>
                      <a:r>
                        <a:rPr lang="ru-RU" sz="1600" dirty="0">
                          <a:effectLst/>
                        </a:rPr>
                        <a:t>(на конец периода)</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algn="ctr"/>
                      <a:r>
                        <a:rPr lang="ru-RU" sz="1600" dirty="0">
                          <a:effectLst/>
                        </a:rPr>
                        <a:t>137.8</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algn="ctr"/>
                      <a:r>
                        <a:rPr lang="ru-RU" sz="1600" dirty="0">
                          <a:effectLst/>
                        </a:rPr>
                        <a:t>162.9</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algn="ctr"/>
                      <a:r>
                        <a:rPr lang="ru-RU" sz="1600" dirty="0">
                          <a:effectLst/>
                        </a:rPr>
                        <a:t>191.5</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algn="ctr"/>
                      <a:r>
                        <a:rPr lang="ru-RU" sz="1600" dirty="0">
                          <a:effectLst/>
                        </a:rPr>
                        <a:t>217.5</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algn="ctr"/>
                      <a:r>
                        <a:rPr lang="ru-RU" sz="1600" dirty="0">
                          <a:effectLst/>
                        </a:rPr>
                        <a:t>227.7</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algn="ctr"/>
                      <a:r>
                        <a:rPr lang="ru-RU" sz="1600" dirty="0">
                          <a:effectLst/>
                        </a:rPr>
                        <a:t>243.9</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algn="ctr"/>
                      <a:r>
                        <a:rPr lang="ru-RU" sz="1600" dirty="0">
                          <a:effectLst/>
                        </a:rPr>
                        <a:t>254.8</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algn="ctr"/>
                      <a:r>
                        <a:rPr lang="ru-RU" sz="1600" dirty="0">
                          <a:effectLst/>
                        </a:rPr>
                        <a:t>271.7</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algn="ctr"/>
                      <a:r>
                        <a:rPr lang="ru-RU" sz="1600" dirty="0">
                          <a:effectLst/>
                        </a:rPr>
                        <a:t>272.6</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algn="ctr"/>
                      <a:r>
                        <a:rPr lang="ru-RU" sz="1600" dirty="0">
                          <a:effectLst/>
                        </a:rPr>
                        <a:t>285.8</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algn="ctr"/>
                      <a:r>
                        <a:rPr lang="en-US" sz="1600" dirty="0">
                          <a:solidFill>
                            <a:srgbClr val="000000"/>
                          </a:solidFill>
                          <a:effectLst/>
                          <a:latin typeface="+mn-lt"/>
                          <a:ea typeface="Courier New" panose="02070309020205020404" pitchFamily="49" charset="0"/>
                        </a:rPr>
                        <a:t>305.6</a:t>
                      </a:r>
                      <a:endParaRPr lang="ru-RU" sz="1600" dirty="0">
                        <a:solidFill>
                          <a:srgbClr val="000000"/>
                        </a:solidFill>
                        <a:effectLst/>
                        <a:latin typeface="+mn-lt"/>
                        <a:ea typeface="Courier New" panose="02070309020205020404" pitchFamily="49" charset="0"/>
                      </a:endParaRPr>
                    </a:p>
                  </a:txBody>
                  <a:tcPr marL="6350" marR="6350" marT="0" marB="0" anchor="ctr"/>
                </a:tc>
                <a:extLst>
                  <a:ext uri="{0D108BD9-81ED-4DB2-BD59-A6C34878D82A}">
                    <a16:rowId xmlns:a16="http://schemas.microsoft.com/office/drawing/2014/main" val="3835238911"/>
                  </a:ext>
                </a:extLst>
              </a:tr>
              <a:tr h="198027">
                <a:tc>
                  <a:txBody>
                    <a:bodyPr/>
                    <a:lstStyle/>
                    <a:p>
                      <a:r>
                        <a:rPr lang="ru-RU" sz="1600" dirty="0">
                          <a:effectLst/>
                        </a:rPr>
                        <a:t>Из них:</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nchor="b"/>
                </a:tc>
                <a:tc>
                  <a:txBody>
                    <a:bodyPr/>
                    <a:lstStyle/>
                    <a:p>
                      <a:pPr algn="ctr"/>
                      <a:r>
                        <a:rPr lang="ru-RU" sz="1600" dirty="0">
                          <a:effectLst/>
                        </a:rPr>
                        <a:t> </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 </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 </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 </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a:effectLst/>
                        </a:rPr>
                        <a:t> </a:t>
                      </a:r>
                      <a:endParaRPr lang="ru-RU" sz="160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a:effectLst/>
                        </a:rPr>
                        <a:t> </a:t>
                      </a:r>
                      <a:endParaRPr lang="ru-RU" sz="160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a:effectLst/>
                        </a:rPr>
                        <a:t> </a:t>
                      </a:r>
                      <a:endParaRPr lang="ru-RU" sz="160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a:effectLst/>
                        </a:rPr>
                        <a:t> </a:t>
                      </a:r>
                      <a:endParaRPr lang="ru-RU" sz="160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a:effectLst/>
                        </a:rPr>
                        <a:t> </a:t>
                      </a:r>
                      <a:endParaRPr lang="ru-RU" sz="160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 </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latin typeface="+mn-lt"/>
                        </a:rPr>
                        <a:t> </a:t>
                      </a:r>
                      <a:endParaRPr lang="ru-RU" sz="1600" dirty="0">
                        <a:solidFill>
                          <a:srgbClr val="000000"/>
                        </a:solidFill>
                        <a:effectLst/>
                        <a:latin typeface="+mn-lt"/>
                        <a:ea typeface="Courier New" panose="02070309020205020404" pitchFamily="49" charset="0"/>
                      </a:endParaRPr>
                    </a:p>
                  </a:txBody>
                  <a:tcPr marL="6350" marR="6350" marT="0" marB="0"/>
                </a:tc>
                <a:extLst>
                  <a:ext uri="{0D108BD9-81ED-4DB2-BD59-A6C34878D82A}">
                    <a16:rowId xmlns:a16="http://schemas.microsoft.com/office/drawing/2014/main" val="3463966919"/>
                  </a:ext>
                </a:extLst>
              </a:tr>
              <a:tr h="204353">
                <a:tc>
                  <a:txBody>
                    <a:bodyPr/>
                    <a:lstStyle/>
                    <a:p>
                      <a:pPr indent="228600"/>
                      <a:r>
                        <a:rPr lang="ru-RU" sz="1600" dirty="0">
                          <a:effectLst/>
                        </a:rPr>
                        <a:t>- Расчетные карты</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nchor="b"/>
                </a:tc>
                <a:tc>
                  <a:txBody>
                    <a:bodyPr/>
                    <a:lstStyle/>
                    <a:p>
                      <a:pPr algn="ctr"/>
                      <a:r>
                        <a:rPr lang="ru-RU" sz="1600" dirty="0">
                          <a:effectLst/>
                        </a:rPr>
                        <a:t>127.8</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147.9</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169.0</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188.3</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195.9</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214.5</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224.6</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239.5</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237.5</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248.6</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latin typeface="+mn-lt"/>
                        </a:rPr>
                        <a:t>2</a:t>
                      </a:r>
                      <a:r>
                        <a:rPr lang="en-US" sz="1600" dirty="0">
                          <a:effectLst/>
                          <a:latin typeface="+mn-lt"/>
                        </a:rPr>
                        <a:t>66.5</a:t>
                      </a:r>
                      <a:endParaRPr lang="ru-RU" sz="1600" dirty="0">
                        <a:solidFill>
                          <a:srgbClr val="000000"/>
                        </a:solidFill>
                        <a:effectLst/>
                        <a:latin typeface="+mn-lt"/>
                        <a:ea typeface="Courier New" panose="02070309020205020404" pitchFamily="49" charset="0"/>
                      </a:endParaRPr>
                    </a:p>
                  </a:txBody>
                  <a:tcPr marL="6350" marR="6350" marT="0" marB="0"/>
                </a:tc>
                <a:extLst>
                  <a:ext uri="{0D108BD9-81ED-4DB2-BD59-A6C34878D82A}">
                    <a16:rowId xmlns:a16="http://schemas.microsoft.com/office/drawing/2014/main" val="714485743"/>
                  </a:ext>
                </a:extLst>
              </a:tr>
              <a:tr h="350453">
                <a:tc>
                  <a:txBody>
                    <a:bodyPr/>
                    <a:lstStyle/>
                    <a:p>
                      <a:pPr indent="228600"/>
                      <a:r>
                        <a:rPr lang="ru-RU" sz="1600" dirty="0">
                          <a:effectLst/>
                        </a:rPr>
                        <a:t>- Кредитные карты</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nchor="b"/>
                </a:tc>
                <a:tc>
                  <a:txBody>
                    <a:bodyPr/>
                    <a:lstStyle/>
                    <a:p>
                      <a:pPr algn="ctr"/>
                      <a:r>
                        <a:rPr lang="ru-RU" sz="1600" dirty="0">
                          <a:effectLst/>
                        </a:rPr>
                        <a:t>10.0</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15.0</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22,5</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29,2</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31,8</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29.5</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30.1</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32.2</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35,1</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rPr>
                        <a:t>37.2</a:t>
                      </a:r>
                      <a:endParaRPr lang="ru-RU" sz="1600" dirty="0">
                        <a:solidFill>
                          <a:srgbClr val="000000"/>
                        </a:solidFill>
                        <a:effectLst/>
                        <a:latin typeface="Courier New" panose="02070309020205020404" pitchFamily="49" charset="0"/>
                        <a:ea typeface="Courier New" panose="02070309020205020404" pitchFamily="49" charset="0"/>
                      </a:endParaRPr>
                    </a:p>
                  </a:txBody>
                  <a:tcPr marL="6350" marR="6350" marT="0" marB="0"/>
                </a:tc>
                <a:tc>
                  <a:txBody>
                    <a:bodyPr/>
                    <a:lstStyle/>
                    <a:p>
                      <a:pPr algn="ctr"/>
                      <a:r>
                        <a:rPr lang="ru-RU" sz="1600" dirty="0">
                          <a:effectLst/>
                          <a:latin typeface="+mn-lt"/>
                        </a:rPr>
                        <a:t>3</a:t>
                      </a:r>
                      <a:r>
                        <a:rPr lang="en-US" sz="1600" dirty="0">
                          <a:effectLst/>
                          <a:latin typeface="+mn-lt"/>
                        </a:rPr>
                        <a:t>9.1</a:t>
                      </a:r>
                      <a:endParaRPr lang="ru-RU" sz="1600" dirty="0">
                        <a:solidFill>
                          <a:srgbClr val="000000"/>
                        </a:solidFill>
                        <a:effectLst/>
                        <a:latin typeface="+mn-lt"/>
                        <a:ea typeface="Courier New" panose="02070309020205020404" pitchFamily="49" charset="0"/>
                      </a:endParaRPr>
                    </a:p>
                  </a:txBody>
                  <a:tcPr marL="6350" marR="6350" marT="0" marB="0"/>
                </a:tc>
                <a:extLst>
                  <a:ext uri="{0D108BD9-81ED-4DB2-BD59-A6C34878D82A}">
                    <a16:rowId xmlns:a16="http://schemas.microsoft.com/office/drawing/2014/main" val="1588049754"/>
                  </a:ext>
                </a:extLst>
              </a:tr>
            </a:tbl>
          </a:graphicData>
        </a:graphic>
      </p:graphicFrame>
      <p:sp>
        <p:nvSpPr>
          <p:cNvPr id="4" name="TextBox 3">
            <a:extLst>
              <a:ext uri="{FF2B5EF4-FFF2-40B4-BE49-F238E27FC236}">
                <a16:creationId xmlns:a16="http://schemas.microsoft.com/office/drawing/2014/main" id="{6CE5B801-06FB-4807-B505-D15C89320E70}"/>
              </a:ext>
            </a:extLst>
          </p:cNvPr>
          <p:cNvSpPr txBox="1"/>
          <p:nvPr/>
        </p:nvSpPr>
        <p:spPr>
          <a:xfrm>
            <a:off x="127702" y="2769355"/>
            <a:ext cx="6094562" cy="246221"/>
          </a:xfrm>
          <a:prstGeom prst="rect">
            <a:avLst/>
          </a:prstGeom>
          <a:noFill/>
        </p:spPr>
        <p:txBody>
          <a:bodyPr wrap="square">
            <a:spAutoFit/>
          </a:bodyPr>
          <a:lstStyle/>
          <a:p>
            <a:r>
              <a:rPr lang="ru-RU" sz="1000" b="1" i="1" dirty="0">
                <a:latin typeface="Book Antiqua" panose="02040602050305030304" pitchFamily="18" charset="0"/>
                <a:ea typeface="Courier New" panose="02070309020205020404" pitchFamily="49" charset="0"/>
              </a:rPr>
              <a:t>Источник: Банк России </a:t>
            </a:r>
            <a:endParaRPr lang="ru-RU" sz="1000" i="1" dirty="0"/>
          </a:p>
        </p:txBody>
      </p:sp>
      <p:sp>
        <p:nvSpPr>
          <p:cNvPr id="5" name="Пятиугольник 2">
            <a:extLst>
              <a:ext uri="{FF2B5EF4-FFF2-40B4-BE49-F238E27FC236}">
                <a16:creationId xmlns:a16="http://schemas.microsoft.com/office/drawing/2014/main" id="{5AF845BD-BF5F-4853-BF06-B7C8EEEA3623}"/>
              </a:ext>
            </a:extLst>
          </p:cNvPr>
          <p:cNvSpPr/>
          <p:nvPr/>
        </p:nvSpPr>
        <p:spPr>
          <a:xfrm>
            <a:off x="127702" y="81992"/>
            <a:ext cx="6330352"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latin typeface="Book Antiqua" panose="02040602050305030304" pitchFamily="18" charset="0"/>
              </a:rPr>
              <a:t>7. Депозитные деньги, способы их использования  населением в безналичных расчетах и платежах </a:t>
            </a:r>
          </a:p>
        </p:txBody>
      </p:sp>
      <p:pic>
        <p:nvPicPr>
          <p:cNvPr id="6" name="Рисунок 5">
            <a:extLst>
              <a:ext uri="{FF2B5EF4-FFF2-40B4-BE49-F238E27FC236}">
                <a16:creationId xmlns:a16="http://schemas.microsoft.com/office/drawing/2014/main" id="{EA739D67-A45B-4E17-B392-C0E6C3A962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10332100" y="24927"/>
            <a:ext cx="1724227" cy="611247"/>
          </a:xfrm>
          <a:prstGeom prst="rect">
            <a:avLst/>
          </a:prstGeom>
        </p:spPr>
      </p:pic>
      <p:graphicFrame>
        <p:nvGraphicFramePr>
          <p:cNvPr id="7" name="Таблица 6">
            <a:extLst>
              <a:ext uri="{FF2B5EF4-FFF2-40B4-BE49-F238E27FC236}">
                <a16:creationId xmlns:a16="http://schemas.microsoft.com/office/drawing/2014/main" id="{66A839D7-FE72-46DD-AACC-6BABAFD4EC1D}"/>
              </a:ext>
            </a:extLst>
          </p:cNvPr>
          <p:cNvGraphicFramePr>
            <a:graphicFrameLocks noGrp="1"/>
          </p:cNvGraphicFramePr>
          <p:nvPr>
            <p:extLst>
              <p:ext uri="{D42A27DB-BD31-4B8C-83A1-F6EECF244321}">
                <p14:modId xmlns:p14="http://schemas.microsoft.com/office/powerpoint/2010/main" val="3001145653"/>
              </p:ext>
            </p:extLst>
          </p:nvPr>
        </p:nvGraphicFramePr>
        <p:xfrm>
          <a:off x="35942" y="4667918"/>
          <a:ext cx="12120113" cy="2103120"/>
        </p:xfrm>
        <a:graphic>
          <a:graphicData uri="http://schemas.openxmlformats.org/drawingml/2006/table">
            <a:tbl>
              <a:tblPr firstRow="1" bandRow="1">
                <a:tableStyleId>{5C22544A-7EE6-4342-B048-85BDC9FD1C3A}</a:tableStyleId>
              </a:tblPr>
              <a:tblGrid>
                <a:gridCol w="5956761">
                  <a:extLst>
                    <a:ext uri="{9D8B030D-6E8A-4147-A177-3AD203B41FA5}">
                      <a16:colId xmlns:a16="http://schemas.microsoft.com/office/drawing/2014/main" val="1240072566"/>
                    </a:ext>
                  </a:extLst>
                </a:gridCol>
                <a:gridCol w="6163352">
                  <a:extLst>
                    <a:ext uri="{9D8B030D-6E8A-4147-A177-3AD203B41FA5}">
                      <a16:colId xmlns:a16="http://schemas.microsoft.com/office/drawing/2014/main" val="1319911477"/>
                    </a:ext>
                  </a:extLst>
                </a:gridCol>
              </a:tblGrid>
              <a:tr h="297539">
                <a:tc>
                  <a:txBody>
                    <a:bodyPr/>
                    <a:lstStyle/>
                    <a:p>
                      <a:r>
                        <a:rPr lang="ru-RU" sz="1800" b="1" i="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Тезис:</a:t>
                      </a:r>
                      <a:endParaRPr lang="ru-RU" sz="1800" b="1" dirty="0">
                        <a:solidFill>
                          <a:schemeClr val="bg1"/>
                        </a:solidFill>
                        <a:latin typeface="Book Antiqua" panose="02040602050305030304" pitchFamily="18" charset="0"/>
                      </a:endParaRPr>
                    </a:p>
                  </a:txBody>
                  <a:tcPr/>
                </a:tc>
                <a:tc>
                  <a:txBody>
                    <a:bodyPr/>
                    <a:lstStyle/>
                    <a:p>
                      <a:r>
                        <a:rPr lang="ru-RU" sz="1800" b="1" i="1" dirty="0">
                          <a:solidFill>
                            <a:srgbClr val="CC0000"/>
                          </a:solidFill>
                          <a:effectLst/>
                          <a:latin typeface="Book Antiqua" panose="02040602050305030304" pitchFamily="18" charset="0"/>
                          <a:ea typeface="Calibri" panose="020F0502020204030204" pitchFamily="34" charset="0"/>
                          <a:cs typeface="Times New Roman" panose="02020603050405020304" pitchFamily="18" charset="0"/>
                        </a:rPr>
                        <a:t>Антитезис:</a:t>
                      </a:r>
                      <a:endParaRPr lang="ru-RU" sz="1800" dirty="0">
                        <a:solidFill>
                          <a:srgbClr val="CC0000"/>
                        </a:solidFill>
                        <a:latin typeface="Book Antiqua" panose="02040602050305030304" pitchFamily="18" charset="0"/>
                      </a:endParaRPr>
                    </a:p>
                  </a:txBody>
                  <a:tcPr/>
                </a:tc>
                <a:extLst>
                  <a:ext uri="{0D108BD9-81ED-4DB2-BD59-A6C34878D82A}">
                    <a16:rowId xmlns:a16="http://schemas.microsoft.com/office/drawing/2014/main" val="4213881485"/>
                  </a:ext>
                </a:extLst>
              </a:tr>
              <a:tr h="14393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dk1"/>
                          </a:solidFill>
                          <a:effectLst/>
                          <a:latin typeface="Book Antiqua" panose="02040602050305030304" pitchFamily="18" charset="0"/>
                          <a:ea typeface="+mn-ea"/>
                          <a:cs typeface="+mn-cs"/>
                        </a:rPr>
                        <a:t>Использовать  в расчетах свои   деньги надежнее  и спокойнее,  в частности  свою дебетовую  карту, на которой регулярно   оседает заработная плата. Какая необходимость изначально   или  очередной раз «залезать» в кредит,   платить   банку процент за пользование  средствами на кредитной карте?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rgbClr val="CC0000"/>
                          </a:solidFill>
                          <a:effectLst/>
                          <a:latin typeface="Book Antiqua" panose="02040602050305030304" pitchFamily="18" charset="0"/>
                          <a:ea typeface="+mn-ea"/>
                          <a:cs typeface="+mn-cs"/>
                        </a:rPr>
                        <a:t>Имея   постоянный и  устойчивый доход   рациональнее  использовать   кредитную карту. Зачем рассчитываться  своими деньгами, если это можно делать деньгами, принадлежащими банку? </a:t>
                      </a:r>
                      <a:endParaRPr lang="ru-RU" sz="1800" dirty="0">
                        <a:solidFill>
                          <a:srgbClr val="CC0000"/>
                        </a:solidFill>
                        <a:latin typeface="Book Antiqua" panose="02040602050305030304" pitchFamily="18" charset="0"/>
                      </a:endParaRPr>
                    </a:p>
                  </a:txBody>
                  <a:tcPr/>
                </a:tc>
                <a:extLst>
                  <a:ext uri="{0D108BD9-81ED-4DB2-BD59-A6C34878D82A}">
                    <a16:rowId xmlns:a16="http://schemas.microsoft.com/office/drawing/2014/main" val="188832594"/>
                  </a:ext>
                </a:extLst>
              </a:tr>
            </a:tbl>
          </a:graphicData>
        </a:graphic>
      </p:graphicFrame>
      <p:pic>
        <p:nvPicPr>
          <p:cNvPr id="9" name="Рисунок 8">
            <a:extLst>
              <a:ext uri="{FF2B5EF4-FFF2-40B4-BE49-F238E27FC236}">
                <a16:creationId xmlns:a16="http://schemas.microsoft.com/office/drawing/2014/main" id="{9FB9BEC0-F574-4E26-B10C-6922BC0E5126}"/>
              </a:ext>
            </a:extLst>
          </p:cNvPr>
          <p:cNvPicPr>
            <a:picLocks noChangeAspect="1"/>
          </p:cNvPicPr>
          <p:nvPr/>
        </p:nvPicPr>
        <p:blipFill rotWithShape="1">
          <a:blip r:embed="rId3"/>
          <a:srcRect l="25046" t="46743" r="22737" b="36855"/>
          <a:stretch/>
        </p:blipFill>
        <p:spPr>
          <a:xfrm>
            <a:off x="1613138" y="2961884"/>
            <a:ext cx="9528813" cy="1683630"/>
          </a:xfrm>
          <a:prstGeom prst="rect">
            <a:avLst/>
          </a:prstGeom>
        </p:spPr>
      </p:pic>
    </p:spTree>
    <p:extLst>
      <p:ext uri="{BB962C8B-B14F-4D97-AF65-F5344CB8AC3E}">
        <p14:creationId xmlns:p14="http://schemas.microsoft.com/office/powerpoint/2010/main" val="2353200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Ваше мнение?</a:t>
            </a:r>
          </a:p>
        </p:txBody>
      </p:sp>
      <p:sp>
        <p:nvSpPr>
          <p:cNvPr id="3" name="Объект 2"/>
          <p:cNvSpPr>
            <a:spLocks noGrp="1"/>
          </p:cNvSpPr>
          <p:nvPr>
            <p:ph sz="half" idx="1"/>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1</a:t>
            </a:r>
          </a:p>
          <a:p>
            <a:pPr marL="0" indent="0">
              <a:buNone/>
            </a:pPr>
            <a:r>
              <a:rPr lang="ru-RU" dirty="0">
                <a:solidFill>
                  <a:srgbClr val="FF0000"/>
                </a:solidFill>
                <a:latin typeface="Times New Roman" panose="02020603050405020304" pitchFamily="18" charset="0"/>
                <a:cs typeface="Times New Roman" panose="02020603050405020304" pitchFamily="18" charset="0"/>
              </a:rPr>
              <a:t>Шифр 7.1</a:t>
            </a:r>
          </a:p>
        </p:txBody>
      </p:sp>
      <p:sp>
        <p:nvSpPr>
          <p:cNvPr id="4" name="Объект 3"/>
          <p:cNvSpPr>
            <a:spLocks noGrp="1"/>
          </p:cNvSpPr>
          <p:nvPr>
            <p:ph sz="half" idx="2"/>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2 Шифр 7.2</a:t>
            </a:r>
          </a:p>
          <a:p>
            <a:endParaRPr lang="ru-RU" dirty="0"/>
          </a:p>
        </p:txBody>
      </p:sp>
    </p:spTree>
    <p:extLst>
      <p:ext uri="{BB962C8B-B14F-4D97-AF65-F5344CB8AC3E}">
        <p14:creationId xmlns:p14="http://schemas.microsoft.com/office/powerpoint/2010/main" val="3632715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EFA004-938D-4E59-9D20-0708B89F24B4}"/>
              </a:ext>
            </a:extLst>
          </p:cNvPr>
          <p:cNvSpPr txBox="1"/>
          <p:nvPr/>
        </p:nvSpPr>
        <p:spPr>
          <a:xfrm>
            <a:off x="135673" y="963978"/>
            <a:ext cx="12128740" cy="5847755"/>
          </a:xfrm>
          <a:prstGeom prst="rect">
            <a:avLst/>
          </a:prstGeom>
          <a:noFill/>
        </p:spPr>
        <p:txBody>
          <a:bodyPr wrap="square">
            <a:spAutoFit/>
          </a:bodyPr>
          <a:lstStyle/>
          <a:p>
            <a:r>
              <a:rPr lang="ru-RU" sz="1700" dirty="0">
                <a:effectLst/>
                <a:latin typeface="Book Antiqua" panose="02040602050305030304" pitchFamily="18" charset="0"/>
                <a:ea typeface="Calibri" panose="020F0502020204030204" pitchFamily="34" charset="0"/>
                <a:cs typeface="Times New Roman" panose="02020603050405020304" pitchFamily="18" charset="0"/>
              </a:rPr>
              <a:t>Банк России планирует выпуск  собственной  цифровой валюты центрального банка </a:t>
            </a:r>
            <a:r>
              <a:rPr lang="ru-RU" sz="1700" i="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(ЦВЦБ, </a:t>
            </a:r>
            <a:r>
              <a:rPr lang="ru-RU" sz="1700" i="1" dirty="0" err="1">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central</a:t>
            </a:r>
            <a:r>
              <a:rPr lang="ru-RU" sz="1700" i="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 </a:t>
            </a:r>
            <a:r>
              <a:rPr lang="ru-RU" sz="1700" i="1" dirty="0" err="1">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bank</a:t>
            </a:r>
            <a:r>
              <a:rPr lang="ru-RU" sz="1700" i="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 </a:t>
            </a:r>
            <a:r>
              <a:rPr lang="ru-RU" sz="1700" i="1" dirty="0" err="1">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digital</a:t>
            </a:r>
            <a:r>
              <a:rPr lang="ru-RU" sz="1700" i="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 </a:t>
            </a:r>
            <a:r>
              <a:rPr lang="ru-RU" sz="1700" i="1" dirty="0" err="1">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currency</a:t>
            </a:r>
            <a:r>
              <a:rPr lang="ru-RU" sz="1700" i="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 CBDC) </a:t>
            </a:r>
            <a:r>
              <a:rPr lang="ru-RU" sz="1700" dirty="0">
                <a:effectLst/>
                <a:latin typeface="Book Antiqua" panose="02040602050305030304" pitchFamily="18" charset="0"/>
                <a:ea typeface="Calibri" panose="020F0502020204030204" pitchFamily="34" charset="0"/>
                <a:cs typeface="Times New Roman" panose="02020603050405020304" pitchFamily="18" charset="0"/>
              </a:rPr>
              <a:t>— цифрового рубля.</a:t>
            </a:r>
          </a:p>
          <a:p>
            <a:endParaRPr lang="ru-RU" sz="1700" dirty="0">
              <a:latin typeface="Book Antiqua" panose="02040602050305030304" pitchFamily="18" charset="0"/>
              <a:ea typeface="Calibri" panose="020F0502020204030204" pitchFamily="34" charset="0"/>
              <a:cs typeface="Times New Roman" panose="02020603050405020304" pitchFamily="18" charset="0"/>
            </a:endParaRPr>
          </a:p>
          <a:p>
            <a:endParaRPr lang="ru-RU" sz="1700" dirty="0">
              <a:effectLst/>
              <a:latin typeface="Book Antiqua" panose="02040602050305030304" pitchFamily="18" charset="0"/>
              <a:ea typeface="Calibri" panose="020F0502020204030204" pitchFamily="34" charset="0"/>
              <a:cs typeface="Times New Roman" panose="02020603050405020304" pitchFamily="18" charset="0"/>
            </a:endParaRPr>
          </a:p>
          <a:p>
            <a:endParaRPr lang="ru-RU" sz="1700" dirty="0">
              <a:effectLst/>
              <a:latin typeface="Book Antiqua" panose="02040602050305030304" pitchFamily="18" charset="0"/>
              <a:ea typeface="Calibri" panose="020F0502020204030204" pitchFamily="34" charset="0"/>
              <a:cs typeface="Times New Roman" panose="02020603050405020304" pitchFamily="18" charset="0"/>
            </a:endParaRPr>
          </a:p>
          <a:p>
            <a:endParaRPr lang="ru-RU" sz="1700" b="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endParaRPr>
          </a:p>
          <a:p>
            <a:endParaRPr lang="ru-RU" sz="1700" b="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endParaRPr>
          </a:p>
          <a:p>
            <a:endParaRPr lang="ru-RU" sz="1700" b="1" dirty="0">
              <a:solidFill>
                <a:srgbClr val="256569"/>
              </a:solidFill>
              <a:latin typeface="Book Antiqua" panose="02040602050305030304" pitchFamily="18" charset="0"/>
              <a:ea typeface="Calibri" panose="020F0502020204030204" pitchFamily="34" charset="0"/>
              <a:cs typeface="Times New Roman" panose="02020603050405020304" pitchFamily="18" charset="0"/>
            </a:endParaRPr>
          </a:p>
          <a:p>
            <a:endParaRPr lang="ru-RU" sz="1700" b="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endParaRPr>
          </a:p>
          <a:p>
            <a:endParaRPr lang="ru-RU" sz="1700" b="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endParaRPr>
          </a:p>
          <a:p>
            <a:r>
              <a:rPr lang="ru-RU" sz="1700" b="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Цифровой   рубль: </a:t>
            </a:r>
          </a:p>
          <a:p>
            <a:pPr marL="285750" indent="-285750">
              <a:buClr>
                <a:srgbClr val="256569"/>
              </a:buClr>
              <a:buFont typeface="Wingdings" panose="05000000000000000000" pitchFamily="2" charset="2"/>
              <a:buChar char="§"/>
            </a:pPr>
            <a:r>
              <a:rPr lang="ru-RU" sz="1700" dirty="0">
                <a:effectLst/>
                <a:latin typeface="Book Antiqua" panose="02040602050305030304" pitchFamily="18" charset="0"/>
                <a:ea typeface="Calibri" panose="020F0502020204030204" pitchFamily="34" charset="0"/>
                <a:cs typeface="Times New Roman" panose="02020603050405020304" pitchFamily="18" charset="0"/>
              </a:rPr>
              <a:t>рассматривается Банком России  как новая форма российской национальной валюты наряду с наличными и безналичными  деньгами;</a:t>
            </a:r>
          </a:p>
          <a:p>
            <a:pPr marL="285750" indent="-285750">
              <a:buClr>
                <a:srgbClr val="256569"/>
              </a:buClr>
              <a:buFont typeface="Wingdings" panose="05000000000000000000" pitchFamily="2" charset="2"/>
              <a:buChar char="§"/>
            </a:pPr>
            <a:r>
              <a:rPr lang="ru-RU" sz="1700" dirty="0">
                <a:effectLst/>
                <a:latin typeface="Book Antiqua" panose="02040602050305030304" pitchFamily="18" charset="0"/>
                <a:ea typeface="Calibri" panose="020F0502020204030204" pitchFamily="34" charset="0"/>
                <a:cs typeface="Times New Roman" panose="02020603050405020304" pitchFamily="18" charset="0"/>
              </a:rPr>
              <a:t>будет иметь форму уникального цифрового кода, хранимого на специальном электронном кошельке</a:t>
            </a:r>
            <a:r>
              <a:rPr lang="ru-RU" sz="1700" dirty="0">
                <a:latin typeface="Book Antiqua" panose="02040602050305030304" pitchFamily="18" charset="0"/>
                <a:ea typeface="Calibri" panose="020F0502020204030204" pitchFamily="34" charset="0"/>
                <a:cs typeface="Times New Roman" panose="02020603050405020304" pitchFamily="18" charset="0"/>
              </a:rPr>
              <a:t>;</a:t>
            </a:r>
            <a:endParaRPr lang="ru-RU" sz="1700" dirty="0">
              <a:effectLst/>
              <a:latin typeface="Book Antiqua" panose="02040602050305030304" pitchFamily="18" charset="0"/>
              <a:ea typeface="Calibri" panose="020F0502020204030204" pitchFamily="34" charset="0"/>
              <a:cs typeface="Times New Roman" panose="02020603050405020304" pitchFamily="18" charset="0"/>
            </a:endParaRPr>
          </a:p>
          <a:p>
            <a:pPr marL="285750" indent="-285750">
              <a:buClr>
                <a:srgbClr val="256569"/>
              </a:buClr>
              <a:buFont typeface="Wingdings" panose="05000000000000000000" pitchFamily="2" charset="2"/>
              <a:buChar char="§"/>
            </a:pPr>
            <a:r>
              <a:rPr lang="ru-RU" sz="1700" dirty="0">
                <a:effectLst/>
                <a:latin typeface="Book Antiqua" panose="02040602050305030304" pitchFamily="18" charset="0"/>
                <a:ea typeface="Calibri" panose="020F0502020204030204" pitchFamily="34" charset="0"/>
                <a:cs typeface="Times New Roman" panose="02020603050405020304" pitchFamily="18" charset="0"/>
              </a:rPr>
              <a:t>будет храниться на индивидуальных электронных кошельках, открытых непосредственно в платежной системе Банка России и являющихся его обязательствами;</a:t>
            </a:r>
          </a:p>
          <a:p>
            <a:pPr marL="285750" indent="-285750">
              <a:buClr>
                <a:srgbClr val="256569"/>
              </a:buClr>
              <a:buFont typeface="Wingdings" panose="05000000000000000000" pitchFamily="2" charset="2"/>
              <a:buChar char="§"/>
            </a:pPr>
            <a:r>
              <a:rPr lang="ru-RU" sz="1700" dirty="0">
                <a:effectLst/>
                <a:latin typeface="Book Antiqua" panose="02040602050305030304" pitchFamily="18" charset="0"/>
                <a:ea typeface="Calibri" panose="020F0502020204030204" pitchFamily="34" charset="0"/>
                <a:cs typeface="Times New Roman" panose="02020603050405020304" pitchFamily="18" charset="0"/>
              </a:rPr>
              <a:t>его передача от одного пользователя к другому будет происходить в виде перемещения цифрового кода с одного электронного кошелька на другой; </a:t>
            </a:r>
          </a:p>
          <a:p>
            <a:pPr marL="285750" indent="-285750">
              <a:buClr>
                <a:srgbClr val="256569"/>
              </a:buClr>
              <a:buFont typeface="Wingdings" panose="05000000000000000000" pitchFamily="2" charset="2"/>
              <a:buChar char="§"/>
            </a:pPr>
            <a:r>
              <a:rPr lang="ru-RU" sz="1700" dirty="0">
                <a:effectLst/>
                <a:latin typeface="Book Antiqua" panose="02040602050305030304" pitchFamily="18" charset="0"/>
                <a:ea typeface="Calibri" panose="020F0502020204030204" pitchFamily="34" charset="0"/>
                <a:cs typeface="Times New Roman" panose="02020603050405020304" pitchFamily="18" charset="0"/>
              </a:rPr>
              <a:t>как и  безналичные деньги он сделает возможными дистанционные платежи и расчеты онлайн; </a:t>
            </a:r>
          </a:p>
          <a:p>
            <a:pPr marL="285750" indent="-285750">
              <a:buClr>
                <a:srgbClr val="256569"/>
              </a:buClr>
              <a:buFont typeface="Wingdings" panose="05000000000000000000" pitchFamily="2" charset="2"/>
              <a:buChar char="§"/>
            </a:pPr>
            <a:r>
              <a:rPr lang="ru-RU" sz="1700" dirty="0">
                <a:effectLst/>
                <a:latin typeface="Book Antiqua" panose="02040602050305030304" pitchFamily="18" charset="0"/>
                <a:ea typeface="Calibri" panose="020F0502020204030204" pitchFamily="34" charset="0"/>
                <a:cs typeface="Times New Roman" panose="02020603050405020304" pitchFamily="18" charset="0"/>
              </a:rPr>
              <a:t>как и наличные он сможет использоваться в офлайн-режиме — при отсутствии доступа к Интернету;</a:t>
            </a:r>
          </a:p>
          <a:p>
            <a:pPr marL="285750" indent="-285750">
              <a:buClr>
                <a:srgbClr val="256569"/>
              </a:buClr>
              <a:buFont typeface="Wingdings" panose="05000000000000000000" pitchFamily="2" charset="2"/>
              <a:buChar char="§"/>
            </a:pPr>
            <a:r>
              <a:rPr lang="ru-RU" sz="1700" dirty="0">
                <a:effectLst/>
                <a:latin typeface="Book Antiqua" panose="02040602050305030304" pitchFamily="18" charset="0"/>
                <a:ea typeface="Calibri" panose="020F0502020204030204" pitchFamily="34" charset="0"/>
                <a:cs typeface="Times New Roman" panose="02020603050405020304" pitchFamily="18" charset="0"/>
              </a:rPr>
              <a:t>предоставит возможность  пополнять цифровой   кошелек за счет средств с банковского счета или наличных; </a:t>
            </a:r>
          </a:p>
          <a:p>
            <a:pPr marL="285750" indent="-285750">
              <a:buClr>
                <a:srgbClr val="256569"/>
              </a:buClr>
              <a:buFont typeface="Wingdings" panose="05000000000000000000" pitchFamily="2" charset="2"/>
              <a:buChar char="§"/>
            </a:pPr>
            <a:r>
              <a:rPr lang="ru-RU" sz="1700" dirty="0">
                <a:effectLst/>
                <a:latin typeface="Book Antiqua" panose="02040602050305030304" pitchFamily="18" charset="0"/>
                <a:ea typeface="Calibri" panose="020F0502020204030204" pitchFamily="34" charset="0"/>
                <a:cs typeface="Times New Roman" panose="02020603050405020304" pitchFamily="18" charset="0"/>
              </a:rPr>
              <a:t>каждую форму рублей (наличную, безналичную, цифровую) можно будет переводить в любую другую.</a:t>
            </a:r>
            <a:endParaRPr lang="ru-RU" sz="1700" dirty="0">
              <a:latin typeface="Book Antiqua" panose="02040602050305030304" pitchFamily="18" charset="0"/>
              <a:ea typeface="Calibri" panose="020F0502020204030204" pitchFamily="34" charset="0"/>
              <a:cs typeface="Times New Roman" panose="02020603050405020304" pitchFamily="18" charset="0"/>
            </a:endParaRPr>
          </a:p>
        </p:txBody>
      </p:sp>
      <p:sp>
        <p:nvSpPr>
          <p:cNvPr id="4" name="Пятиугольник 2">
            <a:extLst>
              <a:ext uri="{FF2B5EF4-FFF2-40B4-BE49-F238E27FC236}">
                <a16:creationId xmlns:a16="http://schemas.microsoft.com/office/drawing/2014/main" id="{BF0D7FF6-35A8-4BCB-BAF2-41340E9F163D}"/>
              </a:ext>
            </a:extLst>
          </p:cNvPr>
          <p:cNvSpPr/>
          <p:nvPr/>
        </p:nvSpPr>
        <p:spPr>
          <a:xfrm>
            <a:off x="135673" y="107988"/>
            <a:ext cx="6330352"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latin typeface="Book Antiqua" panose="02040602050305030304" pitchFamily="18" charset="0"/>
              </a:rPr>
              <a:t>8. Цифровой рубль</a:t>
            </a:r>
          </a:p>
        </p:txBody>
      </p:sp>
      <p:pic>
        <p:nvPicPr>
          <p:cNvPr id="5" name="Рисунок 4">
            <a:extLst>
              <a:ext uri="{FF2B5EF4-FFF2-40B4-BE49-F238E27FC236}">
                <a16:creationId xmlns:a16="http://schemas.microsoft.com/office/drawing/2014/main" id="{14C72D16-454C-42AE-804A-1F0598AC19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10332100" y="107988"/>
            <a:ext cx="1724227" cy="611247"/>
          </a:xfrm>
          <a:prstGeom prst="rect">
            <a:avLst/>
          </a:prstGeom>
        </p:spPr>
      </p:pic>
      <p:pic>
        <p:nvPicPr>
          <p:cNvPr id="8" name="Рисунок 7">
            <a:extLst>
              <a:ext uri="{FF2B5EF4-FFF2-40B4-BE49-F238E27FC236}">
                <a16:creationId xmlns:a16="http://schemas.microsoft.com/office/drawing/2014/main" id="{64711F6C-042D-4119-A34E-2DA6940CD3DB}"/>
              </a:ext>
            </a:extLst>
          </p:cNvPr>
          <p:cNvPicPr>
            <a:picLocks noChangeAspect="1"/>
          </p:cNvPicPr>
          <p:nvPr/>
        </p:nvPicPr>
        <p:blipFill rotWithShape="1">
          <a:blip r:embed="rId3"/>
          <a:srcRect l="24127" t="62767" r="31580" b="19874"/>
          <a:stretch/>
        </p:blipFill>
        <p:spPr>
          <a:xfrm>
            <a:off x="2526104" y="1567594"/>
            <a:ext cx="9324220" cy="2055500"/>
          </a:xfrm>
          <a:prstGeom prst="rect">
            <a:avLst/>
          </a:prstGeom>
        </p:spPr>
      </p:pic>
    </p:spTree>
    <p:extLst>
      <p:ext uri="{BB962C8B-B14F-4D97-AF65-F5344CB8AC3E}">
        <p14:creationId xmlns:p14="http://schemas.microsoft.com/office/powerpoint/2010/main" val="720097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BF0D7FF6-35A8-4BCB-BAF2-41340E9F163D}"/>
              </a:ext>
            </a:extLst>
          </p:cNvPr>
          <p:cNvSpPr/>
          <p:nvPr/>
        </p:nvSpPr>
        <p:spPr>
          <a:xfrm>
            <a:off x="127702" y="81992"/>
            <a:ext cx="6330352"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latin typeface="Book Antiqua" panose="02040602050305030304" pitchFamily="18" charset="0"/>
              </a:rPr>
              <a:t>8. Цифровой рубль</a:t>
            </a:r>
          </a:p>
        </p:txBody>
      </p:sp>
      <p:pic>
        <p:nvPicPr>
          <p:cNvPr id="5" name="Рисунок 4">
            <a:extLst>
              <a:ext uri="{FF2B5EF4-FFF2-40B4-BE49-F238E27FC236}">
                <a16:creationId xmlns:a16="http://schemas.microsoft.com/office/drawing/2014/main" id="{14C72D16-454C-42AE-804A-1F0598AC19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10332100" y="24927"/>
            <a:ext cx="1724227" cy="611247"/>
          </a:xfrm>
          <a:prstGeom prst="rect">
            <a:avLst/>
          </a:prstGeom>
        </p:spPr>
      </p:pic>
      <p:graphicFrame>
        <p:nvGraphicFramePr>
          <p:cNvPr id="7" name="Таблица 6">
            <a:extLst>
              <a:ext uri="{FF2B5EF4-FFF2-40B4-BE49-F238E27FC236}">
                <a16:creationId xmlns:a16="http://schemas.microsoft.com/office/drawing/2014/main" id="{96B5F108-972F-4C5C-9B79-C44CF134D0C7}"/>
              </a:ext>
            </a:extLst>
          </p:cNvPr>
          <p:cNvGraphicFramePr>
            <a:graphicFrameLocks noGrp="1"/>
          </p:cNvGraphicFramePr>
          <p:nvPr>
            <p:extLst>
              <p:ext uri="{D42A27DB-BD31-4B8C-83A1-F6EECF244321}">
                <p14:modId xmlns:p14="http://schemas.microsoft.com/office/powerpoint/2010/main" val="2287505961"/>
              </p:ext>
            </p:extLst>
          </p:nvPr>
        </p:nvGraphicFramePr>
        <p:xfrm>
          <a:off x="35943" y="2270760"/>
          <a:ext cx="12120113" cy="4587240"/>
        </p:xfrm>
        <a:graphic>
          <a:graphicData uri="http://schemas.openxmlformats.org/drawingml/2006/table">
            <a:tbl>
              <a:tblPr firstRow="1" bandRow="1">
                <a:tableStyleId>{5C22544A-7EE6-4342-B048-85BDC9FD1C3A}</a:tableStyleId>
              </a:tblPr>
              <a:tblGrid>
                <a:gridCol w="5502215">
                  <a:extLst>
                    <a:ext uri="{9D8B030D-6E8A-4147-A177-3AD203B41FA5}">
                      <a16:colId xmlns:a16="http://schemas.microsoft.com/office/drawing/2014/main" val="1240072566"/>
                    </a:ext>
                  </a:extLst>
                </a:gridCol>
                <a:gridCol w="6617898">
                  <a:extLst>
                    <a:ext uri="{9D8B030D-6E8A-4147-A177-3AD203B41FA5}">
                      <a16:colId xmlns:a16="http://schemas.microsoft.com/office/drawing/2014/main" val="1319911477"/>
                    </a:ext>
                  </a:extLst>
                </a:gridCol>
              </a:tblGrid>
              <a:tr h="297539">
                <a:tc>
                  <a:txBody>
                    <a:bodyPr/>
                    <a:lstStyle/>
                    <a:p>
                      <a:r>
                        <a:rPr lang="ru-RU" sz="1700" b="1" i="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Тезис:</a:t>
                      </a:r>
                      <a:endParaRPr lang="ru-RU" sz="1700" b="1" dirty="0">
                        <a:solidFill>
                          <a:schemeClr val="bg1"/>
                        </a:solidFill>
                        <a:latin typeface="Book Antiqua" panose="02040602050305030304" pitchFamily="18" charset="0"/>
                      </a:endParaRPr>
                    </a:p>
                  </a:txBody>
                  <a:tcPr/>
                </a:tc>
                <a:tc>
                  <a:txBody>
                    <a:bodyPr/>
                    <a:lstStyle/>
                    <a:p>
                      <a:r>
                        <a:rPr lang="ru-RU" sz="1700" b="1" i="1" dirty="0">
                          <a:solidFill>
                            <a:srgbClr val="CC0000"/>
                          </a:solidFill>
                          <a:effectLst/>
                          <a:latin typeface="Book Antiqua" panose="02040602050305030304" pitchFamily="18" charset="0"/>
                          <a:ea typeface="Calibri" panose="020F0502020204030204" pitchFamily="34" charset="0"/>
                          <a:cs typeface="Times New Roman" panose="02020603050405020304" pitchFamily="18" charset="0"/>
                        </a:rPr>
                        <a:t>Антитезис:</a:t>
                      </a:r>
                      <a:endParaRPr lang="ru-RU" sz="1700" dirty="0">
                        <a:solidFill>
                          <a:srgbClr val="CC0000"/>
                        </a:solidFill>
                        <a:latin typeface="Book Antiqua" panose="02040602050305030304" pitchFamily="18" charset="0"/>
                      </a:endParaRPr>
                    </a:p>
                  </a:txBody>
                  <a:tcPr/>
                </a:tc>
                <a:extLst>
                  <a:ext uri="{0D108BD9-81ED-4DB2-BD59-A6C34878D82A}">
                    <a16:rowId xmlns:a16="http://schemas.microsoft.com/office/drawing/2014/main" val="4213881485"/>
                  </a:ext>
                </a:extLst>
              </a:tr>
              <a:tr h="14393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700" kern="1200" dirty="0">
                          <a:solidFill>
                            <a:schemeClr val="dk1"/>
                          </a:solidFill>
                          <a:effectLst/>
                          <a:latin typeface="Book Antiqua" panose="02040602050305030304" pitchFamily="18" charset="0"/>
                          <a:ea typeface="+mn-ea"/>
                          <a:cs typeface="+mn-cs"/>
                        </a:rPr>
                        <a:t>Цифровой рубль - это  важная и полезная  новация. Его  следует рассматривать как  новую  форму национальной  валюты,  как  это  и  предлагает делать  Банк  России. Цифровой рубль  сможет сделать платежи еще быстрее, проще и безопаснее. Развитие цифровых платежей, равный доступ к цифровому рублю для всех экономических агентов приведут к снижению стоимости платежных услуг, денежных переводов и к росту конкуренции среди финансовых организаций. Это послужит стимулом для инноваций как в сфере розничных платежей, так и в других сферах и поддержит развитие цифровой экономики. А уменьшение зависимости пользователей от отдельных провайдеров повысит устойчивость финансовой системы страны.</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700" dirty="0">
                          <a:solidFill>
                            <a:srgbClr val="CC0000"/>
                          </a:solidFill>
                          <a:latin typeface="Book Antiqua" panose="02040602050305030304" pitchFamily="18" charset="0"/>
                        </a:rPr>
                        <a:t>Цифровой  рубль – это не  новая форма  национальной  валюты, а  скорее  более   технологичная разновидность  безналичных   денег. </a:t>
                      </a:r>
                      <a:r>
                        <a:rPr lang="ru-RU" sz="1600" dirty="0">
                          <a:solidFill>
                            <a:srgbClr val="CC0000"/>
                          </a:solidFill>
                          <a:latin typeface="Book Antiqua" panose="02040602050305030304" pitchFamily="18" charset="0"/>
                        </a:rPr>
                        <a:t>Современные технологии уже  сегодня позволяют эффективно  проводить  платежи безналичными средствами, а  построение  инфраструктуры  для цифрового   рубля  потребует  значительных  затрат. Все  цифровые  рублевые  счета  оказываются сосредоточены в Банке  России.  Непонятно  как  это  отразится  на банках, их ресурсах. Если в операции с  цифровым рублем и будут вовлечены финансовые посредники, то это будут крупные игроки, что  снизит  конкуренцию на рынке.  Заменить  или   существенно   потеснить наличные деньги   цифровой рубль   не  сможет. Это преждевременное и затратное   решение,  не случайно  центральные банки большинства стран   не   торопятся с введением собственной  цифровой  валюты. Целесообразно не торопиться и  предварительно изучить опыт других  национальных регуляторов в этой сфере. </a:t>
                      </a:r>
                      <a:endParaRPr lang="ru-RU" sz="1700" dirty="0">
                        <a:solidFill>
                          <a:srgbClr val="CC0000"/>
                        </a:solidFill>
                        <a:latin typeface="Book Antiqua" panose="02040602050305030304" pitchFamily="18" charset="0"/>
                      </a:endParaRPr>
                    </a:p>
                  </a:txBody>
                  <a:tcPr/>
                </a:tc>
                <a:extLst>
                  <a:ext uri="{0D108BD9-81ED-4DB2-BD59-A6C34878D82A}">
                    <a16:rowId xmlns:a16="http://schemas.microsoft.com/office/drawing/2014/main" val="188832594"/>
                  </a:ext>
                </a:extLst>
              </a:tr>
            </a:tbl>
          </a:graphicData>
        </a:graphic>
      </p:graphicFrame>
      <p:pic>
        <p:nvPicPr>
          <p:cNvPr id="8" name="Рисунок 7" descr="Цифровой рубль – тот ли это случай, когда благими намерениями вымощена  дорога в ад? – Публикации – Finversia (Финверсия)">
            <a:extLst>
              <a:ext uri="{FF2B5EF4-FFF2-40B4-BE49-F238E27FC236}">
                <a16:creationId xmlns:a16="http://schemas.microsoft.com/office/drawing/2014/main" id="{69882BAD-1BF1-4B30-80FB-601A2F3370C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38363" y="24927"/>
            <a:ext cx="2749480" cy="2220241"/>
          </a:xfrm>
          <a:prstGeom prst="rect">
            <a:avLst/>
          </a:prstGeom>
          <a:noFill/>
          <a:ln>
            <a:noFill/>
          </a:ln>
        </p:spPr>
      </p:pic>
      <p:sp>
        <p:nvSpPr>
          <p:cNvPr id="10" name="TextBox 9">
            <a:extLst>
              <a:ext uri="{FF2B5EF4-FFF2-40B4-BE49-F238E27FC236}">
                <a16:creationId xmlns:a16="http://schemas.microsoft.com/office/drawing/2014/main" id="{9F092361-B2A3-487C-8356-9537326E8736}"/>
              </a:ext>
            </a:extLst>
          </p:cNvPr>
          <p:cNvSpPr txBox="1"/>
          <p:nvPr/>
        </p:nvSpPr>
        <p:spPr>
          <a:xfrm>
            <a:off x="35943" y="726145"/>
            <a:ext cx="7037717" cy="1398524"/>
          </a:xfrm>
          <a:prstGeom prst="rect">
            <a:avLst/>
          </a:prstGeom>
          <a:noFill/>
        </p:spPr>
        <p:txBody>
          <a:bodyPr wrap="square">
            <a:spAutoFit/>
          </a:bodyPr>
          <a:lstStyle/>
          <a:p>
            <a:pPr indent="226695" algn="just">
              <a:lnSpc>
                <a:spcPct val="107000"/>
              </a:lnSpc>
              <a:spcAft>
                <a:spcPts val="800"/>
              </a:spcAft>
            </a:pPr>
            <a:r>
              <a:rPr lang="ru-RU" sz="1600" b="1" dirty="0">
                <a:effectLst/>
                <a:latin typeface="Book Antiqua" panose="02040602050305030304" pitchFamily="18" charset="0"/>
                <a:ea typeface="Calibri" panose="020F0502020204030204" pitchFamily="34" charset="0"/>
                <a:cs typeface="Times New Roman" panose="02020603050405020304" pitchFamily="18" charset="0"/>
              </a:rPr>
              <a:t>Можно  ли  рассматривать  цифровой рубль как   новую  форму   национальной российской   валюты?   Есть  ли необходимость введения  цифрового   рубля?  Если есть, то  следует  ли   форсировать эту новацию? Как  она может отразиться  на платежной   системе и конкуренции  на финансовом рынке?   </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9037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Ваше мнение?</a:t>
            </a:r>
          </a:p>
        </p:txBody>
      </p:sp>
      <p:sp>
        <p:nvSpPr>
          <p:cNvPr id="3" name="Объект 2"/>
          <p:cNvSpPr>
            <a:spLocks noGrp="1"/>
          </p:cNvSpPr>
          <p:nvPr>
            <p:ph sz="half" idx="1"/>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Шифр 8.1</a:t>
            </a:r>
          </a:p>
        </p:txBody>
      </p:sp>
      <p:sp>
        <p:nvSpPr>
          <p:cNvPr id="4" name="Объект 3"/>
          <p:cNvSpPr>
            <a:spLocks noGrp="1"/>
          </p:cNvSpPr>
          <p:nvPr>
            <p:ph sz="half" idx="2"/>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2 Шифр 8.2</a:t>
            </a:r>
          </a:p>
          <a:p>
            <a:endParaRPr lang="ru-RU" dirty="0"/>
          </a:p>
        </p:txBody>
      </p:sp>
    </p:spTree>
    <p:extLst>
      <p:ext uri="{BB962C8B-B14F-4D97-AF65-F5344CB8AC3E}">
        <p14:creationId xmlns:p14="http://schemas.microsoft.com/office/powerpoint/2010/main" val="412709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ятиугольник 2">
            <a:extLst>
              <a:ext uri="{FF2B5EF4-FFF2-40B4-BE49-F238E27FC236}">
                <a16:creationId xmlns:a16="http://schemas.microsoft.com/office/drawing/2014/main" id="{51E6C4B1-3EB3-4274-AEEC-22F3FFE40B39}"/>
              </a:ext>
            </a:extLst>
          </p:cNvPr>
          <p:cNvSpPr/>
          <p:nvPr/>
        </p:nvSpPr>
        <p:spPr>
          <a:xfrm>
            <a:off x="217097" y="201755"/>
            <a:ext cx="6330352"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latin typeface="Book Antiqua" panose="02040602050305030304" pitchFamily="18" charset="0"/>
              </a:rPr>
              <a:t>9. Криптовалюты – деньги или нет?</a:t>
            </a:r>
          </a:p>
        </p:txBody>
      </p:sp>
      <p:pic>
        <p:nvPicPr>
          <p:cNvPr id="12" name="Рисунок 11">
            <a:extLst>
              <a:ext uri="{FF2B5EF4-FFF2-40B4-BE49-F238E27FC236}">
                <a16:creationId xmlns:a16="http://schemas.microsoft.com/office/drawing/2014/main" id="{3A5BDE2F-7546-454E-8794-C2D268DF44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10330921" y="144690"/>
            <a:ext cx="1724227" cy="611247"/>
          </a:xfrm>
          <a:prstGeom prst="rect">
            <a:avLst/>
          </a:prstGeom>
        </p:spPr>
      </p:pic>
      <p:sp>
        <p:nvSpPr>
          <p:cNvPr id="5" name="TextBox 4">
            <a:extLst>
              <a:ext uri="{FF2B5EF4-FFF2-40B4-BE49-F238E27FC236}">
                <a16:creationId xmlns:a16="http://schemas.microsoft.com/office/drawing/2014/main" id="{F6EB2E3D-A06F-46C8-97A1-4CAF394A6B08}"/>
              </a:ext>
            </a:extLst>
          </p:cNvPr>
          <p:cNvSpPr txBox="1"/>
          <p:nvPr/>
        </p:nvSpPr>
        <p:spPr>
          <a:xfrm>
            <a:off x="103516" y="2495723"/>
            <a:ext cx="11869948" cy="4278094"/>
          </a:xfrm>
          <a:prstGeom prst="rect">
            <a:avLst/>
          </a:prstGeom>
          <a:noFill/>
        </p:spPr>
        <p:txBody>
          <a:bodyPr wrap="square">
            <a:spAutoFit/>
          </a:bodyPr>
          <a:lstStyle/>
          <a:p>
            <a:pPr indent="226695" algn="just"/>
            <a:r>
              <a:rPr lang="ru-RU" sz="1700" b="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Криптовалюты</a:t>
            </a:r>
            <a:r>
              <a:rPr lang="ru-RU" sz="1700"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 </a:t>
            </a:r>
            <a:r>
              <a:rPr lang="ru-RU" sz="1700" dirty="0">
                <a:effectLst/>
                <a:latin typeface="Book Antiqua" panose="02040602050305030304" pitchFamily="18" charset="0"/>
                <a:ea typeface="Calibri" panose="020F0502020204030204" pitchFamily="34" charset="0"/>
                <a:cs typeface="Times New Roman" panose="02020603050405020304" pitchFamily="18" charset="0"/>
              </a:rPr>
              <a:t>-  платежное средство в виде электронной записи, учитываемой на счетах-аккаунтах пользователей, которую они могут передавать друг другу или обменивать на виртуальные или реальные товары и услуги посредством особого сетевого компьютерного программного обеспечения.</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indent="226695" algn="just"/>
            <a:r>
              <a:rPr lang="ru-RU" sz="1700" b="1" i="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Биткоин   как  самая  распространенная   разновидность  криптовалют. </a:t>
            </a:r>
            <a:endParaRPr lang="ru-RU" sz="1700" b="1" i="1" dirty="0">
              <a:solidFill>
                <a:srgbClr val="25656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256569"/>
              </a:buClr>
              <a:buFont typeface="Wingdings" panose="05000000000000000000" pitchFamily="2" charset="2"/>
              <a:buChar char="§"/>
              <a:tabLst>
                <a:tab pos="457200" algn="l"/>
              </a:tabLst>
            </a:pPr>
            <a:r>
              <a:rPr lang="ru-RU" sz="1700" dirty="0">
                <a:effectLst/>
                <a:latin typeface="Book Antiqua" panose="02040602050305030304" pitchFamily="18" charset="0"/>
                <a:ea typeface="Calibri" panose="020F0502020204030204" pitchFamily="34" charset="0"/>
                <a:cs typeface="Times New Roman" panose="02020603050405020304" pitchFamily="18" charset="0"/>
              </a:rPr>
              <a:t>нет единого централизованного эмитента;</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256569"/>
              </a:buClr>
              <a:buFont typeface="Wingdings" panose="05000000000000000000" pitchFamily="2" charset="2"/>
              <a:buChar char="§"/>
              <a:tabLst>
                <a:tab pos="457200" algn="l"/>
              </a:tabLst>
            </a:pPr>
            <a:r>
              <a:rPr lang="ru-RU" sz="1700" dirty="0">
                <a:effectLst/>
                <a:latin typeface="Book Antiqua" panose="02040602050305030304" pitchFamily="18" charset="0"/>
                <a:ea typeface="Calibri" panose="020F0502020204030204" pitchFamily="34" charset="0"/>
                <a:cs typeface="Times New Roman" panose="02020603050405020304" pitchFamily="18" charset="0"/>
              </a:rPr>
              <a:t>нет эмитента в лице государственного органа или финансово-кредитного института, соответственно – нет обеспечения;</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256569"/>
              </a:buClr>
              <a:buFont typeface="Wingdings" panose="05000000000000000000" pitchFamily="2" charset="2"/>
              <a:buChar char="§"/>
              <a:tabLst>
                <a:tab pos="457200" algn="l"/>
              </a:tabLst>
            </a:pPr>
            <a:r>
              <a:rPr lang="ru-RU" sz="1700" dirty="0">
                <a:effectLst/>
                <a:latin typeface="Book Antiqua" panose="02040602050305030304" pitchFamily="18" charset="0"/>
                <a:ea typeface="Calibri" panose="020F0502020204030204" pitchFamily="34" charset="0"/>
                <a:cs typeface="Times New Roman" panose="02020603050405020304" pitchFamily="18" charset="0"/>
              </a:rPr>
              <a:t>обладателем очередного кванта эмиссии становится «пул </a:t>
            </a:r>
            <a:r>
              <a:rPr lang="ru-RU" sz="1700" dirty="0" err="1">
                <a:effectLst/>
                <a:latin typeface="Book Antiqua" panose="02040602050305030304" pitchFamily="18" charset="0"/>
                <a:ea typeface="Calibri" panose="020F0502020204030204" pitchFamily="34" charset="0"/>
                <a:cs typeface="Times New Roman" panose="02020603050405020304" pitchFamily="18" charset="0"/>
              </a:rPr>
              <a:t>майнеров</a:t>
            </a:r>
            <a:r>
              <a:rPr lang="ru-RU" sz="1700" dirty="0">
                <a:effectLst/>
                <a:latin typeface="Book Antiqua" panose="02040602050305030304" pitchFamily="18" charset="0"/>
                <a:ea typeface="Calibri" panose="020F0502020204030204" pitchFamily="34" charset="0"/>
                <a:cs typeface="Times New Roman" panose="02020603050405020304" pitchFamily="18" charset="0"/>
              </a:rPr>
              <a:t>» - неформальное и трансграничное объединение некоторого количества участников системы;</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256569"/>
              </a:buClr>
              <a:buFont typeface="Wingdings" panose="05000000000000000000" pitchFamily="2" charset="2"/>
              <a:buChar char="§"/>
              <a:tabLst>
                <a:tab pos="457200" algn="l"/>
              </a:tabLst>
            </a:pPr>
            <a:r>
              <a:rPr lang="ru-RU" sz="1700" dirty="0">
                <a:effectLst/>
                <a:latin typeface="Book Antiqua" panose="02040602050305030304" pitchFamily="18" charset="0"/>
                <a:ea typeface="Calibri" panose="020F0502020204030204" pitchFamily="34" charset="0"/>
                <a:cs typeface="Times New Roman" panose="02020603050405020304" pitchFamily="18" charset="0"/>
              </a:rPr>
              <a:t>кошельки могут создаваться на неопределенный срок или под одну транзакцию;</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256569"/>
              </a:buClr>
              <a:buFont typeface="Wingdings" panose="05000000000000000000" pitchFamily="2" charset="2"/>
              <a:buChar char="§"/>
              <a:tabLst>
                <a:tab pos="457200" algn="l"/>
              </a:tabLst>
            </a:pPr>
            <a:r>
              <a:rPr lang="ru-RU" sz="1700" dirty="0">
                <a:effectLst/>
                <a:latin typeface="Book Antiqua" panose="02040602050305030304" pitchFamily="18" charset="0"/>
                <a:ea typeface="Calibri" panose="020F0502020204030204" pitchFamily="34" charset="0"/>
                <a:cs typeface="Times New Roman" panose="02020603050405020304" pitchFamily="18" charset="0"/>
              </a:rPr>
              <a:t>участники сделок с криптовалютами </a:t>
            </a:r>
            <a:r>
              <a:rPr lang="ru-RU" sz="1700" dirty="0" err="1">
                <a:effectLst/>
                <a:latin typeface="Book Antiqua" panose="02040602050305030304" pitchFamily="18" charset="0"/>
                <a:ea typeface="Calibri" panose="020F0502020204030204" pitchFamily="34" charset="0"/>
                <a:cs typeface="Times New Roman" panose="02020603050405020304" pitchFamily="18" charset="0"/>
              </a:rPr>
              <a:t>псевнонимны</a:t>
            </a:r>
            <a:r>
              <a:rPr lang="ru-RU" sz="1700" dirty="0">
                <a:effectLst/>
                <a:latin typeface="Book Antiqua" panose="02040602050305030304" pitchFamily="18" charset="0"/>
                <a:ea typeface="Calibri" panose="020F0502020204030204" pitchFamily="34" charset="0"/>
                <a:cs typeface="Times New Roman" panose="02020603050405020304" pitchFamily="18" charset="0"/>
              </a:rPr>
              <a:t> (в отличие от анонимности, возможна </a:t>
            </a:r>
            <a:r>
              <a:rPr lang="ru-RU" sz="1700" dirty="0" err="1">
                <a:effectLst/>
                <a:latin typeface="Book Antiqua" panose="02040602050305030304" pitchFamily="18" charset="0"/>
                <a:ea typeface="Calibri" panose="020F0502020204030204" pitchFamily="34" charset="0"/>
                <a:cs typeface="Times New Roman" panose="02020603050405020304" pitchFamily="18" charset="0"/>
              </a:rPr>
              <a:t>самоиндентификация</a:t>
            </a:r>
            <a:r>
              <a:rPr lang="ru-RU" sz="1700" dirty="0">
                <a:effectLst/>
                <a:latin typeface="Book Antiqua" panose="02040602050305030304" pitchFamily="18" charset="0"/>
                <a:ea typeface="Calibri" panose="020F0502020204030204" pitchFamily="34" charset="0"/>
                <a:cs typeface="Times New Roman" panose="02020603050405020304" pitchFamily="18" charset="0"/>
              </a:rPr>
              <a:t> </a:t>
            </a:r>
            <a:r>
              <a:rPr lang="ru-RU" sz="1700" dirty="0" err="1">
                <a:effectLst/>
                <a:latin typeface="Book Antiqua" panose="02040602050305030304" pitchFamily="18" charset="0"/>
                <a:ea typeface="Calibri" panose="020F0502020204030204" pitchFamily="34" charset="0"/>
                <a:cs typeface="Times New Roman" panose="02020603050405020304" pitchFamily="18" charset="0"/>
              </a:rPr>
              <a:t>уастника</a:t>
            </a:r>
            <a:r>
              <a:rPr lang="ru-RU" sz="1700" dirty="0">
                <a:effectLst/>
                <a:latin typeface="Book Antiqua" panose="02040602050305030304" pitchFamily="18" charset="0"/>
                <a:ea typeface="Calibri" panose="020F0502020204030204" pitchFamily="34" charset="0"/>
                <a:cs typeface="Times New Roman" panose="02020603050405020304" pitchFamily="18" charset="0"/>
              </a:rPr>
              <a:t> по желанию); </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256569"/>
              </a:buClr>
              <a:buFont typeface="Wingdings" panose="05000000000000000000" pitchFamily="2" charset="2"/>
              <a:buChar char="§"/>
              <a:tabLst>
                <a:tab pos="457200" algn="l"/>
              </a:tabLst>
            </a:pPr>
            <a:r>
              <a:rPr lang="ru-RU" sz="1700" dirty="0">
                <a:effectLst/>
                <a:latin typeface="Book Antiqua" panose="02040602050305030304" pitchFamily="18" charset="0"/>
                <a:ea typeface="Calibri" panose="020F0502020204030204" pitchFamily="34" charset="0"/>
                <a:cs typeface="Times New Roman" panose="02020603050405020304" pitchFamily="18" charset="0"/>
              </a:rPr>
              <a:t>транзакции отслеживаются и учитываются на условиях децентрализации (некоторое количество компьютеров и части участников);</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256569"/>
              </a:buClr>
              <a:buFont typeface="Wingdings" panose="05000000000000000000" pitchFamily="2" charset="2"/>
              <a:buChar char="§"/>
              <a:tabLst>
                <a:tab pos="457200" algn="l"/>
              </a:tabLst>
            </a:pPr>
            <a:r>
              <a:rPr lang="ru-RU" sz="1700" dirty="0">
                <a:effectLst/>
                <a:latin typeface="Book Antiqua" panose="02040602050305030304" pitchFamily="18" charset="0"/>
                <a:ea typeface="Calibri" panose="020F0502020204030204" pitchFamily="34" charset="0"/>
                <a:cs typeface="Times New Roman" panose="02020603050405020304" pitchFamily="18" charset="0"/>
              </a:rPr>
              <a:t>нет максимального (предельного)и минимально допустимого объема транзакции;</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Clr>
                <a:srgbClr val="256569"/>
              </a:buClr>
              <a:buFont typeface="Wingdings" panose="05000000000000000000" pitchFamily="2" charset="2"/>
              <a:buChar char="§"/>
              <a:tabLst>
                <a:tab pos="457200" algn="l"/>
              </a:tabLst>
            </a:pPr>
            <a:r>
              <a:rPr lang="ru-RU" sz="1700" dirty="0">
                <a:effectLst/>
                <a:latin typeface="Book Antiqua" panose="02040602050305030304" pitchFamily="18" charset="0"/>
                <a:ea typeface="Calibri" panose="020F0502020204030204" pitchFamily="34" charset="0"/>
                <a:cs typeface="Times New Roman" panose="02020603050405020304" pitchFamily="18" charset="0"/>
              </a:rPr>
              <a:t>используются как средство платежа и средство получения спекулятивного дохода при высокой волатильности.</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E1D0710A-D12A-433E-BC7B-F6F979A58CC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18156" y="838844"/>
            <a:ext cx="4155687" cy="1573972"/>
          </a:xfrm>
          <a:prstGeom prst="rect">
            <a:avLst/>
          </a:prstGeom>
          <a:noFill/>
          <a:ln>
            <a:noFill/>
          </a:ln>
        </p:spPr>
      </p:pic>
    </p:spTree>
    <p:extLst>
      <p:ext uri="{BB962C8B-B14F-4D97-AF65-F5344CB8AC3E}">
        <p14:creationId xmlns:p14="http://schemas.microsoft.com/office/powerpoint/2010/main" val="3816971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ятиугольник 2">
            <a:extLst>
              <a:ext uri="{FF2B5EF4-FFF2-40B4-BE49-F238E27FC236}">
                <a16:creationId xmlns:a16="http://schemas.microsoft.com/office/drawing/2014/main" id="{51E6C4B1-3EB3-4274-AEEC-22F3FFE40B39}"/>
              </a:ext>
            </a:extLst>
          </p:cNvPr>
          <p:cNvSpPr/>
          <p:nvPr/>
        </p:nvSpPr>
        <p:spPr>
          <a:xfrm>
            <a:off x="136852" y="99599"/>
            <a:ext cx="6330352"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latin typeface="Book Antiqua" panose="02040602050305030304" pitchFamily="18" charset="0"/>
              </a:rPr>
              <a:t>9. Криптовалюты – деньги или нет?</a:t>
            </a:r>
          </a:p>
        </p:txBody>
      </p:sp>
      <p:pic>
        <p:nvPicPr>
          <p:cNvPr id="12" name="Рисунок 11">
            <a:extLst>
              <a:ext uri="{FF2B5EF4-FFF2-40B4-BE49-F238E27FC236}">
                <a16:creationId xmlns:a16="http://schemas.microsoft.com/office/drawing/2014/main" id="{3A5BDE2F-7546-454E-8794-C2D268DF44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10330921" y="4110"/>
            <a:ext cx="1724227" cy="611247"/>
          </a:xfrm>
          <a:prstGeom prst="rect">
            <a:avLst/>
          </a:prstGeom>
        </p:spPr>
      </p:pic>
      <p:graphicFrame>
        <p:nvGraphicFramePr>
          <p:cNvPr id="6" name="Таблица 5">
            <a:extLst>
              <a:ext uri="{FF2B5EF4-FFF2-40B4-BE49-F238E27FC236}">
                <a16:creationId xmlns:a16="http://schemas.microsoft.com/office/drawing/2014/main" id="{2DE146E2-E826-41F9-B776-CC90678DF360}"/>
              </a:ext>
            </a:extLst>
          </p:cNvPr>
          <p:cNvGraphicFramePr>
            <a:graphicFrameLocks noGrp="1"/>
          </p:cNvGraphicFramePr>
          <p:nvPr>
            <p:extLst>
              <p:ext uri="{D42A27DB-BD31-4B8C-83A1-F6EECF244321}">
                <p14:modId xmlns:p14="http://schemas.microsoft.com/office/powerpoint/2010/main" val="3977338526"/>
              </p:ext>
            </p:extLst>
          </p:nvPr>
        </p:nvGraphicFramePr>
        <p:xfrm>
          <a:off x="35943" y="2741411"/>
          <a:ext cx="12120113" cy="4023360"/>
        </p:xfrm>
        <a:graphic>
          <a:graphicData uri="http://schemas.openxmlformats.org/drawingml/2006/table">
            <a:tbl>
              <a:tblPr firstRow="1" bandRow="1">
                <a:tableStyleId>{5C22544A-7EE6-4342-B048-85BDC9FD1C3A}</a:tableStyleId>
              </a:tblPr>
              <a:tblGrid>
                <a:gridCol w="6226834">
                  <a:extLst>
                    <a:ext uri="{9D8B030D-6E8A-4147-A177-3AD203B41FA5}">
                      <a16:colId xmlns:a16="http://schemas.microsoft.com/office/drawing/2014/main" val="1240072566"/>
                    </a:ext>
                  </a:extLst>
                </a:gridCol>
                <a:gridCol w="5893279">
                  <a:extLst>
                    <a:ext uri="{9D8B030D-6E8A-4147-A177-3AD203B41FA5}">
                      <a16:colId xmlns:a16="http://schemas.microsoft.com/office/drawing/2014/main" val="1319911477"/>
                    </a:ext>
                  </a:extLst>
                </a:gridCol>
              </a:tblGrid>
              <a:tr h="297539">
                <a:tc>
                  <a:txBody>
                    <a:bodyPr/>
                    <a:lstStyle/>
                    <a:p>
                      <a:r>
                        <a:rPr lang="ru-RU" sz="1700" b="1" i="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Тезис:</a:t>
                      </a:r>
                      <a:endParaRPr lang="ru-RU" sz="1700" b="1" dirty="0">
                        <a:solidFill>
                          <a:schemeClr val="bg1"/>
                        </a:solidFill>
                        <a:latin typeface="Book Antiqua" panose="02040602050305030304" pitchFamily="18" charset="0"/>
                      </a:endParaRPr>
                    </a:p>
                  </a:txBody>
                  <a:tcPr/>
                </a:tc>
                <a:tc>
                  <a:txBody>
                    <a:bodyPr/>
                    <a:lstStyle/>
                    <a:p>
                      <a:r>
                        <a:rPr lang="ru-RU" sz="1800" b="1" i="1" dirty="0">
                          <a:solidFill>
                            <a:srgbClr val="CC0000"/>
                          </a:solidFill>
                          <a:effectLst/>
                          <a:latin typeface="Book Antiqua" panose="02040602050305030304" pitchFamily="18" charset="0"/>
                          <a:ea typeface="Calibri" panose="020F0502020204030204" pitchFamily="34" charset="0"/>
                          <a:cs typeface="Times New Roman" panose="02020603050405020304" pitchFamily="18" charset="0"/>
                        </a:rPr>
                        <a:t>Антитезис:</a:t>
                      </a:r>
                      <a:endParaRPr lang="ru-RU" sz="1800" dirty="0">
                        <a:solidFill>
                          <a:srgbClr val="CC0000"/>
                        </a:solidFill>
                        <a:latin typeface="Book Antiqua" panose="02040602050305030304" pitchFamily="18" charset="0"/>
                      </a:endParaRPr>
                    </a:p>
                  </a:txBody>
                  <a:tcPr/>
                </a:tc>
                <a:extLst>
                  <a:ext uri="{0D108BD9-81ED-4DB2-BD59-A6C34878D82A}">
                    <a16:rowId xmlns:a16="http://schemas.microsoft.com/office/drawing/2014/main" val="4213881485"/>
                  </a:ext>
                </a:extLst>
              </a:tr>
              <a:tr h="14393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dk1"/>
                          </a:solidFill>
                          <a:effectLst/>
                          <a:latin typeface="Book Antiqua" panose="02040602050305030304" pitchFamily="18" charset="0"/>
                          <a:ea typeface="+mn-ea"/>
                          <a:cs typeface="+mn-cs"/>
                        </a:rPr>
                        <a:t>Криптовалюты не являются деньгами, так как они не могут полноценно выполнять все функции денег, а также нет надежного гаранта, обеспечивающего легитимность и надежность их создания и использования. Их нельзя использовать для повсеместной оплаты товаров и услуг, они не могут быть использованы в качестве меры стоимости и средства сбережения, учитывая нестабильность стоимости, выраженной в официальных денежных единицах. Их цена, курс обмена на деньги, подвержена значительным колебаниям. Использование этих активов сопряжено с высокими рисками существенных финансовых потерь.</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rgbClr val="CC0000"/>
                          </a:solidFill>
                          <a:effectLst/>
                          <a:latin typeface="Book Antiqua" panose="02040602050305030304" pitchFamily="18" charset="0"/>
                          <a:ea typeface="+mn-ea"/>
                          <a:cs typeface="+mn-cs"/>
                        </a:rPr>
                        <a:t>Криптовалюты или цифровые   валюты,  эмитируемые  в децентрализованном порядке,  можно  отнести к  отдельной разновидности денег.  Они, несмотря на их волатильность и риски, сопряженные  с ними,   выполняют  денежные   функции в пределах   локаций их выпуска и  обращения. Такие  же  ограничения  имеют   место и в  отношении национальных  валют,  не относящихся к разряду   резервных. Отсутствие  обеспечения, единого  эмиссионного   центра и гаранта  не  является основанием  для  отказа  им  в денежном статусе.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rgbClr val="CC0000"/>
                        </a:solidFill>
                        <a:latin typeface="Book Antiqua" panose="02040602050305030304" pitchFamily="18" charset="0"/>
                      </a:endParaRPr>
                    </a:p>
                  </a:txBody>
                  <a:tcPr/>
                </a:tc>
                <a:extLst>
                  <a:ext uri="{0D108BD9-81ED-4DB2-BD59-A6C34878D82A}">
                    <a16:rowId xmlns:a16="http://schemas.microsoft.com/office/drawing/2014/main" val="188832594"/>
                  </a:ext>
                </a:extLst>
              </a:tr>
            </a:tbl>
          </a:graphicData>
        </a:graphic>
      </p:graphicFrame>
      <p:sp>
        <p:nvSpPr>
          <p:cNvPr id="7" name="TextBox 6">
            <a:extLst>
              <a:ext uri="{FF2B5EF4-FFF2-40B4-BE49-F238E27FC236}">
                <a16:creationId xmlns:a16="http://schemas.microsoft.com/office/drawing/2014/main" id="{FA0BED6A-542C-4117-81C7-0042372EB316}"/>
              </a:ext>
            </a:extLst>
          </p:cNvPr>
          <p:cNvSpPr txBox="1"/>
          <p:nvPr/>
        </p:nvSpPr>
        <p:spPr>
          <a:xfrm>
            <a:off x="107379" y="1723242"/>
            <a:ext cx="6185138" cy="369332"/>
          </a:xfrm>
          <a:prstGeom prst="rect">
            <a:avLst/>
          </a:prstGeom>
          <a:noFill/>
        </p:spPr>
        <p:txBody>
          <a:bodyPr wrap="square">
            <a:spAutoFit/>
          </a:bodyPr>
          <a:lstStyle/>
          <a:p>
            <a:r>
              <a:rPr lang="ru-RU" sz="1800" b="1" dirty="0">
                <a:effectLst/>
                <a:latin typeface="Book Antiqua" panose="02040602050305030304" pitchFamily="18" charset="0"/>
                <a:ea typeface="Calibri" panose="020F0502020204030204" pitchFamily="34" charset="0"/>
                <a:cs typeface="Times New Roman" panose="02020603050405020304" pitchFamily="18" charset="0"/>
              </a:rPr>
              <a:t>Являются  ли криптовалюты деньгами?</a:t>
            </a:r>
            <a:endParaRPr lang="ru-RU" b="1" dirty="0"/>
          </a:p>
        </p:txBody>
      </p:sp>
      <p:pic>
        <p:nvPicPr>
          <p:cNvPr id="9" name="Рисунок 8">
            <a:extLst>
              <a:ext uri="{FF2B5EF4-FFF2-40B4-BE49-F238E27FC236}">
                <a16:creationId xmlns:a16="http://schemas.microsoft.com/office/drawing/2014/main" id="{ADBB19BA-C0D7-4785-9660-3D5C258AED38}"/>
              </a:ext>
            </a:extLst>
          </p:cNvPr>
          <p:cNvPicPr/>
          <p:nvPr/>
        </p:nvPicPr>
        <p:blipFill rotWithShape="1">
          <a:blip r:embed="rId3"/>
          <a:srcRect l="24920" t="42460" r="38122" b="37036"/>
          <a:stretch/>
        </p:blipFill>
        <p:spPr bwMode="auto">
          <a:xfrm>
            <a:off x="6258012" y="732068"/>
            <a:ext cx="5863539" cy="20093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5231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Ваше мнение?</a:t>
            </a:r>
          </a:p>
        </p:txBody>
      </p:sp>
      <p:sp>
        <p:nvSpPr>
          <p:cNvPr id="3" name="Объект 2"/>
          <p:cNvSpPr>
            <a:spLocks noGrp="1"/>
          </p:cNvSpPr>
          <p:nvPr>
            <p:ph sz="half" idx="1"/>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Шифр 9.1</a:t>
            </a:r>
          </a:p>
        </p:txBody>
      </p:sp>
      <p:sp>
        <p:nvSpPr>
          <p:cNvPr id="4" name="Объект 3"/>
          <p:cNvSpPr>
            <a:spLocks noGrp="1"/>
          </p:cNvSpPr>
          <p:nvPr>
            <p:ph sz="half" idx="2"/>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2 Шифр 9.2</a:t>
            </a:r>
          </a:p>
          <a:p>
            <a:endParaRPr lang="ru-RU" dirty="0"/>
          </a:p>
        </p:txBody>
      </p:sp>
    </p:spTree>
    <p:extLst>
      <p:ext uri="{BB962C8B-B14F-4D97-AF65-F5344CB8AC3E}">
        <p14:creationId xmlns:p14="http://schemas.microsoft.com/office/powerpoint/2010/main" val="596937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ятиугольник 2">
            <a:extLst>
              <a:ext uri="{FF2B5EF4-FFF2-40B4-BE49-F238E27FC236}">
                <a16:creationId xmlns:a16="http://schemas.microsoft.com/office/drawing/2014/main" id="{51E6C4B1-3EB3-4274-AEEC-22F3FFE40B39}"/>
              </a:ext>
            </a:extLst>
          </p:cNvPr>
          <p:cNvSpPr/>
          <p:nvPr/>
        </p:nvSpPr>
        <p:spPr>
          <a:xfrm>
            <a:off x="217097" y="201755"/>
            <a:ext cx="6330352"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latin typeface="Book Antiqua" panose="02040602050305030304" pitchFamily="18" charset="0"/>
              </a:rPr>
              <a:t>10. Криптовалюты,  запрет или регулирование?</a:t>
            </a:r>
          </a:p>
        </p:txBody>
      </p:sp>
      <p:pic>
        <p:nvPicPr>
          <p:cNvPr id="12" name="Рисунок 11">
            <a:extLst>
              <a:ext uri="{FF2B5EF4-FFF2-40B4-BE49-F238E27FC236}">
                <a16:creationId xmlns:a16="http://schemas.microsoft.com/office/drawing/2014/main" id="{3A5BDE2F-7546-454E-8794-C2D268DF44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10330921" y="144690"/>
            <a:ext cx="1724227" cy="611247"/>
          </a:xfrm>
          <a:prstGeom prst="rect">
            <a:avLst/>
          </a:prstGeom>
        </p:spPr>
      </p:pic>
      <p:graphicFrame>
        <p:nvGraphicFramePr>
          <p:cNvPr id="2" name="Таблица 1">
            <a:extLst>
              <a:ext uri="{FF2B5EF4-FFF2-40B4-BE49-F238E27FC236}">
                <a16:creationId xmlns:a16="http://schemas.microsoft.com/office/drawing/2014/main" id="{A2EAC1AA-0112-4642-9BA6-AF0619D12BE1}"/>
              </a:ext>
            </a:extLst>
          </p:cNvPr>
          <p:cNvGraphicFramePr>
            <a:graphicFrameLocks noGrp="1"/>
          </p:cNvGraphicFramePr>
          <p:nvPr>
            <p:extLst>
              <p:ext uri="{D42A27DB-BD31-4B8C-83A1-F6EECF244321}">
                <p14:modId xmlns:p14="http://schemas.microsoft.com/office/powerpoint/2010/main" val="3755620351"/>
              </p:ext>
            </p:extLst>
          </p:nvPr>
        </p:nvGraphicFramePr>
        <p:xfrm>
          <a:off x="31424" y="1215565"/>
          <a:ext cx="12129152" cy="5440680"/>
        </p:xfrm>
        <a:graphic>
          <a:graphicData uri="http://schemas.openxmlformats.org/drawingml/2006/table">
            <a:tbl>
              <a:tblPr firstRow="1" firstCol="1" bandRow="1">
                <a:tableStyleId>{5C22544A-7EE6-4342-B048-85BDC9FD1C3A}</a:tableStyleId>
              </a:tblPr>
              <a:tblGrid>
                <a:gridCol w="4816418">
                  <a:extLst>
                    <a:ext uri="{9D8B030D-6E8A-4147-A177-3AD203B41FA5}">
                      <a16:colId xmlns:a16="http://schemas.microsoft.com/office/drawing/2014/main" val="666742356"/>
                    </a:ext>
                  </a:extLst>
                </a:gridCol>
                <a:gridCol w="7312734">
                  <a:extLst>
                    <a:ext uri="{9D8B030D-6E8A-4147-A177-3AD203B41FA5}">
                      <a16:colId xmlns:a16="http://schemas.microsoft.com/office/drawing/2014/main" val="3595804185"/>
                    </a:ext>
                  </a:extLst>
                </a:gridCol>
              </a:tblGrid>
              <a:tr h="0">
                <a:tc>
                  <a:txBody>
                    <a:bodyPr/>
                    <a:lstStyle/>
                    <a:p>
                      <a:pPr>
                        <a:lnSpc>
                          <a:spcPct val="100000"/>
                        </a:lnSpc>
                        <a:spcAft>
                          <a:spcPts val="0"/>
                        </a:spcAft>
                      </a:pPr>
                      <a:r>
                        <a:rPr lang="ru-RU" sz="1700" dirty="0">
                          <a:effectLst/>
                          <a:latin typeface="Book Antiqua" panose="02040602050305030304" pitchFamily="18" charset="0"/>
                        </a:rPr>
                        <a:t>В конце января </a:t>
                      </a:r>
                      <a:r>
                        <a:rPr lang="ru-RU" sz="1700" dirty="0">
                          <a:solidFill>
                            <a:srgbClr val="FF0000"/>
                          </a:solidFill>
                          <a:effectLst/>
                          <a:latin typeface="Book Antiqua" panose="02040602050305030304" pitchFamily="18" charset="0"/>
                        </a:rPr>
                        <a:t>Банк России </a:t>
                      </a:r>
                      <a:r>
                        <a:rPr lang="ru-RU" sz="1700" dirty="0">
                          <a:effectLst/>
                          <a:latin typeface="Book Antiqua" panose="02040602050305030304" pitchFamily="18" charset="0"/>
                        </a:rPr>
                        <a:t>опубликовал доклад, в котором проанализировал риски криптовалют и предложил полностью </a:t>
                      </a:r>
                      <a:r>
                        <a:rPr lang="ru-RU" sz="1700" dirty="0">
                          <a:solidFill>
                            <a:srgbClr val="FF0000"/>
                          </a:solidFill>
                          <a:effectLst/>
                          <a:latin typeface="Book Antiqua" panose="02040602050305030304" pitchFamily="18" charset="0"/>
                        </a:rPr>
                        <a:t>запретить </a:t>
                      </a:r>
                      <a:r>
                        <a:rPr lang="ru-RU" sz="1700" dirty="0">
                          <a:effectLst/>
                          <a:latin typeface="Book Antiqua" panose="02040602050305030304" pitchFamily="18" charset="0"/>
                        </a:rPr>
                        <a:t>майнинг и оборот криптовалют в России. Регулятор выделил следующие   риски, связанные с ростом роли  криптовалюты в экономике: </a:t>
                      </a:r>
                    </a:p>
                    <a:p>
                      <a:pPr marL="285750" indent="-285750">
                        <a:lnSpc>
                          <a:spcPct val="100000"/>
                        </a:lnSpc>
                        <a:spcAft>
                          <a:spcPts val="0"/>
                        </a:spcAft>
                        <a:buClr>
                          <a:srgbClr val="FF0000"/>
                        </a:buClr>
                        <a:buFont typeface="Wingdings" panose="05000000000000000000" pitchFamily="2" charset="2"/>
                        <a:buChar char="§"/>
                      </a:pPr>
                      <a:r>
                        <a:rPr lang="ru-RU" sz="1700" dirty="0">
                          <a:effectLst/>
                          <a:latin typeface="Book Antiqua" panose="02040602050305030304" pitchFamily="18" charset="0"/>
                        </a:rPr>
                        <a:t>угроза благосостоянию граждан; </a:t>
                      </a:r>
                    </a:p>
                    <a:p>
                      <a:pPr marL="285750" indent="-285750">
                        <a:lnSpc>
                          <a:spcPct val="100000"/>
                        </a:lnSpc>
                        <a:spcAft>
                          <a:spcPts val="0"/>
                        </a:spcAft>
                        <a:buClr>
                          <a:srgbClr val="FF0000"/>
                        </a:buClr>
                        <a:buFont typeface="Wingdings" panose="05000000000000000000" pitchFamily="2" charset="2"/>
                        <a:buChar char="§"/>
                      </a:pPr>
                      <a:r>
                        <a:rPr lang="ru-RU" sz="1700" dirty="0">
                          <a:effectLst/>
                          <a:latin typeface="Book Antiqua" panose="02040602050305030304" pitchFamily="18" charset="0"/>
                        </a:rPr>
                        <a:t>снижение эффекта от денежно-кредитной политики ЦБ;</a:t>
                      </a:r>
                    </a:p>
                    <a:p>
                      <a:pPr marL="285750" indent="-285750">
                        <a:lnSpc>
                          <a:spcPct val="100000"/>
                        </a:lnSpc>
                        <a:spcAft>
                          <a:spcPts val="0"/>
                        </a:spcAft>
                        <a:buClr>
                          <a:srgbClr val="FF0000"/>
                        </a:buClr>
                        <a:buFont typeface="Wingdings" panose="05000000000000000000" pitchFamily="2" charset="2"/>
                        <a:buChar char="§"/>
                      </a:pPr>
                      <a:r>
                        <a:rPr lang="ru-RU" sz="1700" dirty="0">
                          <a:effectLst/>
                          <a:latin typeface="Book Antiqua" panose="02040602050305030304" pitchFamily="18" charset="0"/>
                        </a:rPr>
                        <a:t>переток средств в криптовалюты из традиционных   финансовых инструментов; </a:t>
                      </a:r>
                    </a:p>
                    <a:p>
                      <a:pPr marL="285750" indent="-285750">
                        <a:lnSpc>
                          <a:spcPct val="100000"/>
                        </a:lnSpc>
                        <a:spcAft>
                          <a:spcPts val="0"/>
                        </a:spcAft>
                        <a:buClr>
                          <a:srgbClr val="FF0000"/>
                        </a:buClr>
                        <a:buFont typeface="Wingdings" panose="05000000000000000000" pitchFamily="2" charset="2"/>
                        <a:buChar char="§"/>
                      </a:pPr>
                      <a:r>
                        <a:rPr lang="ru-RU" sz="1700" dirty="0">
                          <a:effectLst/>
                          <a:latin typeface="Book Antiqua" panose="02040602050305030304" pitchFamily="18" charset="0"/>
                        </a:rPr>
                        <a:t>падение фондового рынка; </a:t>
                      </a:r>
                    </a:p>
                    <a:p>
                      <a:pPr marL="285750" indent="-285750">
                        <a:lnSpc>
                          <a:spcPct val="100000"/>
                        </a:lnSpc>
                        <a:spcAft>
                          <a:spcPts val="0"/>
                        </a:spcAft>
                        <a:buClr>
                          <a:srgbClr val="FF0000"/>
                        </a:buClr>
                        <a:buFont typeface="Wingdings" panose="05000000000000000000" pitchFamily="2" charset="2"/>
                        <a:buChar char="§"/>
                      </a:pPr>
                      <a:r>
                        <a:rPr lang="ru-RU" sz="1700" dirty="0">
                          <a:effectLst/>
                          <a:latin typeface="Book Antiqua" panose="02040602050305030304" pitchFamily="18" charset="0"/>
                        </a:rPr>
                        <a:t>отток капитала из страны и ослабление курса рубля;</a:t>
                      </a:r>
                    </a:p>
                    <a:p>
                      <a:pPr marL="285750" indent="-285750">
                        <a:lnSpc>
                          <a:spcPct val="100000"/>
                        </a:lnSpc>
                        <a:spcAft>
                          <a:spcPts val="0"/>
                        </a:spcAft>
                        <a:buClr>
                          <a:srgbClr val="FF0000"/>
                        </a:buClr>
                        <a:buFont typeface="Wingdings" panose="05000000000000000000" pitchFamily="2" charset="2"/>
                        <a:buChar char="§"/>
                      </a:pPr>
                      <a:r>
                        <a:rPr lang="ru-RU" sz="1700" dirty="0">
                          <a:effectLst/>
                          <a:latin typeface="Book Antiqua" panose="02040602050305030304" pitchFamily="18" charset="0"/>
                        </a:rPr>
                        <a:t>использование  для проведения платежей в рамках преступной деятельности; </a:t>
                      </a:r>
                    </a:p>
                    <a:p>
                      <a:pPr marL="285750" indent="-285750">
                        <a:lnSpc>
                          <a:spcPct val="100000"/>
                        </a:lnSpc>
                        <a:spcAft>
                          <a:spcPts val="0"/>
                        </a:spcAft>
                        <a:buClr>
                          <a:srgbClr val="FF0000"/>
                        </a:buClr>
                        <a:buFont typeface="Wingdings" panose="05000000000000000000" pitchFamily="2" charset="2"/>
                        <a:buChar char="§"/>
                      </a:pPr>
                      <a:r>
                        <a:rPr lang="ru-RU" sz="1700" dirty="0">
                          <a:effectLst/>
                          <a:latin typeface="Book Antiqua" panose="02040602050305030304" pitchFamily="18" charset="0"/>
                        </a:rPr>
                        <a:t>препятствование достижению целей углеродной нейтральности.</a:t>
                      </a:r>
                      <a:endParaRPr lang="ru-RU" sz="1700" dirty="0">
                        <a:effectLst/>
                        <a:latin typeface="Book Antiqua" panose="020406020503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ru-RU" sz="1700" dirty="0">
                          <a:solidFill>
                            <a:srgbClr val="FF0000"/>
                          </a:solidFill>
                          <a:effectLst/>
                          <a:latin typeface="Book Antiqua" panose="02040602050305030304" pitchFamily="18" charset="0"/>
                        </a:rPr>
                        <a:t>Минфин</a:t>
                      </a:r>
                      <a:r>
                        <a:rPr lang="ru-RU" sz="1700" dirty="0">
                          <a:solidFill>
                            <a:srgbClr val="CC0000"/>
                          </a:solidFill>
                          <a:effectLst/>
                          <a:latin typeface="Book Antiqua" panose="02040602050305030304" pitchFamily="18" charset="0"/>
                        </a:rPr>
                        <a:t> </a:t>
                      </a:r>
                      <a:r>
                        <a:rPr lang="ru-RU" sz="1700" dirty="0">
                          <a:effectLst/>
                          <a:latin typeface="Book Antiqua" panose="02040602050305030304" pitchFamily="18" charset="0"/>
                        </a:rPr>
                        <a:t>выступил за </a:t>
                      </a:r>
                      <a:r>
                        <a:rPr lang="ru-RU" sz="1700" dirty="0">
                          <a:solidFill>
                            <a:srgbClr val="FF0000"/>
                          </a:solidFill>
                          <a:effectLst/>
                          <a:latin typeface="Book Antiqua" panose="02040602050305030304" pitchFamily="18" charset="0"/>
                        </a:rPr>
                        <a:t>регулирование </a:t>
                      </a:r>
                      <a:r>
                        <a:rPr lang="ru-RU" sz="1700" dirty="0">
                          <a:effectLst/>
                          <a:latin typeface="Book Antiqua" panose="02040602050305030304" pitchFamily="18" charset="0"/>
                        </a:rPr>
                        <a:t>криптовалют, а не за их запрет, считая,  что  запрет  приведет к дестабилизации отрасли, увеличению доли теневой экономики и росту мошенничества, а правоохранительные органы не смогут эффективно реагировать на подобные преступления.  При этом  Минфин предложил:</a:t>
                      </a:r>
                    </a:p>
                    <a:p>
                      <a:pPr marL="285750" indent="-285750">
                        <a:lnSpc>
                          <a:spcPct val="100000"/>
                        </a:lnSpc>
                        <a:spcAft>
                          <a:spcPts val="0"/>
                        </a:spcAft>
                        <a:buClr>
                          <a:srgbClr val="FF0000"/>
                        </a:buClr>
                        <a:buFont typeface="Wingdings" panose="05000000000000000000" pitchFamily="2" charset="2"/>
                        <a:buChar char="§"/>
                      </a:pPr>
                      <a:r>
                        <a:rPr lang="ru-RU" sz="1700" dirty="0">
                          <a:effectLst/>
                          <a:latin typeface="Book Antiqua" panose="02040602050305030304" pitchFamily="18" charset="0"/>
                        </a:rPr>
                        <a:t>организовать проведение операций с криптовалютами через российские банки, что  позволит обеспечить необходимый контроль и идентифицировать участников; </a:t>
                      </a:r>
                    </a:p>
                    <a:p>
                      <a:pPr marL="285750" indent="-285750">
                        <a:lnSpc>
                          <a:spcPct val="100000"/>
                        </a:lnSpc>
                        <a:spcAft>
                          <a:spcPts val="0"/>
                        </a:spcAft>
                        <a:buClr>
                          <a:srgbClr val="FF0000"/>
                        </a:buClr>
                        <a:buFont typeface="Wingdings" panose="05000000000000000000" pitchFamily="2" charset="2"/>
                        <a:buChar char="§"/>
                      </a:pPr>
                      <a:r>
                        <a:rPr lang="ru-RU" sz="1700" dirty="0">
                          <a:effectLst/>
                          <a:latin typeface="Book Antiqua" panose="02040602050305030304" pitchFamily="18" charset="0"/>
                        </a:rPr>
                        <a:t>проводить операции смогут и физические, и юридические лица, для чего им придется пройти упрощенную или полную идентификацию и открыть электронный кошелек в банке. Клиентов-физлиц разделят на квалифицированных и неквалифицированных инвесторов по аналогии с уже действующим разделением на фондовом рынке; </a:t>
                      </a:r>
                    </a:p>
                    <a:p>
                      <a:pPr marL="285750" indent="-285750">
                        <a:lnSpc>
                          <a:spcPct val="100000"/>
                        </a:lnSpc>
                        <a:spcAft>
                          <a:spcPts val="0"/>
                        </a:spcAft>
                        <a:buClr>
                          <a:srgbClr val="FF0000"/>
                        </a:buClr>
                        <a:buFont typeface="Wingdings" panose="05000000000000000000" pitchFamily="2" charset="2"/>
                        <a:buChar char="§"/>
                      </a:pPr>
                      <a:r>
                        <a:rPr lang="ru-RU" sz="1700" dirty="0">
                          <a:effectLst/>
                          <a:latin typeface="Book Antiqua" panose="02040602050305030304" pitchFamily="18" charset="0"/>
                        </a:rPr>
                        <a:t>организаторами системы обмена цифровых валют могут стать банки с универсальными лицензиями; </a:t>
                      </a:r>
                    </a:p>
                    <a:p>
                      <a:pPr marL="285750" indent="-285750">
                        <a:lnSpc>
                          <a:spcPct val="100000"/>
                        </a:lnSpc>
                        <a:spcAft>
                          <a:spcPts val="0"/>
                        </a:spcAft>
                        <a:buClr>
                          <a:srgbClr val="FF0000"/>
                        </a:buClr>
                        <a:buFont typeface="Wingdings" panose="05000000000000000000" pitchFamily="2" charset="2"/>
                        <a:buChar char="§"/>
                      </a:pPr>
                      <a:r>
                        <a:rPr lang="ru-RU" sz="1700" dirty="0">
                          <a:effectLst/>
                          <a:latin typeface="Book Antiqua" panose="02040602050305030304" pitchFamily="18" charset="0"/>
                        </a:rPr>
                        <a:t>для контроля и отслеживания операций с криптовалютами следует использовать сервис "Прозрачный </a:t>
                      </a:r>
                      <a:r>
                        <a:rPr lang="ru-RU" sz="1700" dirty="0" err="1">
                          <a:effectLst/>
                          <a:latin typeface="Book Antiqua" panose="02040602050305030304" pitchFamily="18" charset="0"/>
                        </a:rPr>
                        <a:t>блокчейн</a:t>
                      </a:r>
                      <a:r>
                        <a:rPr lang="ru-RU" sz="1700" dirty="0">
                          <a:effectLst/>
                          <a:latin typeface="Book Antiqua" panose="02040602050305030304" pitchFamily="18" charset="0"/>
                        </a:rPr>
                        <a:t>";</a:t>
                      </a:r>
                    </a:p>
                    <a:p>
                      <a:pPr marL="285750" indent="-285750">
                        <a:lnSpc>
                          <a:spcPct val="100000"/>
                        </a:lnSpc>
                        <a:spcAft>
                          <a:spcPts val="0"/>
                        </a:spcAft>
                        <a:buClr>
                          <a:srgbClr val="FF0000"/>
                        </a:buClr>
                        <a:buFont typeface="Wingdings" panose="05000000000000000000" pitchFamily="2" charset="2"/>
                        <a:buChar char="§"/>
                      </a:pPr>
                      <a:r>
                        <a:rPr lang="ru-RU" sz="1700" dirty="0">
                          <a:effectLst/>
                          <a:latin typeface="Book Antiqua" panose="02040602050305030304" pitchFamily="18" charset="0"/>
                        </a:rPr>
                        <a:t>надзор за рынком предлагается распределить между ЦБ, Минфином, Росфинмониторингом, ФНС, </a:t>
                      </a:r>
                      <a:r>
                        <a:rPr lang="ru-RU" sz="1700" dirty="0" err="1">
                          <a:effectLst/>
                          <a:latin typeface="Book Antiqua" panose="02040602050305030304" pitchFamily="18" charset="0"/>
                        </a:rPr>
                        <a:t>Минцифры</a:t>
                      </a:r>
                      <a:r>
                        <a:rPr lang="ru-RU" sz="1700" dirty="0">
                          <a:effectLst/>
                          <a:latin typeface="Book Antiqua" panose="02040602050305030304" pitchFamily="18" charset="0"/>
                        </a:rPr>
                        <a:t> и Генпрокуратурой.</a:t>
                      </a:r>
                      <a:endParaRPr lang="ru-RU" sz="1700" dirty="0">
                        <a:effectLst/>
                        <a:latin typeface="Book Antiqua" panose="0204060205030503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4389738"/>
                  </a:ext>
                </a:extLst>
              </a:tr>
            </a:tbl>
          </a:graphicData>
        </a:graphic>
      </p:graphicFrame>
      <p:sp>
        <p:nvSpPr>
          <p:cNvPr id="3" name="Rectangle 1">
            <a:extLst>
              <a:ext uri="{FF2B5EF4-FFF2-40B4-BE49-F238E27FC236}">
                <a16:creationId xmlns:a16="http://schemas.microsoft.com/office/drawing/2014/main" id="{14449A85-61A4-4E2D-AA0D-7D7F7C966B5F}"/>
              </a:ext>
            </a:extLst>
          </p:cNvPr>
          <p:cNvSpPr>
            <a:spLocks noChangeArrowheads="1"/>
          </p:cNvSpPr>
          <p:nvPr/>
        </p:nvSpPr>
        <p:spPr bwMode="auto">
          <a:xfrm>
            <a:off x="1112838" y="22526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2282102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ятиугольник 2">
            <a:extLst>
              <a:ext uri="{FF2B5EF4-FFF2-40B4-BE49-F238E27FC236}">
                <a16:creationId xmlns:a16="http://schemas.microsoft.com/office/drawing/2014/main" id="{51E6C4B1-3EB3-4274-AEEC-22F3FFE40B39}"/>
              </a:ext>
            </a:extLst>
          </p:cNvPr>
          <p:cNvSpPr/>
          <p:nvPr/>
        </p:nvSpPr>
        <p:spPr>
          <a:xfrm>
            <a:off x="217097" y="201755"/>
            <a:ext cx="6330352"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latin typeface="Book Antiqua" panose="02040602050305030304" pitchFamily="18" charset="0"/>
              </a:rPr>
              <a:t>10. Криптовалюты,  запрет или регулирование?</a:t>
            </a:r>
          </a:p>
        </p:txBody>
      </p:sp>
      <p:pic>
        <p:nvPicPr>
          <p:cNvPr id="12" name="Рисунок 11">
            <a:extLst>
              <a:ext uri="{FF2B5EF4-FFF2-40B4-BE49-F238E27FC236}">
                <a16:creationId xmlns:a16="http://schemas.microsoft.com/office/drawing/2014/main" id="{3A5BDE2F-7546-454E-8794-C2D268DF44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10330921" y="144690"/>
            <a:ext cx="1724227" cy="611247"/>
          </a:xfrm>
          <a:prstGeom prst="rect">
            <a:avLst/>
          </a:prstGeom>
        </p:spPr>
      </p:pic>
      <p:pic>
        <p:nvPicPr>
          <p:cNvPr id="3" name="Рисунок 2">
            <a:extLst>
              <a:ext uri="{FF2B5EF4-FFF2-40B4-BE49-F238E27FC236}">
                <a16:creationId xmlns:a16="http://schemas.microsoft.com/office/drawing/2014/main" id="{02741A4B-2F76-4871-9DB1-B8A05600AFD8}"/>
              </a:ext>
            </a:extLst>
          </p:cNvPr>
          <p:cNvPicPr>
            <a:picLocks noChangeAspect="1"/>
          </p:cNvPicPr>
          <p:nvPr/>
        </p:nvPicPr>
        <p:blipFill rotWithShape="1">
          <a:blip r:embed="rId3"/>
          <a:srcRect l="24977" t="28176" r="23101" b="46918"/>
          <a:stretch/>
        </p:blipFill>
        <p:spPr>
          <a:xfrm>
            <a:off x="68426" y="1380225"/>
            <a:ext cx="12055147" cy="3269412"/>
          </a:xfrm>
          <a:prstGeom prst="rect">
            <a:avLst/>
          </a:prstGeom>
        </p:spPr>
      </p:pic>
      <p:sp>
        <p:nvSpPr>
          <p:cNvPr id="7" name="TextBox 6">
            <a:extLst>
              <a:ext uri="{FF2B5EF4-FFF2-40B4-BE49-F238E27FC236}">
                <a16:creationId xmlns:a16="http://schemas.microsoft.com/office/drawing/2014/main" id="{ABEE8078-0A9E-417F-B10A-559D61EA81FF}"/>
              </a:ext>
            </a:extLst>
          </p:cNvPr>
          <p:cNvSpPr txBox="1"/>
          <p:nvPr/>
        </p:nvSpPr>
        <p:spPr>
          <a:xfrm>
            <a:off x="217097" y="4677556"/>
            <a:ext cx="5548223" cy="800219"/>
          </a:xfrm>
          <a:prstGeom prst="rect">
            <a:avLst/>
          </a:prstGeom>
          <a:noFill/>
        </p:spPr>
        <p:txBody>
          <a:bodyPr wrap="square">
            <a:spAutoFit/>
          </a:bodyPr>
          <a:lstStyle/>
          <a:p>
            <a:r>
              <a:rPr lang="ru-RU" sz="1800" dirty="0">
                <a:solidFill>
                  <a:srgbClr val="256569"/>
                </a:solidFill>
                <a:effectLst/>
                <a:latin typeface="Times New Roman" panose="02020603050405020304" pitchFamily="18" charset="0"/>
                <a:ea typeface="Calibri" panose="020F0502020204030204" pitchFamily="34" charset="0"/>
              </a:rPr>
              <a:t>Индекс волатильности </a:t>
            </a:r>
            <a:r>
              <a:rPr lang="en-US" sz="1800" dirty="0">
                <a:solidFill>
                  <a:srgbClr val="256569"/>
                </a:solidFill>
                <a:effectLst/>
                <a:latin typeface="Times New Roman" panose="02020603050405020304" pitchFamily="18" charset="0"/>
                <a:ea typeface="Calibri" panose="020F0502020204030204" pitchFamily="34" charset="0"/>
              </a:rPr>
              <a:t>VIX S</a:t>
            </a:r>
            <a:r>
              <a:rPr lang="ru-RU" sz="1800" dirty="0">
                <a:solidFill>
                  <a:srgbClr val="256569"/>
                </a:solidFill>
                <a:effectLst/>
                <a:latin typeface="Times New Roman" panose="02020603050405020304" pitchFamily="18" charset="0"/>
                <a:ea typeface="Calibri" panose="020F0502020204030204" pitchFamily="34" charset="0"/>
              </a:rPr>
              <a:t>&amp;</a:t>
            </a:r>
            <a:r>
              <a:rPr lang="en-US" sz="1800" dirty="0">
                <a:solidFill>
                  <a:srgbClr val="256569"/>
                </a:solidFill>
                <a:effectLst/>
                <a:latin typeface="Times New Roman" panose="02020603050405020304" pitchFamily="18" charset="0"/>
                <a:ea typeface="Calibri" panose="020F0502020204030204" pitchFamily="34" charset="0"/>
              </a:rPr>
              <a:t>P</a:t>
            </a:r>
            <a:r>
              <a:rPr lang="ru-RU" sz="1800" dirty="0">
                <a:solidFill>
                  <a:srgbClr val="256569"/>
                </a:solidFill>
                <a:effectLst/>
                <a:latin typeface="Times New Roman" panose="02020603050405020304" pitchFamily="18" charset="0"/>
                <a:ea typeface="Calibri" panose="020F0502020204030204" pitchFamily="34" charset="0"/>
              </a:rPr>
              <a:t> 500, рассчитываемый Чикагской биржей опционов </a:t>
            </a:r>
          </a:p>
          <a:p>
            <a:r>
              <a:rPr lang="ru-RU" sz="1000" i="1" dirty="0">
                <a:effectLst/>
                <a:latin typeface="Times New Roman" panose="02020603050405020304" pitchFamily="18" charset="0"/>
                <a:ea typeface="Calibri" panose="020F0502020204030204" pitchFamily="34" charset="0"/>
              </a:rPr>
              <a:t>(</a:t>
            </a:r>
            <a:r>
              <a:rPr lang="ru-RU" sz="1000" i="1" dirty="0">
                <a:latin typeface="Book Antiqua" panose="02040602050305030304" pitchFamily="18" charset="0"/>
                <a:ea typeface="Calibri" panose="020F0502020204030204" pitchFamily="34" charset="0"/>
              </a:rPr>
              <a:t>И</a:t>
            </a:r>
            <a:r>
              <a:rPr lang="ru-RU" sz="1000" i="1" dirty="0">
                <a:effectLst/>
                <a:latin typeface="Book Antiqua" panose="02040602050305030304" pitchFamily="18" charset="0"/>
                <a:ea typeface="Calibri" panose="020F0502020204030204" pitchFamily="34" charset="0"/>
              </a:rPr>
              <a:t>сточник -</a:t>
            </a:r>
            <a:r>
              <a:rPr lang="ru-RU" sz="1000" i="1" dirty="0">
                <a:effectLst/>
                <a:latin typeface="Book Antiqua" panose="02040602050305030304" pitchFamily="18" charset="0"/>
                <a:ea typeface="Calibri" panose="020F0502020204030204" pitchFamily="34" charset="0"/>
                <a:cs typeface="Times New Roman" panose="02020603050405020304" pitchFamily="18" charset="0"/>
              </a:rPr>
              <a:t> </a:t>
            </a:r>
            <a:r>
              <a:rPr lang="ru-RU" sz="1000" i="1" u="sng" dirty="0">
                <a:effectLst/>
                <a:latin typeface="Book Antiqua" panose="02040602050305030304" pitchFamily="18" charset="0"/>
                <a:ea typeface="Calibri" panose="020F0502020204030204" pitchFamily="34" charset="0"/>
                <a:hlinkClick r:id="rId4">
                  <a:extLst>
                    <a:ext uri="{A12FA001-AC4F-418D-AE19-62706E023703}">
                      <ahyp:hlinkClr xmlns:ahyp="http://schemas.microsoft.com/office/drawing/2018/hyperlinkcolor" val="tx"/>
                    </a:ext>
                  </a:extLst>
                </a:hlinkClick>
              </a:rPr>
              <a:t>https://ru.tradingview.com/symbols/TVC-VIX</a:t>
            </a:r>
            <a:r>
              <a:rPr lang="ru-RU" sz="1000" i="1" dirty="0">
                <a:effectLst/>
                <a:latin typeface="Book Antiqua" panose="02040602050305030304" pitchFamily="18" charset="0"/>
                <a:ea typeface="Calibri" panose="020F0502020204030204" pitchFamily="34" charset="0"/>
              </a:rPr>
              <a:t>)</a:t>
            </a:r>
            <a:endParaRPr lang="ru-RU" sz="1000" i="1" dirty="0">
              <a:latin typeface="Book Antiqua" panose="02040602050305030304" pitchFamily="18" charset="0"/>
            </a:endParaRPr>
          </a:p>
        </p:txBody>
      </p:sp>
      <p:sp>
        <p:nvSpPr>
          <p:cNvPr id="9" name="TextBox 8">
            <a:extLst>
              <a:ext uri="{FF2B5EF4-FFF2-40B4-BE49-F238E27FC236}">
                <a16:creationId xmlns:a16="http://schemas.microsoft.com/office/drawing/2014/main" id="{5C992F1F-B534-4C1D-A877-59655B8B1F94}"/>
              </a:ext>
            </a:extLst>
          </p:cNvPr>
          <p:cNvSpPr txBox="1"/>
          <p:nvPr/>
        </p:nvSpPr>
        <p:spPr>
          <a:xfrm>
            <a:off x="5765320" y="4677556"/>
            <a:ext cx="6094562" cy="615746"/>
          </a:xfrm>
          <a:prstGeom prst="rect">
            <a:avLst/>
          </a:prstGeom>
          <a:noFill/>
        </p:spPr>
        <p:txBody>
          <a:bodyPr wrap="square">
            <a:spAutoFit/>
          </a:bodyPr>
          <a:lstStyle/>
          <a:p>
            <a:pPr indent="226695" algn="just">
              <a:lnSpc>
                <a:spcPct val="107000"/>
              </a:lnSpc>
              <a:spcAft>
                <a:spcPts val="800"/>
              </a:spcAft>
            </a:pPr>
            <a:r>
              <a:rPr lang="ru-RU" sz="1600" dirty="0">
                <a:solidFill>
                  <a:srgbClr val="256569"/>
                </a:solidFill>
                <a:effectLst/>
                <a:latin typeface="Times New Roman" panose="02020603050405020304" pitchFamily="18" charset="0"/>
                <a:ea typeface="Calibri" panose="020F0502020204030204" pitchFamily="34" charset="0"/>
                <a:cs typeface="Times New Roman" panose="02020603050405020304" pitchFamily="18" charset="0"/>
              </a:rPr>
              <a:t>Курс  биткоина к  доллару США  </a:t>
            </a:r>
          </a:p>
          <a:p>
            <a:pPr indent="226695" algn="just">
              <a:lnSpc>
                <a:spcPct val="107000"/>
              </a:lnSpc>
              <a:spcAft>
                <a:spcPts val="800"/>
              </a:spcAft>
            </a:pPr>
            <a:r>
              <a:rPr lang="ru-RU" sz="1000" i="1" dirty="0">
                <a:effectLst/>
                <a:latin typeface="Book Antiqua" panose="02040602050305030304" pitchFamily="18" charset="0"/>
                <a:ea typeface="Calibri" panose="020F0502020204030204" pitchFamily="34" charset="0"/>
                <a:cs typeface="Times New Roman" panose="02020603050405020304" pitchFamily="18" charset="0"/>
              </a:rPr>
              <a:t>(Источник: </a:t>
            </a:r>
            <a:r>
              <a:rPr lang="ru-RU" sz="1000" i="1" u="sng" dirty="0">
                <a:effectLst/>
                <a:latin typeface="Book Antiqua" panose="0204060205030503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https://ru.investing.com/crypto/bitcoin/btc-usd</a:t>
            </a:r>
            <a:r>
              <a:rPr lang="ru-RU" sz="1000" i="1" dirty="0">
                <a:effectLst/>
                <a:latin typeface="Book Antiqua" panose="0204060205030503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664236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838200" y="1825625"/>
            <a:ext cx="4545563" cy="4351338"/>
          </a:xfrm>
        </p:spPr>
        <p:txBody>
          <a:bodyPr>
            <a:normAutofit fontScale="92500" lnSpcReduction="10000"/>
          </a:bodyPr>
          <a:lstStyle/>
          <a:p>
            <a:pPr marL="0" indent="0" algn="just">
              <a:buNone/>
            </a:pPr>
            <a:r>
              <a:rPr lang="ru-RU" dirty="0">
                <a:latin typeface="Book Antiqua" panose="02040602050305030304" pitchFamily="18" charset="0"/>
                <a:ea typeface="Calibri" panose="020F0502020204030204" pitchFamily="34" charset="0"/>
                <a:cs typeface="Times New Roman" panose="02020603050405020304" pitchFamily="18" charset="0"/>
              </a:rPr>
              <a:t>1. В  соответствии  с </a:t>
            </a:r>
            <a:r>
              <a:rPr lang="ru-RU" b="1" i="1" dirty="0">
                <a:solidFill>
                  <a:srgbClr val="256569"/>
                </a:solidFill>
                <a:latin typeface="Book Antiqua" panose="02040602050305030304" pitchFamily="18" charset="0"/>
                <a:ea typeface="Calibri" panose="020F0502020204030204" pitchFamily="34" charset="0"/>
                <a:cs typeface="Times New Roman" panose="02020603050405020304" pitchFamily="18" charset="0"/>
              </a:rPr>
              <a:t>эволюционным подходом </a:t>
            </a:r>
            <a:r>
              <a:rPr lang="ru-RU" dirty="0">
                <a:latin typeface="Book Antiqua" panose="02040602050305030304" pitchFamily="18" charset="0"/>
                <a:ea typeface="Calibri" panose="020F0502020204030204" pitchFamily="34" charset="0"/>
                <a:cs typeface="Times New Roman" panose="02020603050405020304" pitchFamily="18" charset="0"/>
              </a:rPr>
              <a:t>деньги  возникают  в результате длительного процесса развития, состоящим   из   4  стадий. Деньги  при этом предстают как   результат  этого  объективного  процесса,   независимого от  воли и решений  людей.</a:t>
            </a:r>
          </a:p>
          <a:p>
            <a:pPr marL="0" indent="0" algn="just">
              <a:buNone/>
            </a:pPr>
            <a:endParaRPr lang="ru-RU" dirty="0"/>
          </a:p>
        </p:txBody>
      </p:sp>
      <p:sp>
        <p:nvSpPr>
          <p:cNvPr id="4" name="Объект 3"/>
          <p:cNvSpPr>
            <a:spLocks noGrp="1"/>
          </p:cNvSpPr>
          <p:nvPr>
            <p:ph sz="half" idx="2"/>
          </p:nvPr>
        </p:nvSpPr>
        <p:spPr/>
        <p:txBody>
          <a:bodyPr>
            <a:normAutofit fontScale="92500" lnSpcReduction="10000"/>
          </a:bodyPr>
          <a:lstStyle/>
          <a:p>
            <a:pPr marL="0" indent="0" algn="just">
              <a:buNone/>
            </a:pPr>
            <a:r>
              <a:rPr lang="ru-RU" dirty="0">
                <a:latin typeface="Book Antiqua" panose="02040602050305030304" pitchFamily="18" charset="0"/>
                <a:ea typeface="Calibri" panose="020F0502020204030204" pitchFamily="34" charset="0"/>
                <a:cs typeface="Times New Roman" panose="02020603050405020304" pitchFamily="18" charset="0"/>
              </a:rPr>
              <a:t>2. В  соответствии  </a:t>
            </a:r>
            <a:r>
              <a:rPr lang="ru-RU" b="1" i="1" dirty="0">
                <a:solidFill>
                  <a:srgbClr val="256569"/>
                </a:solidFill>
                <a:latin typeface="Book Antiqua" panose="02040602050305030304" pitchFamily="18" charset="0"/>
                <a:ea typeface="Calibri" panose="020F0502020204030204" pitchFamily="34" charset="0"/>
                <a:cs typeface="Times New Roman" panose="02020603050405020304" pitchFamily="18" charset="0"/>
              </a:rPr>
              <a:t>с рационалистическим подходом </a:t>
            </a:r>
            <a:r>
              <a:rPr lang="ru-RU" dirty="0">
                <a:latin typeface="Book Antiqua" panose="02040602050305030304" pitchFamily="18" charset="0"/>
                <a:ea typeface="Calibri" panose="020F0502020204030204" pitchFamily="34" charset="0"/>
                <a:cs typeface="Times New Roman" panose="02020603050405020304" pitchFamily="18" charset="0"/>
              </a:rPr>
              <a:t>деньги   - это  выбор  людей  о  том,   что, собственно,   считать деньгами. Общественный  консенсус   по этому вопросу  позволяет  преодолеть   трудности  прямого  товарообмена  (бартера)  и минимизировать  издержки,  связанные с реализацией   продукции. </a:t>
            </a:r>
          </a:p>
          <a:p>
            <a:endParaRPr lang="ru-RU" dirty="0"/>
          </a:p>
        </p:txBody>
      </p:sp>
      <p:sp>
        <p:nvSpPr>
          <p:cNvPr id="5" name="Пятиугольник 2">
            <a:extLst>
              <a:ext uri="{FF2B5EF4-FFF2-40B4-BE49-F238E27FC236}">
                <a16:creationId xmlns:a16="http://schemas.microsoft.com/office/drawing/2014/main" id="{26C4A9C9-D0E4-43A8-956A-3C3BA6855262}"/>
              </a:ext>
            </a:extLst>
          </p:cNvPr>
          <p:cNvSpPr>
            <a:spLocks noGrp="1"/>
          </p:cNvSpPr>
          <p:nvPr>
            <p:ph type="title"/>
          </p:nvPr>
        </p:nvSpPr>
        <p:spPr>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latin typeface="Book Antiqua" panose="02040602050305030304" pitchFamily="18" charset="0"/>
              </a:rPr>
              <a:t>1. Как  и почему появились деньги?</a:t>
            </a:r>
          </a:p>
        </p:txBody>
      </p:sp>
    </p:spTree>
    <p:extLst>
      <p:ext uri="{BB962C8B-B14F-4D97-AF65-F5344CB8AC3E}">
        <p14:creationId xmlns:p14="http://schemas.microsoft.com/office/powerpoint/2010/main" val="2307674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ятиугольник 2">
            <a:extLst>
              <a:ext uri="{FF2B5EF4-FFF2-40B4-BE49-F238E27FC236}">
                <a16:creationId xmlns:a16="http://schemas.microsoft.com/office/drawing/2014/main" id="{51E6C4B1-3EB3-4274-AEEC-22F3FFE40B39}"/>
              </a:ext>
            </a:extLst>
          </p:cNvPr>
          <p:cNvSpPr/>
          <p:nvPr/>
        </p:nvSpPr>
        <p:spPr>
          <a:xfrm>
            <a:off x="217097" y="201755"/>
            <a:ext cx="6330352"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latin typeface="Book Antiqua" panose="02040602050305030304" pitchFamily="18" charset="0"/>
              </a:rPr>
              <a:t>10. Криптовалюты,  запрет или регулирование?</a:t>
            </a:r>
          </a:p>
        </p:txBody>
      </p:sp>
      <p:pic>
        <p:nvPicPr>
          <p:cNvPr id="12" name="Рисунок 11">
            <a:extLst>
              <a:ext uri="{FF2B5EF4-FFF2-40B4-BE49-F238E27FC236}">
                <a16:creationId xmlns:a16="http://schemas.microsoft.com/office/drawing/2014/main" id="{3A5BDE2F-7546-454E-8794-C2D268DF44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10330921" y="144690"/>
            <a:ext cx="1724227" cy="611247"/>
          </a:xfrm>
          <a:prstGeom prst="rect">
            <a:avLst/>
          </a:prstGeom>
        </p:spPr>
      </p:pic>
      <p:sp>
        <p:nvSpPr>
          <p:cNvPr id="7" name="TextBox 6">
            <a:extLst>
              <a:ext uri="{FF2B5EF4-FFF2-40B4-BE49-F238E27FC236}">
                <a16:creationId xmlns:a16="http://schemas.microsoft.com/office/drawing/2014/main" id="{380BC9FF-7E26-4895-A8AC-6C99E4EAF024}"/>
              </a:ext>
            </a:extLst>
          </p:cNvPr>
          <p:cNvSpPr txBox="1"/>
          <p:nvPr/>
        </p:nvSpPr>
        <p:spPr>
          <a:xfrm>
            <a:off x="113581" y="799613"/>
            <a:ext cx="11941567" cy="923330"/>
          </a:xfrm>
          <a:prstGeom prst="rect">
            <a:avLst/>
          </a:prstGeom>
          <a:noFill/>
        </p:spPr>
        <p:txBody>
          <a:bodyPr wrap="square">
            <a:spAutoFit/>
          </a:bodyPr>
          <a:lstStyle/>
          <a:p>
            <a:r>
              <a:rPr lang="ru-RU" sz="1800" b="1" dirty="0">
                <a:effectLst/>
                <a:latin typeface="Times New Roman" panose="02020603050405020304" pitchFamily="18" charset="0"/>
                <a:ea typeface="Calibri" panose="020F0502020204030204" pitchFamily="34" charset="0"/>
              </a:rPr>
              <a:t>С учетом обозначенных   российскими   ведомствами  позиций в отношении  криптовалют, ваших   представлений    о рисках  и возможностях,  предоставляемых   </a:t>
            </a:r>
            <a:r>
              <a:rPr lang="ru-RU" sz="1800" b="1" dirty="0" err="1">
                <a:effectLst/>
                <a:latin typeface="Times New Roman" panose="02020603050405020304" pitchFamily="18" charset="0"/>
                <a:ea typeface="Calibri" panose="020F0502020204030204" pitchFamily="34" charset="0"/>
              </a:rPr>
              <a:t>криптоэкономикой</a:t>
            </a:r>
            <a:r>
              <a:rPr lang="ru-RU" sz="1800" b="1" dirty="0">
                <a:effectLst/>
                <a:latin typeface="Times New Roman" panose="02020603050405020304" pitchFamily="18" charset="0"/>
                <a:ea typeface="Calibri" panose="020F0502020204030204" pitchFamily="34" charset="0"/>
              </a:rPr>
              <a:t>, волатильности того же биткоина, сопоставимой  с колебаниями фондовых индексов,   какую точку зрения вы поддерживаете?</a:t>
            </a:r>
            <a:endParaRPr lang="ru-RU" b="1" dirty="0"/>
          </a:p>
        </p:txBody>
      </p:sp>
      <p:graphicFrame>
        <p:nvGraphicFramePr>
          <p:cNvPr id="8" name="Таблица 7">
            <a:extLst>
              <a:ext uri="{FF2B5EF4-FFF2-40B4-BE49-F238E27FC236}">
                <a16:creationId xmlns:a16="http://schemas.microsoft.com/office/drawing/2014/main" id="{84C5D306-C9BC-4BF4-A4AF-3286445CBA41}"/>
              </a:ext>
            </a:extLst>
          </p:cNvPr>
          <p:cNvGraphicFramePr>
            <a:graphicFrameLocks noGrp="1"/>
          </p:cNvGraphicFramePr>
          <p:nvPr>
            <p:extLst>
              <p:ext uri="{D42A27DB-BD31-4B8C-83A1-F6EECF244321}">
                <p14:modId xmlns:p14="http://schemas.microsoft.com/office/powerpoint/2010/main" val="3161232367"/>
              </p:ext>
            </p:extLst>
          </p:nvPr>
        </p:nvGraphicFramePr>
        <p:xfrm>
          <a:off x="113581" y="4703122"/>
          <a:ext cx="12120113" cy="2103120"/>
        </p:xfrm>
        <a:graphic>
          <a:graphicData uri="http://schemas.openxmlformats.org/drawingml/2006/table">
            <a:tbl>
              <a:tblPr firstRow="1" bandRow="1">
                <a:tableStyleId>{5C22544A-7EE6-4342-B048-85BDC9FD1C3A}</a:tableStyleId>
              </a:tblPr>
              <a:tblGrid>
                <a:gridCol w="6226834">
                  <a:extLst>
                    <a:ext uri="{9D8B030D-6E8A-4147-A177-3AD203B41FA5}">
                      <a16:colId xmlns:a16="http://schemas.microsoft.com/office/drawing/2014/main" val="1240072566"/>
                    </a:ext>
                  </a:extLst>
                </a:gridCol>
                <a:gridCol w="5893279">
                  <a:extLst>
                    <a:ext uri="{9D8B030D-6E8A-4147-A177-3AD203B41FA5}">
                      <a16:colId xmlns:a16="http://schemas.microsoft.com/office/drawing/2014/main" val="1319911477"/>
                    </a:ext>
                  </a:extLst>
                </a:gridCol>
              </a:tblGrid>
              <a:tr h="297539">
                <a:tc>
                  <a:txBody>
                    <a:bodyPr/>
                    <a:lstStyle/>
                    <a:p>
                      <a:r>
                        <a:rPr lang="ru-RU" sz="1800" b="1" i="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Тезис:</a:t>
                      </a:r>
                      <a:endParaRPr lang="ru-RU" sz="1800" b="1" dirty="0">
                        <a:solidFill>
                          <a:schemeClr val="bg1"/>
                        </a:solidFill>
                        <a:latin typeface="Book Antiqua" panose="02040602050305030304" pitchFamily="18" charset="0"/>
                      </a:endParaRPr>
                    </a:p>
                  </a:txBody>
                  <a:tcPr/>
                </a:tc>
                <a:tc>
                  <a:txBody>
                    <a:bodyPr/>
                    <a:lstStyle/>
                    <a:p>
                      <a:r>
                        <a:rPr lang="ru-RU" sz="1800" b="1" i="1" dirty="0">
                          <a:solidFill>
                            <a:srgbClr val="CC0000"/>
                          </a:solidFill>
                          <a:effectLst/>
                          <a:latin typeface="Book Antiqua" panose="02040602050305030304" pitchFamily="18" charset="0"/>
                          <a:ea typeface="Calibri" panose="020F0502020204030204" pitchFamily="34" charset="0"/>
                          <a:cs typeface="Times New Roman" panose="02020603050405020304" pitchFamily="18" charset="0"/>
                        </a:rPr>
                        <a:t>Антитезис:</a:t>
                      </a:r>
                      <a:endParaRPr lang="ru-RU" sz="1800" dirty="0">
                        <a:solidFill>
                          <a:srgbClr val="CC0000"/>
                        </a:solidFill>
                        <a:latin typeface="Book Antiqua" panose="02040602050305030304" pitchFamily="18" charset="0"/>
                      </a:endParaRPr>
                    </a:p>
                  </a:txBody>
                  <a:tcPr/>
                </a:tc>
                <a:extLst>
                  <a:ext uri="{0D108BD9-81ED-4DB2-BD59-A6C34878D82A}">
                    <a16:rowId xmlns:a16="http://schemas.microsoft.com/office/drawing/2014/main" val="4213881485"/>
                  </a:ext>
                </a:extLst>
              </a:tr>
              <a:tr h="14393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dk1"/>
                          </a:solidFill>
                          <a:effectLst/>
                          <a:latin typeface="Book Antiqua" panose="02040602050305030304" pitchFamily="18" charset="0"/>
                          <a:ea typeface="+mn-ea"/>
                          <a:cs typeface="+mn-cs"/>
                        </a:rPr>
                        <a:t>Оборот и  майнинг  криптовалют  следует   запретить,  риски,   связанные  с ними  слишком существенны,  сопряжены  с  финансовой нестабильностью,  угрозами   благосостоянию российских   граждан,   увеличением  платежей в противоправных целях и др.</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rgbClr val="CC0000"/>
                          </a:solidFill>
                          <a:effectLst/>
                          <a:latin typeface="Book Antiqua" panose="02040602050305030304" pitchFamily="18" charset="0"/>
                          <a:ea typeface="+mn-ea"/>
                          <a:cs typeface="+mn-cs"/>
                        </a:rPr>
                        <a:t>Оборот  и майнинг криптовалют   целесообразно не запрещать,  а регулировать. У России  имеются  сравнительные  преимущества  в этой   сфере,  которые  следует использовать в целях развития  финансового   рынка,  цифровых технологий,   сохранения  квалифицированных кадров и др.   </a:t>
                      </a:r>
                      <a:endParaRPr lang="ru-RU" sz="1800" dirty="0">
                        <a:solidFill>
                          <a:srgbClr val="CC0000"/>
                        </a:solidFill>
                        <a:latin typeface="Book Antiqua" panose="02040602050305030304" pitchFamily="18" charset="0"/>
                      </a:endParaRPr>
                    </a:p>
                  </a:txBody>
                  <a:tcPr/>
                </a:tc>
                <a:extLst>
                  <a:ext uri="{0D108BD9-81ED-4DB2-BD59-A6C34878D82A}">
                    <a16:rowId xmlns:a16="http://schemas.microsoft.com/office/drawing/2014/main" val="188832594"/>
                  </a:ext>
                </a:extLst>
              </a:tr>
            </a:tbl>
          </a:graphicData>
        </a:graphic>
      </p:graphicFrame>
      <p:pic>
        <p:nvPicPr>
          <p:cNvPr id="4" name="Рисунок 3">
            <a:extLst>
              <a:ext uri="{FF2B5EF4-FFF2-40B4-BE49-F238E27FC236}">
                <a16:creationId xmlns:a16="http://schemas.microsoft.com/office/drawing/2014/main" id="{FD2AD3A1-9728-459F-9F28-DDF640936203}"/>
              </a:ext>
            </a:extLst>
          </p:cNvPr>
          <p:cNvPicPr>
            <a:picLocks noChangeAspect="1"/>
          </p:cNvPicPr>
          <p:nvPr/>
        </p:nvPicPr>
        <p:blipFill rotWithShape="1">
          <a:blip r:embed="rId3"/>
          <a:srcRect l="24622" t="32956" r="23444" b="45409"/>
          <a:stretch/>
        </p:blipFill>
        <p:spPr>
          <a:xfrm>
            <a:off x="330974" y="1913267"/>
            <a:ext cx="11530052" cy="2701866"/>
          </a:xfrm>
          <a:prstGeom prst="rect">
            <a:avLst/>
          </a:prstGeom>
        </p:spPr>
      </p:pic>
    </p:spTree>
    <p:extLst>
      <p:ext uri="{BB962C8B-B14F-4D97-AF65-F5344CB8AC3E}">
        <p14:creationId xmlns:p14="http://schemas.microsoft.com/office/powerpoint/2010/main" val="3364580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Ваше мнение?</a:t>
            </a:r>
          </a:p>
        </p:txBody>
      </p:sp>
      <p:sp>
        <p:nvSpPr>
          <p:cNvPr id="3" name="Объект 2"/>
          <p:cNvSpPr>
            <a:spLocks noGrp="1"/>
          </p:cNvSpPr>
          <p:nvPr>
            <p:ph sz="half" idx="1"/>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a:t>
            </a:r>
          </a:p>
          <a:p>
            <a:pPr marL="0" indent="0">
              <a:buNone/>
            </a:pPr>
            <a:r>
              <a:rPr lang="ru-RU" dirty="0">
                <a:solidFill>
                  <a:srgbClr val="FF0000"/>
                </a:solidFill>
                <a:latin typeface="Times New Roman" panose="02020603050405020304" pitchFamily="18" charset="0"/>
                <a:cs typeface="Times New Roman" panose="02020603050405020304" pitchFamily="18" charset="0"/>
              </a:rPr>
              <a:t>Шифр 10.1</a:t>
            </a:r>
          </a:p>
        </p:txBody>
      </p:sp>
      <p:sp>
        <p:nvSpPr>
          <p:cNvPr id="4" name="Объект 3"/>
          <p:cNvSpPr>
            <a:spLocks noGrp="1"/>
          </p:cNvSpPr>
          <p:nvPr>
            <p:ph sz="half" idx="2"/>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2 Шифр 10.2</a:t>
            </a:r>
          </a:p>
          <a:p>
            <a:endParaRPr lang="ru-RU" dirty="0"/>
          </a:p>
        </p:txBody>
      </p:sp>
    </p:spTree>
    <p:extLst>
      <p:ext uri="{BB962C8B-B14F-4D97-AF65-F5344CB8AC3E}">
        <p14:creationId xmlns:p14="http://schemas.microsoft.com/office/powerpoint/2010/main" val="3414032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FF0000"/>
                </a:solidFill>
                <a:latin typeface="Times New Roman" panose="02020603050405020304" pitchFamily="18" charset="0"/>
                <a:cs typeface="Times New Roman" panose="02020603050405020304" pitchFamily="18" charset="0"/>
              </a:rPr>
              <a:t>Итак: </a:t>
            </a:r>
            <a:br>
              <a:rPr lang="ru-RU" b="1" dirty="0">
                <a:solidFill>
                  <a:srgbClr val="FF0000"/>
                </a:solidFill>
                <a:latin typeface="Times New Roman" panose="02020603050405020304" pitchFamily="18" charset="0"/>
                <a:cs typeface="Times New Roman" panose="02020603050405020304" pitchFamily="18" charset="0"/>
              </a:rPr>
            </a:br>
            <a:r>
              <a:rPr lang="ru-RU" b="1" dirty="0">
                <a:solidFill>
                  <a:srgbClr val="FF0000"/>
                </a:solidFill>
                <a:latin typeface="Times New Roman" panose="02020603050405020304" pitchFamily="18" charset="0"/>
                <a:cs typeface="Times New Roman" panose="02020603050405020304" pitchFamily="18" charset="0"/>
              </a:rPr>
              <a:t>ждем ваших ответов - сколько тезисов</a:t>
            </a:r>
          </a:p>
        </p:txBody>
      </p:sp>
      <p:sp>
        <p:nvSpPr>
          <p:cNvPr id="3" name="Объект 2"/>
          <p:cNvSpPr>
            <a:spLocks noGrp="1"/>
          </p:cNvSpPr>
          <p:nvPr>
            <p:ph sz="half" idx="1"/>
          </p:nvPr>
        </p:nvSpPr>
        <p:spPr>
          <a:xfrm>
            <a:off x="838200" y="1825625"/>
            <a:ext cx="5181600" cy="1106761"/>
          </a:xfrm>
        </p:spPr>
        <p:txBody>
          <a:bodyPr/>
          <a:lstStyle/>
          <a:p>
            <a:r>
              <a:rPr lang="ru-RU" b="1" dirty="0">
                <a:latin typeface="Times New Roman" panose="02020603050405020304" pitchFamily="18" charset="0"/>
                <a:cs typeface="Times New Roman" panose="02020603050405020304" pitchFamily="18" charset="0"/>
              </a:rPr>
              <a:t>с шифром ХХ.1 - ???</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6172200" y="1825625"/>
            <a:ext cx="5181600" cy="770430"/>
          </a:xfrm>
        </p:spPr>
        <p:txBody>
          <a:bodyPr/>
          <a:lstStyle/>
          <a:p>
            <a:r>
              <a:rPr lang="ru-RU" b="1" dirty="0">
                <a:latin typeface="Times New Roman" panose="02020603050405020304" pitchFamily="18" charset="0"/>
                <a:cs typeface="Times New Roman" panose="02020603050405020304" pitchFamily="18" charset="0"/>
              </a:rPr>
              <a:t>с шифром ХХ.2 - ???</a:t>
            </a:r>
            <a:endParaRPr lang="ru-RU" dirty="0"/>
          </a:p>
        </p:txBody>
      </p:sp>
    </p:spTree>
    <p:extLst>
      <p:ext uri="{BB962C8B-B14F-4D97-AF65-F5344CB8AC3E}">
        <p14:creationId xmlns:p14="http://schemas.microsoft.com/office/powerpoint/2010/main" val="226260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122" b="1460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53762" y="2404593"/>
            <a:ext cx="707523" cy="707523"/>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421712" y="0"/>
            <a:ext cx="1152607" cy="1152607"/>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9181478" y="0"/>
            <a:ext cx="581325" cy="581325"/>
          </a:xfrm>
          <a:prstGeom prst="rect">
            <a:avLst/>
          </a:prstGeom>
        </p:spPr>
      </p:pic>
      <p:pic>
        <p:nvPicPr>
          <p:cNvPr id="6" name="Picture 6">
            <a:hlinkClick r:id="rId5"/>
          </p:cNvPr>
          <p:cNvPicPr>
            <a:picLocks noChangeAspect="1"/>
          </p:cNvPicPr>
          <p:nvPr/>
        </p:nvPicPr>
        <p:blipFill>
          <a:blip r:embed="rId6"/>
          <a:srcRect l="4073" t="7796" r="6828" b="10868"/>
          <a:stretch>
            <a:fillRect/>
          </a:stretch>
        </p:blipFill>
        <p:spPr>
          <a:xfrm>
            <a:off x="556303" y="3783333"/>
            <a:ext cx="645404" cy="589170"/>
          </a:xfrm>
          <a:prstGeom prst="rect">
            <a:avLst/>
          </a:prstGeom>
        </p:spPr>
      </p:pic>
      <p:pic>
        <p:nvPicPr>
          <p:cNvPr id="7" name="Picture 7">
            <a:hlinkClick r:id="rId7"/>
          </p:cNvPr>
          <p:cNvPicPr>
            <a:picLocks noChangeAspect="1"/>
          </p:cNvPicPr>
          <p:nvPr/>
        </p:nvPicPr>
        <p:blipFill>
          <a:blip r:embed="rId8"/>
          <a:srcRect/>
          <a:stretch>
            <a:fillRect/>
          </a:stretch>
        </p:blipFill>
        <p:spPr>
          <a:xfrm>
            <a:off x="2365705" y="3773554"/>
            <a:ext cx="608728" cy="608728"/>
          </a:xfrm>
          <a:prstGeom prst="rect">
            <a:avLst/>
          </a:prstGeom>
        </p:spPr>
      </p:pic>
      <p:pic>
        <p:nvPicPr>
          <p:cNvPr id="8" name="Picture 8">
            <a:hlinkClick r:id="rId9"/>
          </p:cNvPr>
          <p:cNvPicPr>
            <a:picLocks noChangeAspect="1"/>
          </p:cNvPicPr>
          <p:nvPr/>
        </p:nvPicPr>
        <p:blipFill>
          <a:blip r:embed="rId10"/>
          <a:srcRect t="5094" b="5094"/>
          <a:stretch>
            <a:fillRect/>
          </a:stretch>
        </p:blipFill>
        <p:spPr>
          <a:xfrm>
            <a:off x="4091805" y="3773555"/>
            <a:ext cx="640575" cy="576031"/>
          </a:xfrm>
          <a:prstGeom prst="rect">
            <a:avLst/>
          </a:prstGeom>
        </p:spPr>
      </p:pic>
      <p:pic>
        <p:nvPicPr>
          <p:cNvPr id="9" name="Picture 9"/>
          <p:cNvPicPr>
            <a:picLocks noChangeAspect="1"/>
          </p:cNvPicPr>
          <p:nvPr/>
        </p:nvPicPr>
        <p:blipFill>
          <a:blip r:embed="rId11"/>
          <a:srcRect/>
          <a:stretch>
            <a:fillRect/>
          </a:stretch>
        </p:blipFill>
        <p:spPr>
          <a:xfrm>
            <a:off x="186429" y="2081814"/>
            <a:ext cx="1463391" cy="1463391"/>
          </a:xfrm>
          <a:prstGeom prst="rect">
            <a:avLst/>
          </a:prstGeom>
        </p:spPr>
      </p:pic>
      <p:pic>
        <p:nvPicPr>
          <p:cNvPr id="10" name="Picture 10"/>
          <p:cNvPicPr>
            <a:picLocks noChangeAspect="1"/>
          </p:cNvPicPr>
          <p:nvPr/>
        </p:nvPicPr>
        <p:blipFill>
          <a:blip r:embed="rId12"/>
          <a:srcRect/>
          <a:stretch>
            <a:fillRect/>
          </a:stretch>
        </p:blipFill>
        <p:spPr>
          <a:xfrm>
            <a:off x="1941798" y="2081814"/>
            <a:ext cx="1456542" cy="1456542"/>
          </a:xfrm>
          <a:prstGeom prst="rect">
            <a:avLst/>
          </a:prstGeom>
        </p:spPr>
      </p:pic>
      <p:pic>
        <p:nvPicPr>
          <p:cNvPr id="11" name="Picture 11"/>
          <p:cNvPicPr>
            <a:picLocks noChangeAspect="1"/>
          </p:cNvPicPr>
          <p:nvPr/>
        </p:nvPicPr>
        <p:blipFill>
          <a:blip r:embed="rId13"/>
          <a:srcRect l="16446" t="34453" r="16148" b="34152"/>
          <a:stretch>
            <a:fillRect/>
          </a:stretch>
        </p:blipFill>
        <p:spPr>
          <a:xfrm>
            <a:off x="3689556" y="2081814"/>
            <a:ext cx="1445073" cy="1456542"/>
          </a:xfrm>
          <a:prstGeom prst="rect">
            <a:avLst/>
          </a:prstGeom>
        </p:spPr>
      </p:pic>
      <p:pic>
        <p:nvPicPr>
          <p:cNvPr id="12" name="Picture 12"/>
          <p:cNvPicPr>
            <a:picLocks noChangeAspect="1"/>
          </p:cNvPicPr>
          <p:nvPr/>
        </p:nvPicPr>
        <p:blipFill>
          <a:blip r:embed="rId14"/>
          <a:srcRect/>
          <a:stretch>
            <a:fillRect/>
          </a:stretch>
        </p:blipFill>
        <p:spPr>
          <a:xfrm>
            <a:off x="5506981" y="2081814"/>
            <a:ext cx="1463391" cy="1463391"/>
          </a:xfrm>
          <a:prstGeom prst="rect">
            <a:avLst/>
          </a:prstGeom>
        </p:spPr>
      </p:pic>
      <p:pic>
        <p:nvPicPr>
          <p:cNvPr id="13" name="Picture 13">
            <a:hlinkClick r:id="rId15"/>
          </p:cNvPr>
          <p:cNvPicPr>
            <a:picLocks noChangeAspect="1"/>
          </p:cNvPicPr>
          <p:nvPr/>
        </p:nvPicPr>
        <p:blipFill>
          <a:blip r:embed="rId16"/>
          <a:srcRect/>
          <a:stretch>
            <a:fillRect/>
          </a:stretch>
        </p:blipFill>
        <p:spPr>
          <a:xfrm>
            <a:off x="5866132" y="3798983"/>
            <a:ext cx="745088" cy="525172"/>
          </a:xfrm>
          <a:prstGeom prst="rect">
            <a:avLst/>
          </a:prstGeom>
        </p:spPr>
      </p:pic>
      <p:pic>
        <p:nvPicPr>
          <p:cNvPr id="14" name="Picture 14"/>
          <p:cNvPicPr>
            <a:picLocks noChangeAspect="1"/>
          </p:cNvPicPr>
          <p:nvPr/>
        </p:nvPicPr>
        <p:blipFill>
          <a:blip r:embed="rId17"/>
          <a:srcRect t="11657" b="6854"/>
          <a:stretch>
            <a:fillRect/>
          </a:stretch>
        </p:blipFill>
        <p:spPr>
          <a:xfrm>
            <a:off x="7158256" y="1667420"/>
            <a:ext cx="5111178" cy="5100267"/>
          </a:xfrm>
          <a:prstGeom prst="rect">
            <a:avLst/>
          </a:prstGeom>
        </p:spPr>
      </p:pic>
      <p:pic>
        <p:nvPicPr>
          <p:cNvPr id="15" name="Picture 15"/>
          <p:cNvPicPr>
            <a:picLocks noChangeAspect="1"/>
          </p:cNvPicPr>
          <p:nvPr/>
        </p:nvPicPr>
        <p:blipFill>
          <a:blip r:embed="rId18"/>
          <a:srcRect l="21395" t="20946" r="4383" b="11091"/>
          <a:stretch>
            <a:fillRect/>
          </a:stretch>
        </p:blipFill>
        <p:spPr>
          <a:xfrm>
            <a:off x="8639394" y="94966"/>
            <a:ext cx="3221617" cy="3196957"/>
          </a:xfrm>
          <a:prstGeom prst="rect">
            <a:avLst/>
          </a:prstGeom>
        </p:spPr>
      </p:pic>
      <p:pic>
        <p:nvPicPr>
          <p:cNvPr id="16" name="Picture 16"/>
          <p:cNvPicPr>
            <a:picLocks noChangeAspect="1"/>
          </p:cNvPicPr>
          <p:nvPr/>
        </p:nvPicPr>
        <p:blipFill>
          <a:blip r:embed="rId19"/>
          <a:srcRect l="58094" t="47193" r="35706" b="49983"/>
          <a:stretch>
            <a:fillRect/>
          </a:stretch>
        </p:blipFill>
        <p:spPr>
          <a:xfrm>
            <a:off x="8264722" y="5770336"/>
            <a:ext cx="1207419" cy="309265"/>
          </a:xfrm>
          <a:prstGeom prst="rect">
            <a:avLst/>
          </a:prstGeom>
        </p:spPr>
      </p:pic>
      <p:pic>
        <p:nvPicPr>
          <p:cNvPr id="17" name="Picture 17"/>
          <p:cNvPicPr>
            <a:picLocks noChangeAspect="1"/>
          </p:cNvPicPr>
          <p:nvPr/>
        </p:nvPicPr>
        <p:blipFill>
          <a:blip r:embed="rId20"/>
          <a:srcRect b="3148"/>
          <a:stretch>
            <a:fillRect/>
          </a:stretch>
        </p:blipFill>
        <p:spPr>
          <a:xfrm>
            <a:off x="9373300" y="3003939"/>
            <a:ext cx="2675575" cy="2599479"/>
          </a:xfrm>
          <a:prstGeom prst="rect">
            <a:avLst/>
          </a:prstGeom>
        </p:spPr>
      </p:pic>
      <p:sp>
        <p:nvSpPr>
          <p:cNvPr id="18" name="TextBox 18"/>
          <p:cNvSpPr txBox="1"/>
          <p:nvPr/>
        </p:nvSpPr>
        <p:spPr>
          <a:xfrm>
            <a:off x="440597" y="4728838"/>
            <a:ext cx="6384495" cy="1314271"/>
          </a:xfrm>
          <a:prstGeom prst="rect">
            <a:avLst/>
          </a:prstGeom>
        </p:spPr>
        <p:txBody>
          <a:bodyPr lIns="0" tIns="0" rIns="0" bIns="0" rtlCol="0" anchor="t">
            <a:spAutoFit/>
          </a:bodyPr>
          <a:lstStyle/>
          <a:p>
            <a:pPr marL="259093" lvl="1" indent="-129546" algn="just">
              <a:lnSpc>
                <a:spcPts val="2076"/>
              </a:lnSpc>
              <a:buFont typeface="Arial"/>
              <a:buChar char="•"/>
            </a:pPr>
            <a:r>
              <a:rPr lang="en-US" sz="1200" spc="59">
                <a:solidFill>
                  <a:srgbClr val="000000"/>
                </a:solidFill>
                <a:latin typeface="Montserrat Semi-Bold"/>
              </a:rPr>
              <a:t>методическая поддержка </a:t>
            </a:r>
          </a:p>
          <a:p>
            <a:pPr marL="259093" lvl="1" indent="-129546" algn="just">
              <a:lnSpc>
                <a:spcPts val="2076"/>
              </a:lnSpc>
              <a:buFont typeface="Arial"/>
              <a:buChar char="•"/>
            </a:pPr>
            <a:r>
              <a:rPr lang="en-US" sz="1200" spc="59">
                <a:solidFill>
                  <a:srgbClr val="000000"/>
                </a:solidFill>
                <a:latin typeface="Montserrat Semi-Bold"/>
              </a:rPr>
              <a:t>разбор кейсов, практик, сложных ситуаций по финансовой грамотности</a:t>
            </a:r>
          </a:p>
          <a:p>
            <a:pPr marL="259093" lvl="1" indent="-129546" algn="just">
              <a:lnSpc>
                <a:spcPts val="2076"/>
              </a:lnSpc>
              <a:buFont typeface="Arial"/>
              <a:buChar char="•"/>
            </a:pPr>
            <a:r>
              <a:rPr lang="en-US" sz="1200" spc="59">
                <a:solidFill>
                  <a:srgbClr val="000000"/>
                </a:solidFill>
                <a:latin typeface="Montserrat Semi-Bold"/>
              </a:rPr>
              <a:t>ответы на вопросы</a:t>
            </a:r>
          </a:p>
          <a:p>
            <a:pPr marL="259093" lvl="1" indent="-129546" algn="just">
              <a:lnSpc>
                <a:spcPts val="2076"/>
              </a:lnSpc>
              <a:buFont typeface="Arial"/>
              <a:buChar char="•"/>
            </a:pPr>
            <a:r>
              <a:rPr lang="en-US" sz="1200" spc="59">
                <a:solidFill>
                  <a:srgbClr val="000000"/>
                </a:solidFill>
                <a:latin typeface="Montserrat Semi-Bold"/>
              </a:rPr>
              <a:t>анонсы мероприятий</a:t>
            </a:r>
          </a:p>
          <a:p>
            <a:pPr marL="259093" lvl="1" indent="-129546" algn="just">
              <a:lnSpc>
                <a:spcPts val="2076"/>
              </a:lnSpc>
              <a:buFont typeface="Arial"/>
              <a:buChar char="•"/>
            </a:pPr>
            <a:r>
              <a:rPr lang="en-US" sz="1200" spc="59">
                <a:solidFill>
                  <a:srgbClr val="000000"/>
                </a:solidFill>
                <a:latin typeface="Montserrat Semi-Bold"/>
              </a:rPr>
              <a:t>новости ИФГ и не только</a:t>
            </a:r>
          </a:p>
        </p:txBody>
      </p:sp>
      <p:sp>
        <p:nvSpPr>
          <p:cNvPr id="19" name="TextBox 19"/>
          <p:cNvSpPr txBox="1"/>
          <p:nvPr/>
        </p:nvSpPr>
        <p:spPr>
          <a:xfrm>
            <a:off x="525216" y="790464"/>
            <a:ext cx="6527542" cy="227306"/>
          </a:xfrm>
          <a:prstGeom prst="rect">
            <a:avLst/>
          </a:prstGeom>
        </p:spPr>
        <p:txBody>
          <a:bodyPr lIns="0" tIns="0" rIns="0" bIns="0" rtlCol="0" anchor="t">
            <a:spAutoFit/>
          </a:bodyPr>
          <a:lstStyle/>
          <a:p>
            <a:pPr algn="ctr">
              <a:lnSpc>
                <a:spcPts val="1908"/>
              </a:lnSpc>
              <a:spcBef>
                <a:spcPct val="0"/>
              </a:spcBef>
            </a:pPr>
            <a:r>
              <a:rPr lang="en-US" sz="1527" spc="30">
                <a:solidFill>
                  <a:srgbClr val="000000"/>
                </a:solidFill>
                <a:latin typeface="Montserrat Semi-Bold Bold"/>
              </a:rPr>
              <a:t>ОФИЦИАЛЬНЫЕ СООБЩЕСТВА В СОЦИАЛЬНЫХ СЕТЯХ</a:t>
            </a:r>
          </a:p>
        </p:txBody>
      </p:sp>
      <p:grpSp>
        <p:nvGrpSpPr>
          <p:cNvPr id="20" name="Group 20"/>
          <p:cNvGrpSpPr/>
          <p:nvPr/>
        </p:nvGrpSpPr>
        <p:grpSpPr>
          <a:xfrm>
            <a:off x="440597" y="-317890"/>
            <a:ext cx="6936896" cy="1463622"/>
            <a:chOff x="0" y="0"/>
            <a:chExt cx="13873792" cy="2927244"/>
          </a:xfrm>
        </p:grpSpPr>
        <p:sp>
          <p:nvSpPr>
            <p:cNvPr id="21" name="TextBox 21"/>
            <p:cNvSpPr txBox="1"/>
            <p:nvPr/>
          </p:nvSpPr>
          <p:spPr>
            <a:xfrm>
              <a:off x="0" y="0"/>
              <a:ext cx="13873792" cy="542970"/>
            </a:xfrm>
            <a:prstGeom prst="rect">
              <a:avLst/>
            </a:prstGeom>
          </p:spPr>
          <p:txBody>
            <a:bodyPr lIns="0" tIns="0" rIns="0" bIns="0" rtlCol="0" anchor="t">
              <a:spAutoFit/>
            </a:bodyPr>
            <a:lstStyle/>
            <a:p>
              <a:pPr>
                <a:lnSpc>
                  <a:spcPts val="2406"/>
                </a:lnSpc>
              </a:pPr>
              <a:endParaRPr sz="1200"/>
            </a:p>
          </p:txBody>
        </p:sp>
        <p:sp>
          <p:nvSpPr>
            <p:cNvPr id="22" name="TextBox 22"/>
            <p:cNvSpPr txBox="1"/>
            <p:nvPr/>
          </p:nvSpPr>
          <p:spPr>
            <a:xfrm>
              <a:off x="0" y="989104"/>
              <a:ext cx="13873792" cy="890244"/>
            </a:xfrm>
            <a:prstGeom prst="rect">
              <a:avLst/>
            </a:prstGeom>
          </p:spPr>
          <p:txBody>
            <a:bodyPr lIns="0" tIns="0" rIns="0" bIns="0" rtlCol="0" anchor="t">
              <a:spAutoFit/>
            </a:bodyPr>
            <a:lstStyle/>
            <a:p>
              <a:pPr algn="ctr">
                <a:lnSpc>
                  <a:spcPts val="3669"/>
                </a:lnSpc>
              </a:pPr>
              <a:r>
                <a:rPr lang="en-US" sz="3057">
                  <a:solidFill>
                    <a:srgbClr val="002F42"/>
                  </a:solidFill>
                  <a:latin typeface="Montserrat Semi-Bold Bold"/>
                </a:rPr>
                <a:t>КАНАЛЫ КОММУНИКАЦИИ ИФГ</a:t>
              </a:r>
            </a:p>
          </p:txBody>
        </p:sp>
        <p:sp>
          <p:nvSpPr>
            <p:cNvPr id="23" name="TextBox 23"/>
            <p:cNvSpPr txBox="1"/>
            <p:nvPr/>
          </p:nvSpPr>
          <p:spPr>
            <a:xfrm>
              <a:off x="0" y="2461218"/>
              <a:ext cx="13873792" cy="466026"/>
            </a:xfrm>
            <a:prstGeom prst="rect">
              <a:avLst/>
            </a:prstGeom>
          </p:spPr>
          <p:txBody>
            <a:bodyPr lIns="0" tIns="0" rIns="0" bIns="0" rtlCol="0" anchor="t">
              <a:spAutoFit/>
            </a:bodyPr>
            <a:lstStyle/>
            <a:p>
              <a:pPr>
                <a:lnSpc>
                  <a:spcPts val="1955"/>
                </a:lnSpc>
              </a:pPr>
              <a:endParaRPr sz="1200"/>
            </a:p>
          </p:txBody>
        </p:sp>
      </p:grpSp>
      <p:sp>
        <p:nvSpPr>
          <p:cNvPr id="24" name="TextBox 24"/>
          <p:cNvSpPr txBox="1"/>
          <p:nvPr/>
        </p:nvSpPr>
        <p:spPr>
          <a:xfrm>
            <a:off x="235212" y="1807843"/>
            <a:ext cx="1163410" cy="203133"/>
          </a:xfrm>
          <a:prstGeom prst="rect">
            <a:avLst/>
          </a:prstGeom>
        </p:spPr>
        <p:txBody>
          <a:bodyPr lIns="0" tIns="0" rIns="0" bIns="0" rtlCol="0" anchor="t">
            <a:spAutoFit/>
          </a:bodyPr>
          <a:lstStyle/>
          <a:p>
            <a:pPr algn="ctr">
              <a:lnSpc>
                <a:spcPts val="1697"/>
              </a:lnSpc>
              <a:spcBef>
                <a:spcPct val="0"/>
              </a:spcBef>
            </a:pPr>
            <a:r>
              <a:rPr lang="en-US" sz="1357" spc="27">
                <a:solidFill>
                  <a:srgbClr val="000000"/>
                </a:solidFill>
                <a:latin typeface="Montserrat Semi-Bold"/>
              </a:rPr>
              <a:t>vk.com/ifgfu</a:t>
            </a:r>
          </a:p>
        </p:txBody>
      </p:sp>
      <p:sp>
        <p:nvSpPr>
          <p:cNvPr id="25" name="TextBox 25"/>
          <p:cNvSpPr txBox="1"/>
          <p:nvPr/>
        </p:nvSpPr>
        <p:spPr>
          <a:xfrm>
            <a:off x="3638324" y="1791428"/>
            <a:ext cx="1547537" cy="203133"/>
          </a:xfrm>
          <a:prstGeom prst="rect">
            <a:avLst/>
          </a:prstGeom>
        </p:spPr>
        <p:txBody>
          <a:bodyPr lIns="0" tIns="0" rIns="0" bIns="0" rtlCol="0" anchor="t">
            <a:spAutoFit/>
          </a:bodyPr>
          <a:lstStyle/>
          <a:p>
            <a:pPr algn="ctr">
              <a:lnSpc>
                <a:spcPts val="1697"/>
              </a:lnSpc>
              <a:spcBef>
                <a:spcPct val="0"/>
              </a:spcBef>
            </a:pPr>
            <a:r>
              <a:rPr lang="en-US" sz="1357" spc="27">
                <a:solidFill>
                  <a:srgbClr val="000000"/>
                </a:solidFill>
                <a:latin typeface="Montserrat Semi-Bold"/>
              </a:rPr>
              <a:t>@fingramota_ifg</a:t>
            </a:r>
          </a:p>
        </p:txBody>
      </p:sp>
      <p:sp>
        <p:nvSpPr>
          <p:cNvPr id="26" name="TextBox 26"/>
          <p:cNvSpPr txBox="1"/>
          <p:nvPr/>
        </p:nvSpPr>
        <p:spPr>
          <a:xfrm>
            <a:off x="1659001" y="1589111"/>
            <a:ext cx="1901889" cy="203133"/>
          </a:xfrm>
          <a:prstGeom prst="rect">
            <a:avLst/>
          </a:prstGeom>
        </p:spPr>
        <p:txBody>
          <a:bodyPr lIns="0" tIns="0" rIns="0" bIns="0" rtlCol="0" anchor="t">
            <a:spAutoFit/>
          </a:bodyPr>
          <a:lstStyle/>
          <a:p>
            <a:pPr algn="ctr">
              <a:lnSpc>
                <a:spcPts val="1697"/>
              </a:lnSpc>
              <a:spcBef>
                <a:spcPct val="0"/>
              </a:spcBef>
            </a:pPr>
            <a:r>
              <a:rPr lang="en-US" sz="1357" spc="27">
                <a:solidFill>
                  <a:srgbClr val="000000"/>
                </a:solidFill>
                <a:latin typeface="Montserrat Semi-Bold"/>
              </a:rPr>
              <a:t>t.me/fingramota_ifg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26C4A9C9-D0E4-43A8-956A-3C3BA6855262}"/>
              </a:ext>
            </a:extLst>
          </p:cNvPr>
          <p:cNvSpPr/>
          <p:nvPr/>
        </p:nvSpPr>
        <p:spPr>
          <a:xfrm>
            <a:off x="329240" y="201692"/>
            <a:ext cx="5766759"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latin typeface="Book Antiqua" panose="02040602050305030304" pitchFamily="18" charset="0"/>
              </a:rPr>
              <a:t>1. Как  и почему появились деньги?</a:t>
            </a:r>
          </a:p>
        </p:txBody>
      </p:sp>
      <p:pic>
        <p:nvPicPr>
          <p:cNvPr id="5" name="Рисунок 4">
            <a:extLst>
              <a:ext uri="{FF2B5EF4-FFF2-40B4-BE49-F238E27FC236}">
                <a16:creationId xmlns:a16="http://schemas.microsoft.com/office/drawing/2014/main" id="{81D00F57-8132-4DF7-9328-E4021B9519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9770203" y="173159"/>
            <a:ext cx="1724227" cy="611247"/>
          </a:xfrm>
          <a:prstGeom prst="rect">
            <a:avLst/>
          </a:prstGeom>
        </p:spPr>
      </p:pic>
      <p:pic>
        <p:nvPicPr>
          <p:cNvPr id="7" name="Рисунок 6">
            <a:extLst>
              <a:ext uri="{FF2B5EF4-FFF2-40B4-BE49-F238E27FC236}">
                <a16:creationId xmlns:a16="http://schemas.microsoft.com/office/drawing/2014/main" id="{C297DF81-7A8B-43A1-BD78-BC4DFDE7684B}"/>
              </a:ext>
            </a:extLst>
          </p:cNvPr>
          <p:cNvPicPr>
            <a:picLocks noChangeAspect="1"/>
          </p:cNvPicPr>
          <p:nvPr/>
        </p:nvPicPr>
        <p:blipFill rotWithShape="1">
          <a:blip r:embed="rId3"/>
          <a:srcRect l="21523" t="20032" r="21902" b="14843"/>
          <a:stretch/>
        </p:blipFill>
        <p:spPr>
          <a:xfrm>
            <a:off x="697570" y="784406"/>
            <a:ext cx="9214181" cy="5966341"/>
          </a:xfrm>
          <a:prstGeom prst="rect">
            <a:avLst/>
          </a:prstGeom>
        </p:spPr>
      </p:pic>
    </p:spTree>
    <p:extLst>
      <p:ext uri="{BB962C8B-B14F-4D97-AF65-F5344CB8AC3E}">
        <p14:creationId xmlns:p14="http://schemas.microsoft.com/office/powerpoint/2010/main" val="3078987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26C4A9C9-D0E4-43A8-956A-3C3BA6855262}"/>
              </a:ext>
            </a:extLst>
          </p:cNvPr>
          <p:cNvSpPr/>
          <p:nvPr/>
        </p:nvSpPr>
        <p:spPr>
          <a:xfrm>
            <a:off x="329240" y="201692"/>
            <a:ext cx="5766759"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latin typeface="Book Antiqua" panose="02040602050305030304" pitchFamily="18" charset="0"/>
              </a:rPr>
              <a:t>1. Как  и почему появились деньги?</a:t>
            </a:r>
          </a:p>
        </p:txBody>
      </p:sp>
      <p:pic>
        <p:nvPicPr>
          <p:cNvPr id="5" name="Рисунок 4">
            <a:extLst>
              <a:ext uri="{FF2B5EF4-FFF2-40B4-BE49-F238E27FC236}">
                <a16:creationId xmlns:a16="http://schemas.microsoft.com/office/drawing/2014/main" id="{81D00F57-8132-4DF7-9328-E4021B9519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9770203" y="173159"/>
            <a:ext cx="1724227" cy="611247"/>
          </a:xfrm>
          <a:prstGeom prst="rect">
            <a:avLst/>
          </a:prstGeom>
        </p:spPr>
      </p:pic>
      <p:sp>
        <p:nvSpPr>
          <p:cNvPr id="6" name="TextBox 5">
            <a:extLst>
              <a:ext uri="{FF2B5EF4-FFF2-40B4-BE49-F238E27FC236}">
                <a16:creationId xmlns:a16="http://schemas.microsoft.com/office/drawing/2014/main" id="{95CB8A18-B632-4987-8FBB-432534F13639}"/>
              </a:ext>
            </a:extLst>
          </p:cNvPr>
          <p:cNvSpPr txBox="1"/>
          <p:nvPr/>
        </p:nvSpPr>
        <p:spPr>
          <a:xfrm>
            <a:off x="406878" y="3767331"/>
            <a:ext cx="11378241" cy="972767"/>
          </a:xfrm>
          <a:prstGeom prst="rect">
            <a:avLst/>
          </a:prstGeom>
          <a:noFill/>
        </p:spPr>
        <p:txBody>
          <a:bodyPr wrap="square">
            <a:spAutoFit/>
          </a:bodyPr>
          <a:lstStyle/>
          <a:p>
            <a:pPr algn="just">
              <a:lnSpc>
                <a:spcPct val="107000"/>
              </a:lnSpc>
              <a:spcAft>
                <a:spcPts val="800"/>
              </a:spcAft>
            </a:pPr>
            <a:r>
              <a:rPr lang="ru-RU" sz="2400" b="1" i="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a:t>
            </a:r>
            <a:endParaRPr lang="ru-RU" sz="2400" dirty="0">
              <a:effectLst/>
              <a:latin typeface="Book Antiqua" panose="0204060205030503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2400" b="1" i="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endParaRPr>
          </a:p>
        </p:txBody>
      </p:sp>
      <p:graphicFrame>
        <p:nvGraphicFramePr>
          <p:cNvPr id="2" name="Таблица 2">
            <a:extLst>
              <a:ext uri="{FF2B5EF4-FFF2-40B4-BE49-F238E27FC236}">
                <a16:creationId xmlns:a16="http://schemas.microsoft.com/office/drawing/2014/main" id="{BB3AA38E-F3C2-470D-ADF7-09BB2ACDCEA4}"/>
              </a:ext>
            </a:extLst>
          </p:cNvPr>
          <p:cNvGraphicFramePr>
            <a:graphicFrameLocks noGrp="1"/>
          </p:cNvGraphicFramePr>
          <p:nvPr>
            <p:extLst>
              <p:ext uri="{D42A27DB-BD31-4B8C-83A1-F6EECF244321}">
                <p14:modId xmlns:p14="http://schemas.microsoft.com/office/powerpoint/2010/main" val="3134228182"/>
              </p:ext>
            </p:extLst>
          </p:nvPr>
        </p:nvGraphicFramePr>
        <p:xfrm>
          <a:off x="70448" y="3737949"/>
          <a:ext cx="11609718" cy="3108960"/>
        </p:xfrm>
        <a:graphic>
          <a:graphicData uri="http://schemas.openxmlformats.org/drawingml/2006/table">
            <a:tbl>
              <a:tblPr firstRow="1" bandRow="1">
                <a:tableStyleId>{5C22544A-7EE6-4342-B048-85BDC9FD1C3A}</a:tableStyleId>
              </a:tblPr>
              <a:tblGrid>
                <a:gridCol w="5804859">
                  <a:extLst>
                    <a:ext uri="{9D8B030D-6E8A-4147-A177-3AD203B41FA5}">
                      <a16:colId xmlns:a16="http://schemas.microsoft.com/office/drawing/2014/main" val="2326886104"/>
                    </a:ext>
                  </a:extLst>
                </a:gridCol>
                <a:gridCol w="5804859">
                  <a:extLst>
                    <a:ext uri="{9D8B030D-6E8A-4147-A177-3AD203B41FA5}">
                      <a16:colId xmlns:a16="http://schemas.microsoft.com/office/drawing/2014/main" val="268005107"/>
                    </a:ext>
                  </a:extLst>
                </a:gridCol>
              </a:tblGrid>
              <a:tr h="370840">
                <a:tc>
                  <a:txBody>
                    <a:bodyPr/>
                    <a:lstStyle/>
                    <a:p>
                      <a:r>
                        <a:rPr lang="ru-RU" sz="2400" b="1" i="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Тезис:</a:t>
                      </a:r>
                      <a:endParaRPr lang="ru-RU" sz="2400" b="1" dirty="0">
                        <a:solidFill>
                          <a:schemeClr val="bg1"/>
                        </a:solidFill>
                      </a:endParaRPr>
                    </a:p>
                  </a:txBody>
                  <a:tcPr/>
                </a:tc>
                <a:tc>
                  <a:txBody>
                    <a:bodyPr/>
                    <a:lstStyle/>
                    <a:p>
                      <a:r>
                        <a:rPr lang="ru-RU" sz="2400" b="1" i="1" dirty="0">
                          <a:solidFill>
                            <a:srgbClr val="CC0000"/>
                          </a:solidFill>
                          <a:effectLst/>
                          <a:latin typeface="Book Antiqua" panose="02040602050305030304" pitchFamily="18" charset="0"/>
                          <a:ea typeface="Calibri" panose="020F0502020204030204" pitchFamily="34" charset="0"/>
                          <a:cs typeface="Times New Roman" panose="02020603050405020304" pitchFamily="18" charset="0"/>
                        </a:rPr>
                        <a:t>Антитезис:</a:t>
                      </a:r>
                      <a:endParaRPr lang="ru-RU" sz="2400" dirty="0">
                        <a:solidFill>
                          <a:srgbClr val="CC0000"/>
                        </a:solidFill>
                      </a:endParaRPr>
                    </a:p>
                  </a:txBody>
                  <a:tcPr/>
                </a:tc>
                <a:extLst>
                  <a:ext uri="{0D108BD9-81ED-4DB2-BD59-A6C34878D82A}">
                    <a16:rowId xmlns:a16="http://schemas.microsoft.com/office/drawing/2014/main" val="1775440846"/>
                  </a:ext>
                </a:extLst>
              </a:tr>
              <a:tr h="370840">
                <a:tc>
                  <a:txBody>
                    <a:bodyPr/>
                    <a:lstStyle/>
                    <a:p>
                      <a:r>
                        <a:rPr lang="ru-RU" sz="2400" dirty="0">
                          <a:solidFill>
                            <a:schemeClr val="tx1"/>
                          </a:solidFill>
                          <a:effectLst/>
                          <a:latin typeface="Book Antiqua" panose="02040602050305030304" pitchFamily="18" charset="0"/>
                          <a:ea typeface="Calibri" panose="020F0502020204030204" pitchFamily="34" charset="0"/>
                          <a:cs typeface="Times New Roman" panose="02020603050405020304" pitchFamily="18" charset="0"/>
                        </a:rPr>
                        <a:t>Деньги  - </a:t>
                      </a:r>
                      <a:r>
                        <a:rPr lang="ru-RU" sz="2400" dirty="0">
                          <a:effectLst/>
                          <a:latin typeface="Book Antiqua" panose="02040602050305030304" pitchFamily="18" charset="0"/>
                          <a:ea typeface="Calibri" panose="020F0502020204030204" pitchFamily="34" charset="0"/>
                          <a:cs typeface="Times New Roman" panose="02020603050405020304" pitchFamily="18" charset="0"/>
                        </a:rPr>
                        <a:t>это результат развития, объективного   процесса, независимого   от воли и решений отдельных  людей. </a:t>
                      </a:r>
                      <a:endParaRPr lang="ru-RU"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400" dirty="0">
                          <a:solidFill>
                            <a:srgbClr val="CC0000"/>
                          </a:solidFill>
                          <a:effectLst/>
                          <a:latin typeface="Book Antiqua" panose="02040602050305030304" pitchFamily="18" charset="0"/>
                          <a:ea typeface="Calibri" panose="020F0502020204030204" pitchFamily="34" charset="0"/>
                          <a:cs typeface="Times New Roman" panose="02020603050405020304" pitchFamily="18" charset="0"/>
                        </a:rPr>
                        <a:t>Деньги – это   результат   рационального   выбора  людей, реализация которого  сопряжена  со  снижением затрат,    оптимальным  распределением ограниченных  ресурсов и общественным прогрессом.  </a:t>
                      </a:r>
                    </a:p>
                    <a:p>
                      <a:endParaRPr lang="ru-RU" sz="2400" dirty="0">
                        <a:solidFill>
                          <a:srgbClr val="CC0000"/>
                        </a:solidFill>
                      </a:endParaRPr>
                    </a:p>
                  </a:txBody>
                  <a:tcPr/>
                </a:tc>
                <a:extLst>
                  <a:ext uri="{0D108BD9-81ED-4DB2-BD59-A6C34878D82A}">
                    <a16:rowId xmlns:a16="http://schemas.microsoft.com/office/drawing/2014/main" val="479190596"/>
                  </a:ext>
                </a:extLst>
              </a:tr>
            </a:tbl>
          </a:graphicData>
        </a:graphic>
      </p:graphicFrame>
      <p:pic>
        <p:nvPicPr>
          <p:cNvPr id="9" name="Рисунок 8">
            <a:extLst>
              <a:ext uri="{FF2B5EF4-FFF2-40B4-BE49-F238E27FC236}">
                <a16:creationId xmlns:a16="http://schemas.microsoft.com/office/drawing/2014/main" id="{5E66B13A-C21C-4F75-9DF0-05380E062E09}"/>
              </a:ext>
            </a:extLst>
          </p:cNvPr>
          <p:cNvPicPr/>
          <p:nvPr/>
        </p:nvPicPr>
        <p:blipFill rotWithShape="1">
          <a:blip r:embed="rId3"/>
          <a:srcRect l="24165" t="44996" r="53388" b="32421"/>
          <a:stretch/>
        </p:blipFill>
        <p:spPr bwMode="auto">
          <a:xfrm>
            <a:off x="3355045" y="1115481"/>
            <a:ext cx="5150601" cy="24472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8930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Ваше мнение?</a:t>
            </a:r>
          </a:p>
        </p:txBody>
      </p:sp>
      <p:sp>
        <p:nvSpPr>
          <p:cNvPr id="3" name="Объект 2"/>
          <p:cNvSpPr>
            <a:spLocks noGrp="1"/>
          </p:cNvSpPr>
          <p:nvPr>
            <p:ph sz="half" idx="1"/>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1</a:t>
            </a:r>
          </a:p>
          <a:p>
            <a:pPr marL="0" indent="0">
              <a:buNone/>
            </a:pPr>
            <a:r>
              <a:rPr lang="ru-RU" dirty="0">
                <a:solidFill>
                  <a:srgbClr val="FF0000"/>
                </a:solidFill>
                <a:latin typeface="Times New Roman" panose="02020603050405020304" pitchFamily="18" charset="0"/>
                <a:cs typeface="Times New Roman" panose="02020603050405020304" pitchFamily="18" charset="0"/>
              </a:rPr>
              <a:t>Шифр 1.1.</a:t>
            </a:r>
          </a:p>
        </p:txBody>
      </p:sp>
      <p:sp>
        <p:nvSpPr>
          <p:cNvPr id="4" name="Объект 3"/>
          <p:cNvSpPr>
            <a:spLocks noGrp="1"/>
          </p:cNvSpPr>
          <p:nvPr>
            <p:ph sz="half" idx="2"/>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2 (антитезису)</a:t>
            </a:r>
          </a:p>
          <a:p>
            <a:pPr marL="0" indent="0">
              <a:buNone/>
            </a:pPr>
            <a:r>
              <a:rPr lang="ru-RU" dirty="0">
                <a:solidFill>
                  <a:srgbClr val="FF0000"/>
                </a:solidFill>
                <a:latin typeface="Times New Roman" panose="02020603050405020304" pitchFamily="18" charset="0"/>
                <a:cs typeface="Times New Roman" panose="02020603050405020304" pitchFamily="18" charset="0"/>
              </a:rPr>
              <a:t>Шифр 1.2</a:t>
            </a:r>
          </a:p>
          <a:p>
            <a:endParaRPr lang="ru-RU" dirty="0"/>
          </a:p>
        </p:txBody>
      </p:sp>
    </p:spTree>
    <p:extLst>
      <p:ext uri="{BB962C8B-B14F-4D97-AF65-F5344CB8AC3E}">
        <p14:creationId xmlns:p14="http://schemas.microsoft.com/office/powerpoint/2010/main" val="476117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26C4A9C9-D0E4-43A8-956A-3C3BA6855262}"/>
              </a:ext>
            </a:extLst>
          </p:cNvPr>
          <p:cNvSpPr/>
          <p:nvPr/>
        </p:nvSpPr>
        <p:spPr>
          <a:xfrm>
            <a:off x="329240" y="201692"/>
            <a:ext cx="5766759"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latin typeface="Book Antiqua" panose="02040602050305030304" pitchFamily="18" charset="0"/>
              </a:rPr>
              <a:t>2. Что собой  представляют деньги? </a:t>
            </a:r>
          </a:p>
        </p:txBody>
      </p:sp>
      <p:pic>
        <p:nvPicPr>
          <p:cNvPr id="5" name="Рисунок 4">
            <a:extLst>
              <a:ext uri="{FF2B5EF4-FFF2-40B4-BE49-F238E27FC236}">
                <a16:creationId xmlns:a16="http://schemas.microsoft.com/office/drawing/2014/main" id="{81D00F57-8132-4DF7-9328-E4021B9519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9770203" y="173159"/>
            <a:ext cx="1724227" cy="611247"/>
          </a:xfrm>
          <a:prstGeom prst="rect">
            <a:avLst/>
          </a:prstGeom>
        </p:spPr>
      </p:pic>
      <p:sp>
        <p:nvSpPr>
          <p:cNvPr id="6" name="TextBox 5">
            <a:extLst>
              <a:ext uri="{FF2B5EF4-FFF2-40B4-BE49-F238E27FC236}">
                <a16:creationId xmlns:a16="http://schemas.microsoft.com/office/drawing/2014/main" id="{5626B9E7-931E-4D88-9D7B-B9EBB892291C}"/>
              </a:ext>
            </a:extLst>
          </p:cNvPr>
          <p:cNvSpPr txBox="1"/>
          <p:nvPr/>
        </p:nvSpPr>
        <p:spPr>
          <a:xfrm>
            <a:off x="217096" y="856960"/>
            <a:ext cx="11593905" cy="750975"/>
          </a:xfrm>
          <a:prstGeom prst="rect">
            <a:avLst/>
          </a:prstGeom>
          <a:noFill/>
        </p:spPr>
        <p:txBody>
          <a:bodyPr wrap="square">
            <a:spAutoFit/>
          </a:bodyPr>
          <a:lstStyle/>
          <a:p>
            <a:pPr>
              <a:lnSpc>
                <a:spcPct val="107000"/>
              </a:lnSpc>
              <a:spcAft>
                <a:spcPts val="800"/>
              </a:spcAft>
            </a:pPr>
            <a:r>
              <a:rPr lang="ru-RU" sz="2000" dirty="0">
                <a:effectLst/>
                <a:latin typeface="Book Antiqua" panose="02040602050305030304" pitchFamily="18" charset="0"/>
                <a:ea typeface="Calibri" panose="020F0502020204030204" pitchFamily="34" charset="0"/>
                <a:cs typeface="Times New Roman" panose="02020603050405020304" pitchFamily="18" charset="0"/>
              </a:rPr>
              <a:t>Различия в   объяснении    причин   возникновения   денег определили и отличия в суждениях  о   том,  что   представляют  собой деньги, какова  их    сущность</a:t>
            </a:r>
          </a:p>
        </p:txBody>
      </p:sp>
      <p:graphicFrame>
        <p:nvGraphicFramePr>
          <p:cNvPr id="2" name="Таблица 1"/>
          <p:cNvGraphicFramePr>
            <a:graphicFrameLocks noGrp="1"/>
          </p:cNvGraphicFramePr>
          <p:nvPr>
            <p:extLst>
              <p:ext uri="{D42A27DB-BD31-4B8C-83A1-F6EECF244321}">
                <p14:modId xmlns:p14="http://schemas.microsoft.com/office/powerpoint/2010/main" val="33411988"/>
              </p:ext>
            </p:extLst>
          </p:nvPr>
        </p:nvGraphicFramePr>
        <p:xfrm>
          <a:off x="217096" y="1560660"/>
          <a:ext cx="11483492" cy="5424048"/>
        </p:xfrm>
        <a:graphic>
          <a:graphicData uri="http://schemas.openxmlformats.org/drawingml/2006/table">
            <a:tbl>
              <a:tblPr firstRow="1" bandRow="1">
                <a:tableStyleId>{5C22544A-7EE6-4342-B048-85BDC9FD1C3A}</a:tableStyleId>
              </a:tblPr>
              <a:tblGrid>
                <a:gridCol w="5741746">
                  <a:extLst>
                    <a:ext uri="{9D8B030D-6E8A-4147-A177-3AD203B41FA5}">
                      <a16:colId xmlns:a16="http://schemas.microsoft.com/office/drawing/2014/main" val="20000"/>
                    </a:ext>
                  </a:extLst>
                </a:gridCol>
                <a:gridCol w="5741746">
                  <a:extLst>
                    <a:ext uri="{9D8B030D-6E8A-4147-A177-3AD203B41FA5}">
                      <a16:colId xmlns:a16="http://schemas.microsoft.com/office/drawing/2014/main" val="20001"/>
                    </a:ext>
                  </a:extLst>
                </a:gridCol>
              </a:tblGrid>
              <a:tr h="315547">
                <a:tc>
                  <a:txBody>
                    <a:bodyPr/>
                    <a:lstStyle/>
                    <a:p>
                      <a:endParaRPr lang="ru-RU" dirty="0"/>
                    </a:p>
                  </a:txBody>
                  <a:tcPr/>
                </a:tc>
                <a:tc>
                  <a:txBody>
                    <a:bodyPr/>
                    <a:lstStyle/>
                    <a:p>
                      <a:endParaRPr lang="ru-RU"/>
                    </a:p>
                  </a:txBody>
                  <a:tcPr/>
                </a:tc>
                <a:extLst>
                  <a:ext uri="{0D108BD9-81ED-4DB2-BD59-A6C34878D82A}">
                    <a16:rowId xmlns:a16="http://schemas.microsoft.com/office/drawing/2014/main" val="10000"/>
                  </a:ext>
                </a:extLst>
              </a:tr>
              <a:tr h="5058288">
                <a:tc>
                  <a:txBody>
                    <a:bodyPr/>
                    <a:lstStyle/>
                    <a:p>
                      <a:pPr marL="0" indent="0">
                        <a:lnSpc>
                          <a:spcPct val="107000"/>
                        </a:lnSpc>
                        <a:spcAft>
                          <a:spcPts val="800"/>
                        </a:spcAft>
                        <a:buNone/>
                      </a:pPr>
                      <a:r>
                        <a:rPr lang="ru-RU" sz="1800" dirty="0">
                          <a:effectLst/>
                          <a:latin typeface="Book Antiqua" panose="02040602050305030304" pitchFamily="18" charset="0"/>
                          <a:ea typeface="Calibri" panose="020F0502020204030204" pitchFamily="34" charset="0"/>
                          <a:cs typeface="Times New Roman" panose="02020603050405020304" pitchFamily="18" charset="0"/>
                        </a:rPr>
                        <a:t>С позиции эволюционного  подхода,  объективного   характера процесса появления   денег:  </a:t>
                      </a:r>
                    </a:p>
                    <a:p>
                      <a:pPr algn="just">
                        <a:lnSpc>
                          <a:spcPct val="107000"/>
                        </a:lnSpc>
                        <a:spcAft>
                          <a:spcPts val="800"/>
                        </a:spcAft>
                      </a:pPr>
                      <a:r>
                        <a:rPr lang="ru-RU" sz="1800" b="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деньги -  это воспроизводственная экономическая категория, внешне выступающая как средство организации экономических отношений на микро- и макроуровне, как особый актив общества, которому присущи специфические свойства: </a:t>
                      </a:r>
                      <a:r>
                        <a:rPr lang="ru-RU" sz="1800" b="1" i="1" dirty="0">
                          <a:solidFill>
                            <a:srgbClr val="CC0000"/>
                          </a:solidFill>
                          <a:effectLst/>
                          <a:latin typeface="Book Antiqua" panose="02040602050305030304" pitchFamily="18" charset="0"/>
                          <a:ea typeface="Calibri" panose="020F0502020204030204" pitchFamily="34" charset="0"/>
                          <a:cs typeface="Times New Roman" panose="02020603050405020304" pitchFamily="18" charset="0"/>
                        </a:rPr>
                        <a:t>высочайшая ликвидность, фиксированная номинальная стоимость, всеобщность, </a:t>
                      </a:r>
                      <a:r>
                        <a:rPr lang="ru-RU" sz="1800" b="1" i="1" dirty="0" err="1">
                          <a:solidFill>
                            <a:srgbClr val="CC0000"/>
                          </a:solidFill>
                          <a:effectLst/>
                          <a:latin typeface="Book Antiqua" panose="02040602050305030304" pitchFamily="18" charset="0"/>
                          <a:ea typeface="Calibri" panose="020F0502020204030204" pitchFamily="34" charset="0"/>
                          <a:cs typeface="Times New Roman" panose="02020603050405020304" pitchFamily="18" charset="0"/>
                        </a:rPr>
                        <a:t>стандартизированность</a:t>
                      </a:r>
                      <a:r>
                        <a:rPr lang="ru-RU" sz="1800" b="1" i="1" dirty="0">
                          <a:solidFill>
                            <a:srgbClr val="CC0000"/>
                          </a:solidFill>
                          <a:effectLst/>
                          <a:latin typeface="Book Antiqua" panose="02040602050305030304" pitchFamily="18" charset="0"/>
                          <a:ea typeface="Calibri" panose="020F0502020204030204" pitchFamily="34" charset="0"/>
                          <a:cs typeface="Times New Roman" panose="02020603050405020304" pitchFamily="18" charset="0"/>
                        </a:rPr>
                        <a:t>, делимость</a:t>
                      </a:r>
                      <a:endParaRPr lang="ru-RU" dirty="0"/>
                    </a:p>
                  </a:txBody>
                  <a:tcPr/>
                </a:tc>
                <a:tc>
                  <a:txBody>
                    <a:bodyPr/>
                    <a:lstStyle/>
                    <a:p>
                      <a:pPr>
                        <a:lnSpc>
                          <a:spcPct val="107000"/>
                        </a:lnSpc>
                        <a:spcAft>
                          <a:spcPts val="800"/>
                        </a:spcAft>
                      </a:pPr>
                      <a:r>
                        <a:rPr lang="ru-RU" sz="1800" dirty="0">
                          <a:effectLst/>
                          <a:latin typeface="Book Antiqua" panose="02040602050305030304" pitchFamily="18" charset="0"/>
                          <a:ea typeface="Calibri" panose="020F0502020204030204" pitchFamily="34" charset="0"/>
                          <a:cs typeface="Times New Roman" panose="02020603050405020304" pitchFamily="18" charset="0"/>
                        </a:rPr>
                        <a:t>Рационалистический подход к  объяснению причин  возникновения  монетарного   феномена предопредели   трактовку </a:t>
                      </a:r>
                      <a:r>
                        <a:rPr lang="ru-RU" sz="1800" b="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денег  с   функциональных   позиций. </a:t>
                      </a:r>
                    </a:p>
                    <a:p>
                      <a:pPr>
                        <a:lnSpc>
                          <a:spcPct val="107000"/>
                        </a:lnSpc>
                        <a:spcAft>
                          <a:spcPts val="800"/>
                        </a:spcAft>
                      </a:pPr>
                      <a:r>
                        <a:rPr lang="ru-RU" sz="1800" b="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Деньги -  это: </a:t>
                      </a:r>
                    </a:p>
                    <a:p>
                      <a:pPr marL="285750" indent="-285750">
                        <a:lnSpc>
                          <a:spcPct val="107000"/>
                        </a:lnSpc>
                        <a:spcAft>
                          <a:spcPts val="800"/>
                        </a:spcAft>
                        <a:buFont typeface="Wingdings" panose="05000000000000000000" pitchFamily="2" charset="2"/>
                        <a:buChar char="q"/>
                      </a:pPr>
                      <a:r>
                        <a:rPr lang="ru-RU" sz="1800" b="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искусственная социальная условность;  </a:t>
                      </a:r>
                    </a:p>
                    <a:p>
                      <a:pPr marL="285750" indent="-285750">
                        <a:lnSpc>
                          <a:spcPct val="107000"/>
                        </a:lnSpc>
                        <a:spcAft>
                          <a:spcPts val="800"/>
                        </a:spcAft>
                        <a:buFont typeface="Wingdings" panose="05000000000000000000" pitchFamily="2" charset="2"/>
                        <a:buChar char="q"/>
                      </a:pPr>
                      <a:r>
                        <a:rPr lang="ru-RU" sz="1800" b="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все то, что люди привыкли считать деньгами;  </a:t>
                      </a:r>
                    </a:p>
                    <a:p>
                      <a:pPr marL="285750" indent="-285750">
                        <a:lnSpc>
                          <a:spcPct val="107000"/>
                        </a:lnSpc>
                        <a:spcAft>
                          <a:spcPts val="800"/>
                        </a:spcAft>
                        <a:buFont typeface="Wingdings" panose="05000000000000000000" pitchFamily="2" charset="2"/>
                        <a:buChar char="q"/>
                      </a:pPr>
                      <a:r>
                        <a:rPr lang="ru-RU" sz="1800" b="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временное  вместилище    покупательной    силы;</a:t>
                      </a:r>
                    </a:p>
                    <a:p>
                      <a:pPr marL="285750" indent="-285750">
                        <a:lnSpc>
                          <a:spcPct val="107000"/>
                        </a:lnSpc>
                        <a:spcAft>
                          <a:spcPts val="800"/>
                        </a:spcAft>
                        <a:buFont typeface="Wingdings" panose="05000000000000000000" pitchFamily="2" charset="2"/>
                        <a:buChar char="q"/>
                      </a:pPr>
                      <a:r>
                        <a:rPr lang="ru-RU" sz="1800" b="1" dirty="0">
                          <a:solidFill>
                            <a:srgbClr val="256569"/>
                          </a:solidFill>
                          <a:effectLst/>
                          <a:latin typeface="Book Antiqua" panose="02040602050305030304" pitchFamily="18" charset="0"/>
                          <a:ea typeface="Calibri" panose="020F0502020204030204" pitchFamily="34" charset="0"/>
                          <a:cs typeface="Times New Roman" panose="02020603050405020304" pitchFamily="18" charset="0"/>
                        </a:rPr>
                        <a:t>все то, что обычно принимается  в оплату товаров  и услуг или в возмещение долгов.   </a:t>
                      </a:r>
                    </a:p>
                    <a:p>
                      <a:endParaRPr lang="ru-RU"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16446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2">
            <a:extLst>
              <a:ext uri="{FF2B5EF4-FFF2-40B4-BE49-F238E27FC236}">
                <a16:creationId xmlns:a16="http://schemas.microsoft.com/office/drawing/2014/main" id="{26C4A9C9-D0E4-43A8-956A-3C3BA6855262}"/>
              </a:ext>
            </a:extLst>
          </p:cNvPr>
          <p:cNvSpPr/>
          <p:nvPr/>
        </p:nvSpPr>
        <p:spPr>
          <a:xfrm>
            <a:off x="329240" y="201692"/>
            <a:ext cx="5766759" cy="554182"/>
          </a:xfrm>
          <a:prstGeom prst="homePlate">
            <a:avLst/>
          </a:prstGeom>
          <a:solidFill>
            <a:srgbClr val="2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latin typeface="Book Antiqua" panose="02040602050305030304" pitchFamily="18" charset="0"/>
              </a:rPr>
              <a:t>2. Что собой  представляют деньги? </a:t>
            </a:r>
          </a:p>
        </p:txBody>
      </p:sp>
      <p:pic>
        <p:nvPicPr>
          <p:cNvPr id="5" name="Рисунок 4">
            <a:extLst>
              <a:ext uri="{FF2B5EF4-FFF2-40B4-BE49-F238E27FC236}">
                <a16:creationId xmlns:a16="http://schemas.microsoft.com/office/drawing/2014/main" id="{81D00F57-8132-4DF7-9328-E4021B9519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839" b="55757"/>
          <a:stretch/>
        </p:blipFill>
        <p:spPr>
          <a:xfrm>
            <a:off x="9770203" y="173159"/>
            <a:ext cx="1724227" cy="611247"/>
          </a:xfrm>
          <a:prstGeom prst="rect">
            <a:avLst/>
          </a:prstGeom>
        </p:spPr>
      </p:pic>
      <p:graphicFrame>
        <p:nvGraphicFramePr>
          <p:cNvPr id="8" name="Таблица 2">
            <a:extLst>
              <a:ext uri="{FF2B5EF4-FFF2-40B4-BE49-F238E27FC236}">
                <a16:creationId xmlns:a16="http://schemas.microsoft.com/office/drawing/2014/main" id="{20F75D5C-669A-4CB9-990A-D0B6E95EB777}"/>
              </a:ext>
            </a:extLst>
          </p:cNvPr>
          <p:cNvGraphicFramePr>
            <a:graphicFrameLocks noGrp="1"/>
          </p:cNvGraphicFramePr>
          <p:nvPr>
            <p:extLst>
              <p:ext uri="{D42A27DB-BD31-4B8C-83A1-F6EECF244321}">
                <p14:modId xmlns:p14="http://schemas.microsoft.com/office/powerpoint/2010/main" val="2454833116"/>
              </p:ext>
            </p:extLst>
          </p:nvPr>
        </p:nvGraphicFramePr>
        <p:xfrm>
          <a:off x="222129" y="2937748"/>
          <a:ext cx="11609718" cy="3718560"/>
        </p:xfrm>
        <a:graphic>
          <a:graphicData uri="http://schemas.openxmlformats.org/drawingml/2006/table">
            <a:tbl>
              <a:tblPr firstRow="1" bandRow="1">
                <a:tableStyleId>{5C22544A-7EE6-4342-B048-85BDC9FD1C3A}</a:tableStyleId>
              </a:tblPr>
              <a:tblGrid>
                <a:gridCol w="5804859">
                  <a:extLst>
                    <a:ext uri="{9D8B030D-6E8A-4147-A177-3AD203B41FA5}">
                      <a16:colId xmlns:a16="http://schemas.microsoft.com/office/drawing/2014/main" val="2326886104"/>
                    </a:ext>
                  </a:extLst>
                </a:gridCol>
                <a:gridCol w="5804859">
                  <a:extLst>
                    <a:ext uri="{9D8B030D-6E8A-4147-A177-3AD203B41FA5}">
                      <a16:colId xmlns:a16="http://schemas.microsoft.com/office/drawing/2014/main" val="268005107"/>
                    </a:ext>
                  </a:extLst>
                </a:gridCol>
              </a:tblGrid>
              <a:tr h="370840">
                <a:tc>
                  <a:txBody>
                    <a:bodyPr/>
                    <a:lstStyle/>
                    <a:p>
                      <a:r>
                        <a:rPr lang="ru-RU" sz="2400" b="1" i="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Тезис:</a:t>
                      </a:r>
                      <a:endParaRPr lang="ru-RU" sz="2400" b="1" dirty="0">
                        <a:solidFill>
                          <a:schemeClr val="bg1"/>
                        </a:solidFill>
                      </a:endParaRPr>
                    </a:p>
                  </a:txBody>
                  <a:tcPr/>
                </a:tc>
                <a:tc>
                  <a:txBody>
                    <a:bodyPr/>
                    <a:lstStyle/>
                    <a:p>
                      <a:r>
                        <a:rPr lang="ru-RU" sz="2400" b="1" i="1" dirty="0">
                          <a:solidFill>
                            <a:srgbClr val="CC0000"/>
                          </a:solidFill>
                          <a:effectLst/>
                          <a:latin typeface="Book Antiqua" panose="02040602050305030304" pitchFamily="18" charset="0"/>
                          <a:ea typeface="Calibri" panose="020F0502020204030204" pitchFamily="34" charset="0"/>
                          <a:cs typeface="Times New Roman" panose="02020603050405020304" pitchFamily="18" charset="0"/>
                        </a:rPr>
                        <a:t>Антитезис:</a:t>
                      </a:r>
                      <a:endParaRPr lang="ru-RU" sz="2400" dirty="0">
                        <a:solidFill>
                          <a:srgbClr val="CC0000"/>
                        </a:solidFill>
                      </a:endParaRPr>
                    </a:p>
                  </a:txBody>
                  <a:tcPr/>
                </a:tc>
                <a:extLst>
                  <a:ext uri="{0D108BD9-81ED-4DB2-BD59-A6C34878D82A}">
                    <a16:rowId xmlns:a16="http://schemas.microsoft.com/office/drawing/2014/main" val="1775440846"/>
                  </a:ext>
                </a:extLst>
              </a:tr>
              <a:tr h="370840">
                <a:tc>
                  <a:txBody>
                    <a:bodyPr/>
                    <a:lstStyle/>
                    <a:p>
                      <a:pPr algn="just"/>
                      <a:r>
                        <a:rPr lang="ru-RU" sz="2000" dirty="0">
                          <a:solidFill>
                            <a:schemeClr val="tx1"/>
                          </a:solidFill>
                          <a:effectLst/>
                          <a:latin typeface="Book Antiqua" panose="02040602050305030304" pitchFamily="18" charset="0"/>
                          <a:ea typeface="Calibri" panose="020F0502020204030204" pitchFamily="34" charset="0"/>
                          <a:cs typeface="Times New Roman" panose="02020603050405020304" pitchFamily="18" charset="0"/>
                        </a:rPr>
                        <a:t>Деньги  </a:t>
                      </a:r>
                      <a:r>
                        <a:rPr lang="ru-RU" sz="2000" kern="1200" dirty="0">
                          <a:solidFill>
                            <a:schemeClr val="tx1"/>
                          </a:solidFill>
                          <a:effectLst/>
                          <a:latin typeface="Book Antiqua" panose="02040602050305030304" pitchFamily="18" charset="0"/>
                          <a:ea typeface="+mn-ea"/>
                          <a:cs typeface="+mn-cs"/>
                        </a:rPr>
                        <a:t>– это воспроизводственная экономическая </a:t>
                      </a:r>
                      <a:r>
                        <a:rPr lang="ru-RU" sz="2000" kern="1200" dirty="0">
                          <a:solidFill>
                            <a:schemeClr val="dk1"/>
                          </a:solidFill>
                          <a:effectLst/>
                          <a:latin typeface="Book Antiqua" panose="02040602050305030304" pitchFamily="18" charset="0"/>
                          <a:ea typeface="+mn-ea"/>
                          <a:cs typeface="+mn-cs"/>
                        </a:rPr>
                        <a:t>категория в которой проявляются и при участии которой осуществляются определенные общественные отношения. Все то,  что   принято  считать   деньгами  должны в полной мере   обладать перечисленными   специфическими свойствами: </a:t>
                      </a:r>
                      <a:r>
                        <a:rPr lang="ru-RU" sz="2000" i="1" kern="1200" dirty="0">
                          <a:solidFill>
                            <a:schemeClr val="dk1"/>
                          </a:solidFill>
                          <a:effectLst/>
                          <a:latin typeface="Book Antiqua" panose="02040602050305030304" pitchFamily="18" charset="0"/>
                          <a:ea typeface="+mn-ea"/>
                          <a:cs typeface="+mn-cs"/>
                        </a:rPr>
                        <a:t>высочайшая ликвидность, фиксированная номинальная стоимость, всеобщность, </a:t>
                      </a:r>
                      <a:r>
                        <a:rPr lang="ru-RU" sz="2000" i="1" kern="1200" dirty="0" err="1">
                          <a:solidFill>
                            <a:schemeClr val="dk1"/>
                          </a:solidFill>
                          <a:effectLst/>
                          <a:latin typeface="Book Antiqua" panose="02040602050305030304" pitchFamily="18" charset="0"/>
                          <a:ea typeface="+mn-ea"/>
                          <a:cs typeface="+mn-cs"/>
                        </a:rPr>
                        <a:t>стандартизированность</a:t>
                      </a:r>
                      <a:r>
                        <a:rPr lang="ru-RU" sz="2000" i="1" kern="1200" dirty="0">
                          <a:solidFill>
                            <a:schemeClr val="dk1"/>
                          </a:solidFill>
                          <a:effectLst/>
                          <a:latin typeface="Book Antiqua" panose="02040602050305030304" pitchFamily="18" charset="0"/>
                          <a:ea typeface="+mn-ea"/>
                          <a:cs typeface="+mn-cs"/>
                        </a:rPr>
                        <a:t>, делимость. </a:t>
                      </a:r>
                      <a:endParaRPr lang="ru-RU" sz="2000" i="1" dirty="0">
                        <a:latin typeface="Book Antiqua" panose="0204060205030503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2000" dirty="0">
                          <a:solidFill>
                            <a:srgbClr val="CC0000"/>
                          </a:solidFill>
                          <a:effectLst/>
                          <a:latin typeface="Book Antiqua" panose="02040602050305030304" pitchFamily="18" charset="0"/>
                          <a:ea typeface="Calibri" panose="020F0502020204030204" pitchFamily="34" charset="0"/>
                          <a:cs typeface="Times New Roman" panose="02020603050405020304" pitchFamily="18" charset="0"/>
                        </a:rPr>
                        <a:t>Деньги </a:t>
                      </a:r>
                      <a:r>
                        <a:rPr lang="ru-RU" sz="2000" kern="1200" dirty="0">
                          <a:solidFill>
                            <a:srgbClr val="CC0000"/>
                          </a:solidFill>
                          <a:effectLst/>
                          <a:latin typeface="Book Antiqua" panose="02040602050305030304" pitchFamily="18" charset="0"/>
                          <a:ea typeface="+mn-ea"/>
                          <a:cs typeface="+mn-cs"/>
                        </a:rPr>
                        <a:t>– это    искусственная  социальная условность,   они  могут  и не обладать   полным набором свойств  -  </a:t>
                      </a:r>
                      <a:r>
                        <a:rPr lang="ru-RU" sz="2000" i="1" kern="1200" dirty="0">
                          <a:solidFill>
                            <a:srgbClr val="CC0000"/>
                          </a:solidFill>
                          <a:effectLst/>
                          <a:latin typeface="Book Antiqua" panose="02040602050305030304" pitchFamily="18" charset="0"/>
                          <a:ea typeface="+mn-ea"/>
                          <a:cs typeface="+mn-cs"/>
                        </a:rPr>
                        <a:t>высочайшая ликвидность, фиксированная номинальная стоимость, всеобщность, </a:t>
                      </a:r>
                      <a:r>
                        <a:rPr lang="ru-RU" sz="2000" i="1" kern="1200" dirty="0" err="1">
                          <a:solidFill>
                            <a:srgbClr val="CC0000"/>
                          </a:solidFill>
                          <a:effectLst/>
                          <a:latin typeface="Book Antiqua" panose="02040602050305030304" pitchFamily="18" charset="0"/>
                          <a:ea typeface="+mn-ea"/>
                          <a:cs typeface="+mn-cs"/>
                        </a:rPr>
                        <a:t>стандартизированность</a:t>
                      </a:r>
                      <a:r>
                        <a:rPr lang="ru-RU" sz="2000" i="1" kern="1200" dirty="0">
                          <a:solidFill>
                            <a:srgbClr val="CC0000"/>
                          </a:solidFill>
                          <a:effectLst/>
                          <a:latin typeface="Book Antiqua" panose="02040602050305030304" pitchFamily="18" charset="0"/>
                          <a:ea typeface="+mn-ea"/>
                          <a:cs typeface="+mn-cs"/>
                        </a:rPr>
                        <a:t>, делимость,  </a:t>
                      </a:r>
                      <a:r>
                        <a:rPr lang="ru-RU" sz="2000" kern="1200" dirty="0">
                          <a:solidFill>
                            <a:srgbClr val="CC0000"/>
                          </a:solidFill>
                          <a:effectLst/>
                          <a:latin typeface="Book Antiqua" panose="02040602050305030304" pitchFamily="18" charset="0"/>
                          <a:ea typeface="+mn-ea"/>
                          <a:cs typeface="+mn-cs"/>
                        </a:rPr>
                        <a:t>- или  же   эти свойства   могут проявлять себя по  разному в различных видах денег.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2400" dirty="0">
                          <a:solidFill>
                            <a:srgbClr val="CC0000"/>
                          </a:solidFill>
                          <a:effectLst/>
                          <a:latin typeface="Book Antiqua" panose="02040602050305030304" pitchFamily="18" charset="0"/>
                          <a:ea typeface="Calibri" panose="020F0502020204030204" pitchFamily="34" charset="0"/>
                          <a:cs typeface="Times New Roman" panose="02020603050405020304" pitchFamily="18" charset="0"/>
                        </a:rPr>
                        <a:t>   </a:t>
                      </a:r>
                    </a:p>
                    <a:p>
                      <a:endParaRPr lang="ru-RU" sz="2400" dirty="0">
                        <a:solidFill>
                          <a:srgbClr val="CC0000"/>
                        </a:solidFill>
                      </a:endParaRPr>
                    </a:p>
                  </a:txBody>
                  <a:tcPr/>
                </a:tc>
                <a:extLst>
                  <a:ext uri="{0D108BD9-81ED-4DB2-BD59-A6C34878D82A}">
                    <a16:rowId xmlns:a16="http://schemas.microsoft.com/office/drawing/2014/main" val="479190596"/>
                  </a:ext>
                </a:extLst>
              </a:tr>
            </a:tbl>
          </a:graphicData>
        </a:graphic>
      </p:graphicFrame>
      <p:pic>
        <p:nvPicPr>
          <p:cNvPr id="6" name="Рисунок 5">
            <a:extLst>
              <a:ext uri="{FF2B5EF4-FFF2-40B4-BE49-F238E27FC236}">
                <a16:creationId xmlns:a16="http://schemas.microsoft.com/office/drawing/2014/main" id="{7C7055DE-5649-46D9-80FA-95A63588947E}"/>
              </a:ext>
            </a:extLst>
          </p:cNvPr>
          <p:cNvPicPr/>
          <p:nvPr/>
        </p:nvPicPr>
        <p:blipFill rotWithShape="1">
          <a:blip r:embed="rId3"/>
          <a:srcRect l="23020" t="26489" r="24733" b="45494"/>
          <a:stretch/>
        </p:blipFill>
        <p:spPr bwMode="auto">
          <a:xfrm>
            <a:off x="2611019" y="845389"/>
            <a:ext cx="6248309" cy="19775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5707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Ваше мнение?</a:t>
            </a:r>
          </a:p>
        </p:txBody>
      </p:sp>
      <p:sp>
        <p:nvSpPr>
          <p:cNvPr id="3" name="Объект 2"/>
          <p:cNvSpPr>
            <a:spLocks noGrp="1"/>
          </p:cNvSpPr>
          <p:nvPr>
            <p:ph sz="half" idx="1"/>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1</a:t>
            </a:r>
          </a:p>
          <a:p>
            <a:pPr marL="0" indent="0">
              <a:buNone/>
            </a:pPr>
            <a:r>
              <a:rPr lang="ru-RU" dirty="0">
                <a:solidFill>
                  <a:srgbClr val="FF0000"/>
                </a:solidFill>
                <a:latin typeface="Times New Roman" panose="02020603050405020304" pitchFamily="18" charset="0"/>
                <a:cs typeface="Times New Roman" panose="02020603050405020304" pitchFamily="18" charset="0"/>
              </a:rPr>
              <a:t>Шифр 2.1</a:t>
            </a:r>
          </a:p>
        </p:txBody>
      </p:sp>
      <p:sp>
        <p:nvSpPr>
          <p:cNvPr id="4" name="Объект 3"/>
          <p:cNvSpPr>
            <a:spLocks noGrp="1"/>
          </p:cNvSpPr>
          <p:nvPr>
            <p:ph sz="half" idx="2"/>
          </p:nvPr>
        </p:nvSpPr>
        <p:spPr/>
        <p:txBody>
          <a:bodyPr/>
          <a:lstStyle/>
          <a:p>
            <a:r>
              <a:rPr lang="ru-RU" dirty="0">
                <a:solidFill>
                  <a:srgbClr val="FF0000"/>
                </a:solidFill>
                <a:latin typeface="Times New Roman" panose="02020603050405020304" pitchFamily="18" charset="0"/>
                <a:cs typeface="Times New Roman" panose="02020603050405020304" pitchFamily="18" charset="0"/>
              </a:rPr>
              <a:t>Я – присоединяюсь к тезису 2 (антитезису)</a:t>
            </a:r>
          </a:p>
          <a:p>
            <a:pPr marL="0" indent="0">
              <a:buNone/>
            </a:pPr>
            <a:r>
              <a:rPr lang="ru-RU" dirty="0">
                <a:solidFill>
                  <a:srgbClr val="FF0000"/>
                </a:solidFill>
                <a:latin typeface="Times New Roman" panose="02020603050405020304" pitchFamily="18" charset="0"/>
                <a:cs typeface="Times New Roman" panose="02020603050405020304" pitchFamily="18" charset="0"/>
              </a:rPr>
              <a:t>Шифр 2.2.</a:t>
            </a:r>
          </a:p>
          <a:p>
            <a:endParaRPr lang="ru-RU" dirty="0"/>
          </a:p>
        </p:txBody>
      </p:sp>
    </p:spTree>
    <p:extLst>
      <p:ext uri="{BB962C8B-B14F-4D97-AF65-F5344CB8AC3E}">
        <p14:creationId xmlns:p14="http://schemas.microsoft.com/office/powerpoint/2010/main" val="191678134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1166</TotalTime>
  <Words>3053</Words>
  <Application>Microsoft Office PowerPoint</Application>
  <PresentationFormat>Широкоэкранный</PresentationFormat>
  <Paragraphs>268</Paragraphs>
  <Slides>33</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33</vt:i4>
      </vt:variant>
    </vt:vector>
  </HeadingPairs>
  <TitlesOfParts>
    <vt:vector size="43" baseType="lpstr">
      <vt:lpstr>Arial</vt:lpstr>
      <vt:lpstr>Book Antiqua</vt:lpstr>
      <vt:lpstr>Calibri</vt:lpstr>
      <vt:lpstr>Calibri Light</vt:lpstr>
      <vt:lpstr>Courier New</vt:lpstr>
      <vt:lpstr>Montserrat Semi-Bold</vt:lpstr>
      <vt:lpstr>Montserrat Semi-Bold Bold</vt:lpstr>
      <vt:lpstr>Times New Roman</vt:lpstr>
      <vt:lpstr>Wingdings</vt:lpstr>
      <vt:lpstr>Тема Office</vt:lpstr>
      <vt:lpstr>Презентация PowerPoint</vt:lpstr>
      <vt:lpstr>Участники:    Участники:  д.э.н, проф. Абрамова М. А. VS  д.э.н, проф. Фиапшев А. Б. + все, кто интересуется проблемами современных денег   </vt:lpstr>
      <vt:lpstr>1. Как  и почему появились деньги?</vt:lpstr>
      <vt:lpstr>Презентация PowerPoint</vt:lpstr>
      <vt:lpstr>Презентация PowerPoint</vt:lpstr>
      <vt:lpstr>Ваше мнение?</vt:lpstr>
      <vt:lpstr>Презентация PowerPoint</vt:lpstr>
      <vt:lpstr>Презентация PowerPoint</vt:lpstr>
      <vt:lpstr>Ваше мнение?</vt:lpstr>
      <vt:lpstr>Презентация PowerPoint</vt:lpstr>
      <vt:lpstr>Ваше мнение?</vt:lpstr>
      <vt:lpstr>Презентация PowerPoint</vt:lpstr>
      <vt:lpstr>Ваше мнение?</vt:lpstr>
      <vt:lpstr>Презентация PowerPoint</vt:lpstr>
      <vt:lpstr>Презентация PowerPoint</vt:lpstr>
      <vt:lpstr>Ваше мнение?</vt:lpstr>
      <vt:lpstr>Презентация PowerPoint</vt:lpstr>
      <vt:lpstr>Ваше мнение?</vt:lpstr>
      <vt:lpstr>Презентация PowerPoint</vt:lpstr>
      <vt:lpstr>Презентация PowerPoint</vt:lpstr>
      <vt:lpstr>Ваше мнение?</vt:lpstr>
      <vt:lpstr>Презентация PowerPoint</vt:lpstr>
      <vt:lpstr>Презентация PowerPoint</vt:lpstr>
      <vt:lpstr>Ваше мнение?</vt:lpstr>
      <vt:lpstr>Презентация PowerPoint</vt:lpstr>
      <vt:lpstr>Презентация PowerPoint</vt:lpstr>
      <vt:lpstr>Ваше мнение?</vt:lpstr>
      <vt:lpstr>Презентация PowerPoint</vt:lpstr>
      <vt:lpstr>Презентация PowerPoint</vt:lpstr>
      <vt:lpstr>Презентация PowerPoint</vt:lpstr>
      <vt:lpstr>Ваше мнение?</vt:lpstr>
      <vt:lpstr>Итак:  ждем ваших ответов - сколько тезисов</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Абрамова Марина Александровна</cp:lastModifiedBy>
  <cp:revision>38</cp:revision>
  <dcterms:created xsi:type="dcterms:W3CDTF">2022-02-07T13:59:51Z</dcterms:created>
  <dcterms:modified xsi:type="dcterms:W3CDTF">2022-02-17T13:38:45Z</dcterms:modified>
</cp:coreProperties>
</file>