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672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4392C-C48D-4457-BF28-F9F5F20E4A6E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B1E719-3B68-4F26-B659-AE0C596D68B5}">
      <dgm:prSet/>
      <dgm:spPr/>
      <dgm:t>
        <a:bodyPr/>
        <a:lstStyle/>
        <a:p>
          <a:r>
            <a:rPr lang="ru-RU" b="1"/>
            <a:t>Реальные инвестиции</a:t>
          </a:r>
          <a:endParaRPr lang="en-US"/>
        </a:p>
      </dgm:t>
    </dgm:pt>
    <dgm:pt modelId="{3684E63A-10F3-48A8-97AA-C9D024CDB9EB}" type="parTrans" cxnId="{1F9E92E0-1076-42D5-B894-CE0735227C45}">
      <dgm:prSet/>
      <dgm:spPr/>
      <dgm:t>
        <a:bodyPr/>
        <a:lstStyle/>
        <a:p>
          <a:endParaRPr lang="en-US"/>
        </a:p>
      </dgm:t>
    </dgm:pt>
    <dgm:pt modelId="{83E14589-5318-4CEF-BA5F-F1C58771F723}" type="sibTrans" cxnId="{1F9E92E0-1076-42D5-B894-CE0735227C45}">
      <dgm:prSet/>
      <dgm:spPr/>
      <dgm:t>
        <a:bodyPr/>
        <a:lstStyle/>
        <a:p>
          <a:endParaRPr lang="en-US"/>
        </a:p>
      </dgm:t>
    </dgm:pt>
    <dgm:pt modelId="{8D4C1C90-54A7-49EF-A86E-36BCAB5E3BB4}">
      <dgm:prSet/>
      <dgm:spPr/>
      <dgm:t>
        <a:bodyPr/>
        <a:lstStyle/>
        <a:p>
          <a:r>
            <a:rPr lang="ru-RU" b="1"/>
            <a:t>Финансовые инвестиции</a:t>
          </a:r>
          <a:endParaRPr lang="en-US"/>
        </a:p>
      </dgm:t>
    </dgm:pt>
    <dgm:pt modelId="{B11AFF50-6F02-44A3-9EEB-BCFF05944A46}" type="parTrans" cxnId="{DCCB0482-F1D5-48DF-8A39-7DBA184DC16B}">
      <dgm:prSet/>
      <dgm:spPr/>
      <dgm:t>
        <a:bodyPr/>
        <a:lstStyle/>
        <a:p>
          <a:endParaRPr lang="en-US"/>
        </a:p>
      </dgm:t>
    </dgm:pt>
    <dgm:pt modelId="{458E6DC2-8368-467A-839D-B2F2E29F9A61}" type="sibTrans" cxnId="{DCCB0482-F1D5-48DF-8A39-7DBA184DC16B}">
      <dgm:prSet/>
      <dgm:spPr/>
      <dgm:t>
        <a:bodyPr/>
        <a:lstStyle/>
        <a:p>
          <a:endParaRPr lang="en-US"/>
        </a:p>
      </dgm:t>
    </dgm:pt>
    <dgm:pt modelId="{A5BD8FD4-B4AE-4556-A6CF-0A101C55F4AD}">
      <dgm:prSet/>
      <dgm:spPr/>
      <dgm:t>
        <a:bodyPr/>
        <a:lstStyle/>
        <a:p>
          <a:r>
            <a:rPr lang="ru-RU" b="1"/>
            <a:t>Спекулятивные инвестиции</a:t>
          </a:r>
          <a:endParaRPr lang="en-US"/>
        </a:p>
      </dgm:t>
    </dgm:pt>
    <dgm:pt modelId="{390C2641-570C-408D-85C1-38C11719B74B}" type="parTrans" cxnId="{8AD1E98D-C2A0-47B4-B354-7F32C0591BE4}">
      <dgm:prSet/>
      <dgm:spPr/>
      <dgm:t>
        <a:bodyPr/>
        <a:lstStyle/>
        <a:p>
          <a:endParaRPr lang="en-US"/>
        </a:p>
      </dgm:t>
    </dgm:pt>
    <dgm:pt modelId="{08BB2285-E4B8-4077-BD0D-8582DB9D255B}" type="sibTrans" cxnId="{8AD1E98D-C2A0-47B4-B354-7F32C0591BE4}">
      <dgm:prSet/>
      <dgm:spPr/>
      <dgm:t>
        <a:bodyPr/>
        <a:lstStyle/>
        <a:p>
          <a:endParaRPr lang="en-US"/>
        </a:p>
      </dgm:t>
    </dgm:pt>
    <dgm:pt modelId="{37EC0C73-BDEA-410E-B217-2E5B63E6394F}">
      <dgm:prSet/>
      <dgm:spPr/>
      <dgm:t>
        <a:bodyPr/>
        <a:lstStyle/>
        <a:p>
          <a:r>
            <a:rPr lang="ru-RU" b="1"/>
            <a:t>Венчурные инвестиции</a:t>
          </a:r>
          <a:endParaRPr lang="en-US"/>
        </a:p>
      </dgm:t>
    </dgm:pt>
    <dgm:pt modelId="{37777761-DA54-4547-BF3B-FB6A51111D85}" type="parTrans" cxnId="{1110EE2A-2780-4D9E-8393-AC035157DEC8}">
      <dgm:prSet/>
      <dgm:spPr/>
      <dgm:t>
        <a:bodyPr/>
        <a:lstStyle/>
        <a:p>
          <a:endParaRPr lang="en-US"/>
        </a:p>
      </dgm:t>
    </dgm:pt>
    <dgm:pt modelId="{696424A6-498C-4FCC-B487-CE6557555CB2}" type="sibTrans" cxnId="{1110EE2A-2780-4D9E-8393-AC035157DEC8}">
      <dgm:prSet/>
      <dgm:spPr/>
      <dgm:t>
        <a:bodyPr/>
        <a:lstStyle/>
        <a:p>
          <a:endParaRPr lang="en-US"/>
        </a:p>
      </dgm:t>
    </dgm:pt>
    <dgm:pt modelId="{B8C9B96D-EE2A-4253-9EE1-1255826D6CC6}">
      <dgm:prSet/>
      <dgm:spPr/>
      <dgm:t>
        <a:bodyPr/>
        <a:lstStyle/>
        <a:p>
          <a:r>
            <a:rPr lang="ru-RU" b="1"/>
            <a:t>Портфельные инвестиции</a:t>
          </a:r>
          <a:endParaRPr lang="en-US"/>
        </a:p>
      </dgm:t>
    </dgm:pt>
    <dgm:pt modelId="{A1961347-5759-460B-8435-F54C40AE8326}" type="parTrans" cxnId="{00CF9F66-D720-40A3-80E4-6EB02CFC2A8F}">
      <dgm:prSet/>
      <dgm:spPr/>
      <dgm:t>
        <a:bodyPr/>
        <a:lstStyle/>
        <a:p>
          <a:endParaRPr lang="en-US"/>
        </a:p>
      </dgm:t>
    </dgm:pt>
    <dgm:pt modelId="{82139001-0CF0-4D70-90C6-4848E89044CB}" type="sibTrans" cxnId="{00CF9F66-D720-40A3-80E4-6EB02CFC2A8F}">
      <dgm:prSet/>
      <dgm:spPr/>
      <dgm:t>
        <a:bodyPr/>
        <a:lstStyle/>
        <a:p>
          <a:endParaRPr lang="en-US"/>
        </a:p>
      </dgm:t>
    </dgm:pt>
    <dgm:pt modelId="{3FA41833-D456-4DCC-A077-03C11591E0B5}">
      <dgm:prSet/>
      <dgm:spPr/>
      <dgm:t>
        <a:bodyPr/>
        <a:lstStyle/>
        <a:p>
          <a:r>
            <a:rPr lang="ru-RU" b="1"/>
            <a:t>Интеллектуальные инвестиции</a:t>
          </a:r>
          <a:endParaRPr lang="en-US"/>
        </a:p>
      </dgm:t>
    </dgm:pt>
    <dgm:pt modelId="{C1075620-E8D0-482F-A9FA-C95EC4CB0671}" type="parTrans" cxnId="{5A1DE221-9ADD-44CC-866E-1F7BA84EC78E}">
      <dgm:prSet/>
      <dgm:spPr/>
      <dgm:t>
        <a:bodyPr/>
        <a:lstStyle/>
        <a:p>
          <a:endParaRPr lang="en-US"/>
        </a:p>
      </dgm:t>
    </dgm:pt>
    <dgm:pt modelId="{F7B0D75F-59B7-4A9E-A8C8-F75FFD8C8652}" type="sibTrans" cxnId="{5A1DE221-9ADD-44CC-866E-1F7BA84EC78E}">
      <dgm:prSet/>
      <dgm:spPr/>
      <dgm:t>
        <a:bodyPr/>
        <a:lstStyle/>
        <a:p>
          <a:endParaRPr lang="en-US"/>
        </a:p>
      </dgm:t>
    </dgm:pt>
    <dgm:pt modelId="{5CB01FE3-2873-9040-AE81-34A8239D2B2C}" type="pres">
      <dgm:prSet presAssocID="{6F04392C-C48D-4457-BF28-F9F5F20E4A6E}" presName="linear" presStyleCnt="0">
        <dgm:presLayoutVars>
          <dgm:dir/>
          <dgm:animLvl val="lvl"/>
          <dgm:resizeHandles val="exact"/>
        </dgm:presLayoutVars>
      </dgm:prSet>
      <dgm:spPr/>
    </dgm:pt>
    <dgm:pt modelId="{586BAF14-9AB3-FE46-9706-9BC0BA6C1D1F}" type="pres">
      <dgm:prSet presAssocID="{63B1E719-3B68-4F26-B659-AE0C596D68B5}" presName="parentLin" presStyleCnt="0"/>
      <dgm:spPr/>
    </dgm:pt>
    <dgm:pt modelId="{55A580E9-1872-5644-A794-E84CE30336A9}" type="pres">
      <dgm:prSet presAssocID="{63B1E719-3B68-4F26-B659-AE0C596D68B5}" presName="parentLeftMargin" presStyleLbl="node1" presStyleIdx="0" presStyleCnt="6"/>
      <dgm:spPr/>
    </dgm:pt>
    <dgm:pt modelId="{8423CD05-CBC2-2A49-A800-E785B7B811C8}" type="pres">
      <dgm:prSet presAssocID="{63B1E719-3B68-4F26-B659-AE0C596D68B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FD8377B-EE13-E84E-A0DC-34CCDC6CB6D3}" type="pres">
      <dgm:prSet presAssocID="{63B1E719-3B68-4F26-B659-AE0C596D68B5}" presName="negativeSpace" presStyleCnt="0"/>
      <dgm:spPr/>
    </dgm:pt>
    <dgm:pt modelId="{4DF25C93-2E3A-8E44-81B7-72CD25FA7858}" type="pres">
      <dgm:prSet presAssocID="{63B1E719-3B68-4F26-B659-AE0C596D68B5}" presName="childText" presStyleLbl="conFgAcc1" presStyleIdx="0" presStyleCnt="6">
        <dgm:presLayoutVars>
          <dgm:bulletEnabled val="1"/>
        </dgm:presLayoutVars>
      </dgm:prSet>
      <dgm:spPr/>
    </dgm:pt>
    <dgm:pt modelId="{A290B21A-C72B-EC4B-9982-D50F88C8DEBB}" type="pres">
      <dgm:prSet presAssocID="{83E14589-5318-4CEF-BA5F-F1C58771F723}" presName="spaceBetweenRectangles" presStyleCnt="0"/>
      <dgm:spPr/>
    </dgm:pt>
    <dgm:pt modelId="{7695B25C-A7E9-7E40-AE92-FF0D5B3FA8C2}" type="pres">
      <dgm:prSet presAssocID="{8D4C1C90-54A7-49EF-A86E-36BCAB5E3BB4}" presName="parentLin" presStyleCnt="0"/>
      <dgm:spPr/>
    </dgm:pt>
    <dgm:pt modelId="{14D34CC8-0C7F-2A46-AA4A-6C95282C9E77}" type="pres">
      <dgm:prSet presAssocID="{8D4C1C90-54A7-49EF-A86E-36BCAB5E3BB4}" presName="parentLeftMargin" presStyleLbl="node1" presStyleIdx="0" presStyleCnt="6"/>
      <dgm:spPr/>
    </dgm:pt>
    <dgm:pt modelId="{8A113F58-3F44-8646-BAF9-2F3D87C529F5}" type="pres">
      <dgm:prSet presAssocID="{8D4C1C90-54A7-49EF-A86E-36BCAB5E3BB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60A7EC6-2B1E-5145-B641-E7FAF84AE2E4}" type="pres">
      <dgm:prSet presAssocID="{8D4C1C90-54A7-49EF-A86E-36BCAB5E3BB4}" presName="negativeSpace" presStyleCnt="0"/>
      <dgm:spPr/>
    </dgm:pt>
    <dgm:pt modelId="{F607A1BA-A055-C447-AC9A-5D1135141232}" type="pres">
      <dgm:prSet presAssocID="{8D4C1C90-54A7-49EF-A86E-36BCAB5E3BB4}" presName="childText" presStyleLbl="conFgAcc1" presStyleIdx="1" presStyleCnt="6">
        <dgm:presLayoutVars>
          <dgm:bulletEnabled val="1"/>
        </dgm:presLayoutVars>
      </dgm:prSet>
      <dgm:spPr/>
    </dgm:pt>
    <dgm:pt modelId="{6C76AECC-6E65-A440-8F59-EAC028712DED}" type="pres">
      <dgm:prSet presAssocID="{458E6DC2-8368-467A-839D-B2F2E29F9A61}" presName="spaceBetweenRectangles" presStyleCnt="0"/>
      <dgm:spPr/>
    </dgm:pt>
    <dgm:pt modelId="{35641B68-ABCF-9744-BC08-C240A418F579}" type="pres">
      <dgm:prSet presAssocID="{A5BD8FD4-B4AE-4556-A6CF-0A101C55F4AD}" presName="parentLin" presStyleCnt="0"/>
      <dgm:spPr/>
    </dgm:pt>
    <dgm:pt modelId="{6F7EB745-51B1-F842-8B04-304CA86417BA}" type="pres">
      <dgm:prSet presAssocID="{A5BD8FD4-B4AE-4556-A6CF-0A101C55F4AD}" presName="parentLeftMargin" presStyleLbl="node1" presStyleIdx="1" presStyleCnt="6"/>
      <dgm:spPr/>
    </dgm:pt>
    <dgm:pt modelId="{CFCE7FFC-17FE-8C46-AD20-8EAAE1805A78}" type="pres">
      <dgm:prSet presAssocID="{A5BD8FD4-B4AE-4556-A6CF-0A101C55F4A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2787219-ED60-7C4B-9C0B-AC2B4D6C2B36}" type="pres">
      <dgm:prSet presAssocID="{A5BD8FD4-B4AE-4556-A6CF-0A101C55F4AD}" presName="negativeSpace" presStyleCnt="0"/>
      <dgm:spPr/>
    </dgm:pt>
    <dgm:pt modelId="{7158B637-AB23-E14E-ABDF-3D73E3667081}" type="pres">
      <dgm:prSet presAssocID="{A5BD8FD4-B4AE-4556-A6CF-0A101C55F4AD}" presName="childText" presStyleLbl="conFgAcc1" presStyleIdx="2" presStyleCnt="6">
        <dgm:presLayoutVars>
          <dgm:bulletEnabled val="1"/>
        </dgm:presLayoutVars>
      </dgm:prSet>
      <dgm:spPr/>
    </dgm:pt>
    <dgm:pt modelId="{77F51EDA-DF6B-CB43-BA36-3BA6C894B4D6}" type="pres">
      <dgm:prSet presAssocID="{08BB2285-E4B8-4077-BD0D-8582DB9D255B}" presName="spaceBetweenRectangles" presStyleCnt="0"/>
      <dgm:spPr/>
    </dgm:pt>
    <dgm:pt modelId="{8A45645F-3675-164B-A2A6-15F9F82BFFFE}" type="pres">
      <dgm:prSet presAssocID="{37EC0C73-BDEA-410E-B217-2E5B63E6394F}" presName="parentLin" presStyleCnt="0"/>
      <dgm:spPr/>
    </dgm:pt>
    <dgm:pt modelId="{186D40CD-2F39-9745-8331-71DE01875288}" type="pres">
      <dgm:prSet presAssocID="{37EC0C73-BDEA-410E-B217-2E5B63E6394F}" presName="parentLeftMargin" presStyleLbl="node1" presStyleIdx="2" presStyleCnt="6"/>
      <dgm:spPr/>
    </dgm:pt>
    <dgm:pt modelId="{68F75135-AD50-9842-BA88-FAF07A458EF4}" type="pres">
      <dgm:prSet presAssocID="{37EC0C73-BDEA-410E-B217-2E5B63E6394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F8F0CA0-7DAA-584C-9050-8D646AE07417}" type="pres">
      <dgm:prSet presAssocID="{37EC0C73-BDEA-410E-B217-2E5B63E6394F}" presName="negativeSpace" presStyleCnt="0"/>
      <dgm:spPr/>
    </dgm:pt>
    <dgm:pt modelId="{A82EC525-987E-134B-B0E5-6EF1665A7874}" type="pres">
      <dgm:prSet presAssocID="{37EC0C73-BDEA-410E-B217-2E5B63E6394F}" presName="childText" presStyleLbl="conFgAcc1" presStyleIdx="3" presStyleCnt="6">
        <dgm:presLayoutVars>
          <dgm:bulletEnabled val="1"/>
        </dgm:presLayoutVars>
      </dgm:prSet>
      <dgm:spPr/>
    </dgm:pt>
    <dgm:pt modelId="{F876A163-568D-A745-BAE9-86A96C5018B7}" type="pres">
      <dgm:prSet presAssocID="{696424A6-498C-4FCC-B487-CE6557555CB2}" presName="spaceBetweenRectangles" presStyleCnt="0"/>
      <dgm:spPr/>
    </dgm:pt>
    <dgm:pt modelId="{E57E24DE-5F73-7140-9D46-7A89F7770F5C}" type="pres">
      <dgm:prSet presAssocID="{B8C9B96D-EE2A-4253-9EE1-1255826D6CC6}" presName="parentLin" presStyleCnt="0"/>
      <dgm:spPr/>
    </dgm:pt>
    <dgm:pt modelId="{3CD4F344-2264-BF41-A968-557DB049A326}" type="pres">
      <dgm:prSet presAssocID="{B8C9B96D-EE2A-4253-9EE1-1255826D6CC6}" presName="parentLeftMargin" presStyleLbl="node1" presStyleIdx="3" presStyleCnt="6"/>
      <dgm:spPr/>
    </dgm:pt>
    <dgm:pt modelId="{CE402D4E-80A5-6342-9CDD-F592EE669CB0}" type="pres">
      <dgm:prSet presAssocID="{B8C9B96D-EE2A-4253-9EE1-1255826D6CC6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C1EBE5-B584-E340-9608-8A27CB50DFBD}" type="pres">
      <dgm:prSet presAssocID="{B8C9B96D-EE2A-4253-9EE1-1255826D6CC6}" presName="negativeSpace" presStyleCnt="0"/>
      <dgm:spPr/>
    </dgm:pt>
    <dgm:pt modelId="{FB784895-DA64-6E4C-B090-2A104CE6CCD6}" type="pres">
      <dgm:prSet presAssocID="{B8C9B96D-EE2A-4253-9EE1-1255826D6CC6}" presName="childText" presStyleLbl="conFgAcc1" presStyleIdx="4" presStyleCnt="6">
        <dgm:presLayoutVars>
          <dgm:bulletEnabled val="1"/>
        </dgm:presLayoutVars>
      </dgm:prSet>
      <dgm:spPr/>
    </dgm:pt>
    <dgm:pt modelId="{47FE073F-0912-4548-98DB-96630772CB43}" type="pres">
      <dgm:prSet presAssocID="{82139001-0CF0-4D70-90C6-4848E89044CB}" presName="spaceBetweenRectangles" presStyleCnt="0"/>
      <dgm:spPr/>
    </dgm:pt>
    <dgm:pt modelId="{D383F57F-7705-DB4B-A37F-481C572ED1AD}" type="pres">
      <dgm:prSet presAssocID="{3FA41833-D456-4DCC-A077-03C11591E0B5}" presName="parentLin" presStyleCnt="0"/>
      <dgm:spPr/>
    </dgm:pt>
    <dgm:pt modelId="{CFF1A262-5E19-D344-9C93-0091E61E9A24}" type="pres">
      <dgm:prSet presAssocID="{3FA41833-D456-4DCC-A077-03C11591E0B5}" presName="parentLeftMargin" presStyleLbl="node1" presStyleIdx="4" presStyleCnt="6"/>
      <dgm:spPr/>
    </dgm:pt>
    <dgm:pt modelId="{F54E4EDE-5FC8-8A4F-A78D-162A76ED936E}" type="pres">
      <dgm:prSet presAssocID="{3FA41833-D456-4DCC-A077-03C11591E0B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5025EDC-8A96-7D45-A4EE-D45DDA55E50F}" type="pres">
      <dgm:prSet presAssocID="{3FA41833-D456-4DCC-A077-03C11591E0B5}" presName="negativeSpace" presStyleCnt="0"/>
      <dgm:spPr/>
    </dgm:pt>
    <dgm:pt modelId="{6A666328-AD52-4E4C-8698-175C7E51D3BE}" type="pres">
      <dgm:prSet presAssocID="{3FA41833-D456-4DCC-A077-03C11591E0B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5D4C817-D3CC-1849-BFDC-D7C264D7121D}" type="presOf" srcId="{A5BD8FD4-B4AE-4556-A6CF-0A101C55F4AD}" destId="{CFCE7FFC-17FE-8C46-AD20-8EAAE1805A78}" srcOrd="1" destOrd="0" presId="urn:microsoft.com/office/officeart/2005/8/layout/list1"/>
    <dgm:cxn modelId="{5A1DE221-9ADD-44CC-866E-1F7BA84EC78E}" srcId="{6F04392C-C48D-4457-BF28-F9F5F20E4A6E}" destId="{3FA41833-D456-4DCC-A077-03C11591E0B5}" srcOrd="5" destOrd="0" parTransId="{C1075620-E8D0-482F-A9FA-C95EC4CB0671}" sibTransId="{F7B0D75F-59B7-4A9E-A8C8-F75FFD8C8652}"/>
    <dgm:cxn modelId="{1110EE2A-2780-4D9E-8393-AC035157DEC8}" srcId="{6F04392C-C48D-4457-BF28-F9F5F20E4A6E}" destId="{37EC0C73-BDEA-410E-B217-2E5B63E6394F}" srcOrd="3" destOrd="0" parTransId="{37777761-DA54-4547-BF3B-FB6A51111D85}" sibTransId="{696424A6-498C-4FCC-B487-CE6557555CB2}"/>
    <dgm:cxn modelId="{E312E561-0C2F-504F-9079-C33D3BD0E799}" type="presOf" srcId="{A5BD8FD4-B4AE-4556-A6CF-0A101C55F4AD}" destId="{6F7EB745-51B1-F842-8B04-304CA86417BA}" srcOrd="0" destOrd="0" presId="urn:microsoft.com/office/officeart/2005/8/layout/list1"/>
    <dgm:cxn modelId="{00CF9F66-D720-40A3-80E4-6EB02CFC2A8F}" srcId="{6F04392C-C48D-4457-BF28-F9F5F20E4A6E}" destId="{B8C9B96D-EE2A-4253-9EE1-1255826D6CC6}" srcOrd="4" destOrd="0" parTransId="{A1961347-5759-460B-8435-F54C40AE8326}" sibTransId="{82139001-0CF0-4D70-90C6-4848E89044CB}"/>
    <dgm:cxn modelId="{491FF46C-4B89-E143-BC51-B304AA24281F}" type="presOf" srcId="{6F04392C-C48D-4457-BF28-F9F5F20E4A6E}" destId="{5CB01FE3-2873-9040-AE81-34A8239D2B2C}" srcOrd="0" destOrd="0" presId="urn:microsoft.com/office/officeart/2005/8/layout/list1"/>
    <dgm:cxn modelId="{175A086E-1561-8049-8C25-6E00B9E2022B}" type="presOf" srcId="{37EC0C73-BDEA-410E-B217-2E5B63E6394F}" destId="{186D40CD-2F39-9745-8331-71DE01875288}" srcOrd="0" destOrd="0" presId="urn:microsoft.com/office/officeart/2005/8/layout/list1"/>
    <dgm:cxn modelId="{6817035A-BB2D-1C4B-A117-74CD1710454F}" type="presOf" srcId="{3FA41833-D456-4DCC-A077-03C11591E0B5}" destId="{F54E4EDE-5FC8-8A4F-A78D-162A76ED936E}" srcOrd="1" destOrd="0" presId="urn:microsoft.com/office/officeart/2005/8/layout/list1"/>
    <dgm:cxn modelId="{DCCB0482-F1D5-48DF-8A39-7DBA184DC16B}" srcId="{6F04392C-C48D-4457-BF28-F9F5F20E4A6E}" destId="{8D4C1C90-54A7-49EF-A86E-36BCAB5E3BB4}" srcOrd="1" destOrd="0" parTransId="{B11AFF50-6F02-44A3-9EEB-BCFF05944A46}" sibTransId="{458E6DC2-8368-467A-839D-B2F2E29F9A61}"/>
    <dgm:cxn modelId="{8AD1E98D-C2A0-47B4-B354-7F32C0591BE4}" srcId="{6F04392C-C48D-4457-BF28-F9F5F20E4A6E}" destId="{A5BD8FD4-B4AE-4556-A6CF-0A101C55F4AD}" srcOrd="2" destOrd="0" parTransId="{390C2641-570C-408D-85C1-38C11719B74B}" sibTransId="{08BB2285-E4B8-4077-BD0D-8582DB9D255B}"/>
    <dgm:cxn modelId="{B344C691-28D3-5145-A2B5-6A69B7C187BE}" type="presOf" srcId="{63B1E719-3B68-4F26-B659-AE0C596D68B5}" destId="{55A580E9-1872-5644-A794-E84CE30336A9}" srcOrd="0" destOrd="0" presId="urn:microsoft.com/office/officeart/2005/8/layout/list1"/>
    <dgm:cxn modelId="{B653E891-14CC-DC47-A7E1-9364533E4AE4}" type="presOf" srcId="{8D4C1C90-54A7-49EF-A86E-36BCAB5E3BB4}" destId="{14D34CC8-0C7F-2A46-AA4A-6C95282C9E77}" srcOrd="0" destOrd="0" presId="urn:microsoft.com/office/officeart/2005/8/layout/list1"/>
    <dgm:cxn modelId="{6D30D799-9359-BC4A-B573-33CEA0B5E90B}" type="presOf" srcId="{37EC0C73-BDEA-410E-B217-2E5B63E6394F}" destId="{68F75135-AD50-9842-BA88-FAF07A458EF4}" srcOrd="1" destOrd="0" presId="urn:microsoft.com/office/officeart/2005/8/layout/list1"/>
    <dgm:cxn modelId="{CCBCE1B9-C942-EA42-A2F6-A6128C7829E4}" type="presOf" srcId="{3FA41833-D456-4DCC-A077-03C11591E0B5}" destId="{CFF1A262-5E19-D344-9C93-0091E61E9A24}" srcOrd="0" destOrd="0" presId="urn:microsoft.com/office/officeart/2005/8/layout/list1"/>
    <dgm:cxn modelId="{BA637CC2-C8ED-8041-ABAA-3326ADD4E3F1}" type="presOf" srcId="{B8C9B96D-EE2A-4253-9EE1-1255826D6CC6}" destId="{CE402D4E-80A5-6342-9CDD-F592EE669CB0}" srcOrd="1" destOrd="0" presId="urn:microsoft.com/office/officeart/2005/8/layout/list1"/>
    <dgm:cxn modelId="{194B0DD8-F086-2B42-BA3B-017115969696}" type="presOf" srcId="{8D4C1C90-54A7-49EF-A86E-36BCAB5E3BB4}" destId="{8A113F58-3F44-8646-BAF9-2F3D87C529F5}" srcOrd="1" destOrd="0" presId="urn:microsoft.com/office/officeart/2005/8/layout/list1"/>
    <dgm:cxn modelId="{1F9E92E0-1076-42D5-B894-CE0735227C45}" srcId="{6F04392C-C48D-4457-BF28-F9F5F20E4A6E}" destId="{63B1E719-3B68-4F26-B659-AE0C596D68B5}" srcOrd="0" destOrd="0" parTransId="{3684E63A-10F3-48A8-97AA-C9D024CDB9EB}" sibTransId="{83E14589-5318-4CEF-BA5F-F1C58771F723}"/>
    <dgm:cxn modelId="{926664EB-BB17-4D4B-AE4C-1F4CD3BF2C65}" type="presOf" srcId="{B8C9B96D-EE2A-4253-9EE1-1255826D6CC6}" destId="{3CD4F344-2264-BF41-A968-557DB049A326}" srcOrd="0" destOrd="0" presId="urn:microsoft.com/office/officeart/2005/8/layout/list1"/>
    <dgm:cxn modelId="{544F48F2-C035-254A-AEEE-E89DFE44F3F0}" type="presOf" srcId="{63B1E719-3B68-4F26-B659-AE0C596D68B5}" destId="{8423CD05-CBC2-2A49-A800-E785B7B811C8}" srcOrd="1" destOrd="0" presId="urn:microsoft.com/office/officeart/2005/8/layout/list1"/>
    <dgm:cxn modelId="{2AA46B9D-0828-684F-B5CE-A0AEE1145EBC}" type="presParOf" srcId="{5CB01FE3-2873-9040-AE81-34A8239D2B2C}" destId="{586BAF14-9AB3-FE46-9706-9BC0BA6C1D1F}" srcOrd="0" destOrd="0" presId="urn:microsoft.com/office/officeart/2005/8/layout/list1"/>
    <dgm:cxn modelId="{C4D2A43F-E92D-6948-B5C8-EBF018472E02}" type="presParOf" srcId="{586BAF14-9AB3-FE46-9706-9BC0BA6C1D1F}" destId="{55A580E9-1872-5644-A794-E84CE30336A9}" srcOrd="0" destOrd="0" presId="urn:microsoft.com/office/officeart/2005/8/layout/list1"/>
    <dgm:cxn modelId="{55D30B07-1049-A444-A12C-EC1B50756F23}" type="presParOf" srcId="{586BAF14-9AB3-FE46-9706-9BC0BA6C1D1F}" destId="{8423CD05-CBC2-2A49-A800-E785B7B811C8}" srcOrd="1" destOrd="0" presId="urn:microsoft.com/office/officeart/2005/8/layout/list1"/>
    <dgm:cxn modelId="{DD1CB20E-1365-774A-8F8C-DFB8B511F4E2}" type="presParOf" srcId="{5CB01FE3-2873-9040-AE81-34A8239D2B2C}" destId="{AFD8377B-EE13-E84E-A0DC-34CCDC6CB6D3}" srcOrd="1" destOrd="0" presId="urn:microsoft.com/office/officeart/2005/8/layout/list1"/>
    <dgm:cxn modelId="{6CD74965-1B92-EA49-A7AE-C32262F335EE}" type="presParOf" srcId="{5CB01FE3-2873-9040-AE81-34A8239D2B2C}" destId="{4DF25C93-2E3A-8E44-81B7-72CD25FA7858}" srcOrd="2" destOrd="0" presId="urn:microsoft.com/office/officeart/2005/8/layout/list1"/>
    <dgm:cxn modelId="{E4DA79B4-1446-BF44-89BB-B3D7D004E004}" type="presParOf" srcId="{5CB01FE3-2873-9040-AE81-34A8239D2B2C}" destId="{A290B21A-C72B-EC4B-9982-D50F88C8DEBB}" srcOrd="3" destOrd="0" presId="urn:microsoft.com/office/officeart/2005/8/layout/list1"/>
    <dgm:cxn modelId="{FDB32F47-C88F-8D46-93AD-4E4286BADA3F}" type="presParOf" srcId="{5CB01FE3-2873-9040-AE81-34A8239D2B2C}" destId="{7695B25C-A7E9-7E40-AE92-FF0D5B3FA8C2}" srcOrd="4" destOrd="0" presId="urn:microsoft.com/office/officeart/2005/8/layout/list1"/>
    <dgm:cxn modelId="{31C850D5-D1C0-4845-8D01-804978078A0B}" type="presParOf" srcId="{7695B25C-A7E9-7E40-AE92-FF0D5B3FA8C2}" destId="{14D34CC8-0C7F-2A46-AA4A-6C95282C9E77}" srcOrd="0" destOrd="0" presId="urn:microsoft.com/office/officeart/2005/8/layout/list1"/>
    <dgm:cxn modelId="{F531ABC3-944D-F24D-ABF0-D2EEF25CFFFD}" type="presParOf" srcId="{7695B25C-A7E9-7E40-AE92-FF0D5B3FA8C2}" destId="{8A113F58-3F44-8646-BAF9-2F3D87C529F5}" srcOrd="1" destOrd="0" presId="urn:microsoft.com/office/officeart/2005/8/layout/list1"/>
    <dgm:cxn modelId="{131FE403-F179-B84D-BE01-5AFCC8D0DEC0}" type="presParOf" srcId="{5CB01FE3-2873-9040-AE81-34A8239D2B2C}" destId="{B60A7EC6-2B1E-5145-B641-E7FAF84AE2E4}" srcOrd="5" destOrd="0" presId="urn:microsoft.com/office/officeart/2005/8/layout/list1"/>
    <dgm:cxn modelId="{609B2460-4EC1-DE44-AC9C-EB942A121D2C}" type="presParOf" srcId="{5CB01FE3-2873-9040-AE81-34A8239D2B2C}" destId="{F607A1BA-A055-C447-AC9A-5D1135141232}" srcOrd="6" destOrd="0" presId="urn:microsoft.com/office/officeart/2005/8/layout/list1"/>
    <dgm:cxn modelId="{5C59CFBF-CCBF-2441-B849-4DB434538318}" type="presParOf" srcId="{5CB01FE3-2873-9040-AE81-34A8239D2B2C}" destId="{6C76AECC-6E65-A440-8F59-EAC028712DED}" srcOrd="7" destOrd="0" presId="urn:microsoft.com/office/officeart/2005/8/layout/list1"/>
    <dgm:cxn modelId="{88EC63FE-F43A-864C-A0A8-952DCE10EDFB}" type="presParOf" srcId="{5CB01FE3-2873-9040-AE81-34A8239D2B2C}" destId="{35641B68-ABCF-9744-BC08-C240A418F579}" srcOrd="8" destOrd="0" presId="urn:microsoft.com/office/officeart/2005/8/layout/list1"/>
    <dgm:cxn modelId="{429A3734-D077-0C45-95A4-644643D5C139}" type="presParOf" srcId="{35641B68-ABCF-9744-BC08-C240A418F579}" destId="{6F7EB745-51B1-F842-8B04-304CA86417BA}" srcOrd="0" destOrd="0" presId="urn:microsoft.com/office/officeart/2005/8/layout/list1"/>
    <dgm:cxn modelId="{914D95F3-8A83-364D-B00C-97D139F97682}" type="presParOf" srcId="{35641B68-ABCF-9744-BC08-C240A418F579}" destId="{CFCE7FFC-17FE-8C46-AD20-8EAAE1805A78}" srcOrd="1" destOrd="0" presId="urn:microsoft.com/office/officeart/2005/8/layout/list1"/>
    <dgm:cxn modelId="{BE341EBB-80DA-3747-8B25-09115BAE07FD}" type="presParOf" srcId="{5CB01FE3-2873-9040-AE81-34A8239D2B2C}" destId="{32787219-ED60-7C4B-9C0B-AC2B4D6C2B36}" srcOrd="9" destOrd="0" presId="urn:microsoft.com/office/officeart/2005/8/layout/list1"/>
    <dgm:cxn modelId="{59B47283-2625-C141-B333-C9DA5CBA0288}" type="presParOf" srcId="{5CB01FE3-2873-9040-AE81-34A8239D2B2C}" destId="{7158B637-AB23-E14E-ABDF-3D73E3667081}" srcOrd="10" destOrd="0" presId="urn:microsoft.com/office/officeart/2005/8/layout/list1"/>
    <dgm:cxn modelId="{40F483AA-2FE2-7743-ADD1-8EA6CFCB8AF6}" type="presParOf" srcId="{5CB01FE3-2873-9040-AE81-34A8239D2B2C}" destId="{77F51EDA-DF6B-CB43-BA36-3BA6C894B4D6}" srcOrd="11" destOrd="0" presId="urn:microsoft.com/office/officeart/2005/8/layout/list1"/>
    <dgm:cxn modelId="{174FF684-699F-CF49-A539-3522A6D36312}" type="presParOf" srcId="{5CB01FE3-2873-9040-AE81-34A8239D2B2C}" destId="{8A45645F-3675-164B-A2A6-15F9F82BFFFE}" srcOrd="12" destOrd="0" presId="urn:microsoft.com/office/officeart/2005/8/layout/list1"/>
    <dgm:cxn modelId="{7A72F5F6-CB31-0547-A515-31C06FFD7F3C}" type="presParOf" srcId="{8A45645F-3675-164B-A2A6-15F9F82BFFFE}" destId="{186D40CD-2F39-9745-8331-71DE01875288}" srcOrd="0" destOrd="0" presId="urn:microsoft.com/office/officeart/2005/8/layout/list1"/>
    <dgm:cxn modelId="{A05C42D3-815A-BA43-BE20-4E410C2505FA}" type="presParOf" srcId="{8A45645F-3675-164B-A2A6-15F9F82BFFFE}" destId="{68F75135-AD50-9842-BA88-FAF07A458EF4}" srcOrd="1" destOrd="0" presId="urn:microsoft.com/office/officeart/2005/8/layout/list1"/>
    <dgm:cxn modelId="{9C680F29-A60E-3E4F-B9F4-080A6A0ED756}" type="presParOf" srcId="{5CB01FE3-2873-9040-AE81-34A8239D2B2C}" destId="{5F8F0CA0-7DAA-584C-9050-8D646AE07417}" srcOrd="13" destOrd="0" presId="urn:microsoft.com/office/officeart/2005/8/layout/list1"/>
    <dgm:cxn modelId="{1AAABE4B-8A2A-7140-8A11-4860338F7A9F}" type="presParOf" srcId="{5CB01FE3-2873-9040-AE81-34A8239D2B2C}" destId="{A82EC525-987E-134B-B0E5-6EF1665A7874}" srcOrd="14" destOrd="0" presId="urn:microsoft.com/office/officeart/2005/8/layout/list1"/>
    <dgm:cxn modelId="{BC85A0DF-56CA-EE43-814A-958FAD4FF7F5}" type="presParOf" srcId="{5CB01FE3-2873-9040-AE81-34A8239D2B2C}" destId="{F876A163-568D-A745-BAE9-86A96C5018B7}" srcOrd="15" destOrd="0" presId="urn:microsoft.com/office/officeart/2005/8/layout/list1"/>
    <dgm:cxn modelId="{5300E925-8853-9542-B14A-E39C16589E98}" type="presParOf" srcId="{5CB01FE3-2873-9040-AE81-34A8239D2B2C}" destId="{E57E24DE-5F73-7140-9D46-7A89F7770F5C}" srcOrd="16" destOrd="0" presId="urn:microsoft.com/office/officeart/2005/8/layout/list1"/>
    <dgm:cxn modelId="{23539F48-5ADA-C04F-9E50-0709DEBB0D7D}" type="presParOf" srcId="{E57E24DE-5F73-7140-9D46-7A89F7770F5C}" destId="{3CD4F344-2264-BF41-A968-557DB049A326}" srcOrd="0" destOrd="0" presId="urn:microsoft.com/office/officeart/2005/8/layout/list1"/>
    <dgm:cxn modelId="{71B80FCC-C0EB-E24A-BCB5-EA96D1D4EA7C}" type="presParOf" srcId="{E57E24DE-5F73-7140-9D46-7A89F7770F5C}" destId="{CE402D4E-80A5-6342-9CDD-F592EE669CB0}" srcOrd="1" destOrd="0" presId="urn:microsoft.com/office/officeart/2005/8/layout/list1"/>
    <dgm:cxn modelId="{D1CF0183-6D8D-F545-B182-692737D7A47C}" type="presParOf" srcId="{5CB01FE3-2873-9040-AE81-34A8239D2B2C}" destId="{A5C1EBE5-B584-E340-9608-8A27CB50DFBD}" srcOrd="17" destOrd="0" presId="urn:microsoft.com/office/officeart/2005/8/layout/list1"/>
    <dgm:cxn modelId="{9DFAF12F-9A69-A041-886A-449DCB0138B2}" type="presParOf" srcId="{5CB01FE3-2873-9040-AE81-34A8239D2B2C}" destId="{FB784895-DA64-6E4C-B090-2A104CE6CCD6}" srcOrd="18" destOrd="0" presId="urn:microsoft.com/office/officeart/2005/8/layout/list1"/>
    <dgm:cxn modelId="{4D22906F-033B-4F44-AD24-A56CE8BEDE1D}" type="presParOf" srcId="{5CB01FE3-2873-9040-AE81-34A8239D2B2C}" destId="{47FE073F-0912-4548-98DB-96630772CB43}" srcOrd="19" destOrd="0" presId="urn:microsoft.com/office/officeart/2005/8/layout/list1"/>
    <dgm:cxn modelId="{2F860403-5F8C-1643-82A6-38911615B213}" type="presParOf" srcId="{5CB01FE3-2873-9040-AE81-34A8239D2B2C}" destId="{D383F57F-7705-DB4B-A37F-481C572ED1AD}" srcOrd="20" destOrd="0" presId="urn:microsoft.com/office/officeart/2005/8/layout/list1"/>
    <dgm:cxn modelId="{ACB1A1D3-F593-AB4D-A753-C144C97F2B08}" type="presParOf" srcId="{D383F57F-7705-DB4B-A37F-481C572ED1AD}" destId="{CFF1A262-5E19-D344-9C93-0091E61E9A24}" srcOrd="0" destOrd="0" presId="urn:microsoft.com/office/officeart/2005/8/layout/list1"/>
    <dgm:cxn modelId="{002E33B9-7496-8049-9069-8AF25B3D6F82}" type="presParOf" srcId="{D383F57F-7705-DB4B-A37F-481C572ED1AD}" destId="{F54E4EDE-5FC8-8A4F-A78D-162A76ED936E}" srcOrd="1" destOrd="0" presId="urn:microsoft.com/office/officeart/2005/8/layout/list1"/>
    <dgm:cxn modelId="{9ACE9C25-F63F-2C4B-AA10-09A8D3B4C043}" type="presParOf" srcId="{5CB01FE3-2873-9040-AE81-34A8239D2B2C}" destId="{25025EDC-8A96-7D45-A4EE-D45DDA55E50F}" srcOrd="21" destOrd="0" presId="urn:microsoft.com/office/officeart/2005/8/layout/list1"/>
    <dgm:cxn modelId="{DC1CCB96-6BC3-4F42-A52C-851C5902E41C}" type="presParOf" srcId="{5CB01FE3-2873-9040-AE81-34A8239D2B2C}" destId="{6A666328-AD52-4E4C-8698-175C7E51D3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38573-49D2-4C3C-B0CC-8933D10123C4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BFE7CE9-9860-43B1-BBCB-6112A1FD242B}">
      <dgm:prSet/>
      <dgm:spPr/>
      <dgm:t>
        <a:bodyPr/>
        <a:lstStyle/>
        <a:p>
          <a:r>
            <a:rPr lang="ru-RU" dirty="0"/>
            <a:t>банковские депозиты</a:t>
          </a:r>
          <a:endParaRPr lang="en-US" dirty="0"/>
        </a:p>
      </dgm:t>
    </dgm:pt>
    <dgm:pt modelId="{AEF86F0C-CE2D-4BF6-8F62-934ADF5AA6A6}" type="parTrans" cxnId="{6A7814EA-8368-4E38-B0F0-C28521FA23AC}">
      <dgm:prSet/>
      <dgm:spPr/>
      <dgm:t>
        <a:bodyPr/>
        <a:lstStyle/>
        <a:p>
          <a:endParaRPr lang="en-US"/>
        </a:p>
      </dgm:t>
    </dgm:pt>
    <dgm:pt modelId="{34E084AF-BFC7-4F18-8760-51CF8E834317}" type="sibTrans" cxnId="{6A7814EA-8368-4E38-B0F0-C28521FA23AC}">
      <dgm:prSet/>
      <dgm:spPr/>
      <dgm:t>
        <a:bodyPr/>
        <a:lstStyle/>
        <a:p>
          <a:endParaRPr lang="en-US"/>
        </a:p>
      </dgm:t>
    </dgm:pt>
    <dgm:pt modelId="{A7CC4E9B-F9C7-4DC4-B025-459DAB0AF98B}">
      <dgm:prSet/>
      <dgm:spPr/>
      <dgm:t>
        <a:bodyPr/>
        <a:lstStyle/>
        <a:p>
          <a:r>
            <a:rPr lang="ru-RU" dirty="0"/>
            <a:t>накопительные программы в сфере страхования и пенсионного обеспечения</a:t>
          </a:r>
          <a:endParaRPr lang="en-US" dirty="0"/>
        </a:p>
      </dgm:t>
    </dgm:pt>
    <dgm:pt modelId="{31CA281D-D9FB-4A9C-905E-A0D4040AC25C}" type="parTrans" cxnId="{3DFF3CB9-DFE0-4380-95CA-9E22FBD38B5B}">
      <dgm:prSet/>
      <dgm:spPr/>
      <dgm:t>
        <a:bodyPr/>
        <a:lstStyle/>
        <a:p>
          <a:endParaRPr lang="en-US"/>
        </a:p>
      </dgm:t>
    </dgm:pt>
    <dgm:pt modelId="{A9DFF7A0-A713-48E7-AAA5-699977592B5A}" type="sibTrans" cxnId="{3DFF3CB9-DFE0-4380-95CA-9E22FBD38B5B}">
      <dgm:prSet/>
      <dgm:spPr/>
      <dgm:t>
        <a:bodyPr/>
        <a:lstStyle/>
        <a:p>
          <a:endParaRPr lang="en-US"/>
        </a:p>
      </dgm:t>
    </dgm:pt>
    <dgm:pt modelId="{981B0ACE-E9AE-4B29-8685-BB40DC89F006}">
      <dgm:prSet/>
      <dgm:spPr/>
      <dgm:t>
        <a:bodyPr/>
        <a:lstStyle/>
        <a:p>
          <a:r>
            <a:rPr lang="ru-RU" dirty="0"/>
            <a:t>ценные бумаги</a:t>
          </a:r>
          <a:endParaRPr lang="en-US" dirty="0"/>
        </a:p>
      </dgm:t>
    </dgm:pt>
    <dgm:pt modelId="{5B26579F-2044-4C32-9C3D-2629408011B8}" type="parTrans" cxnId="{42910010-4560-4496-9E96-4B8985DA390D}">
      <dgm:prSet/>
      <dgm:spPr/>
      <dgm:t>
        <a:bodyPr/>
        <a:lstStyle/>
        <a:p>
          <a:endParaRPr lang="en-US"/>
        </a:p>
      </dgm:t>
    </dgm:pt>
    <dgm:pt modelId="{AE8E478A-5949-4B6D-8A6A-EF1437DD669D}" type="sibTrans" cxnId="{42910010-4560-4496-9E96-4B8985DA390D}">
      <dgm:prSet/>
      <dgm:spPr/>
      <dgm:t>
        <a:bodyPr/>
        <a:lstStyle/>
        <a:p>
          <a:endParaRPr lang="en-US"/>
        </a:p>
      </dgm:t>
    </dgm:pt>
    <dgm:pt modelId="{6981C51B-98A1-4CA9-8017-7F525F16EB40}">
      <dgm:prSet/>
      <dgm:spPr/>
      <dgm:t>
        <a:bodyPr/>
        <a:lstStyle/>
        <a:p>
          <a:r>
            <a:rPr lang="ru-RU" dirty="0"/>
            <a:t>структурированные продукты</a:t>
          </a:r>
          <a:endParaRPr lang="en-US" dirty="0"/>
        </a:p>
      </dgm:t>
    </dgm:pt>
    <dgm:pt modelId="{CBAE6A96-8DF8-4A9D-B982-A2AFA5AD1936}" type="parTrans" cxnId="{A22B8F7B-7E21-4C6A-AD11-E9F491394E3F}">
      <dgm:prSet/>
      <dgm:spPr/>
      <dgm:t>
        <a:bodyPr/>
        <a:lstStyle/>
        <a:p>
          <a:endParaRPr lang="en-US"/>
        </a:p>
      </dgm:t>
    </dgm:pt>
    <dgm:pt modelId="{71572A7F-E29C-442B-B80E-C8536D62CF58}" type="sibTrans" cxnId="{A22B8F7B-7E21-4C6A-AD11-E9F491394E3F}">
      <dgm:prSet/>
      <dgm:spPr/>
      <dgm:t>
        <a:bodyPr/>
        <a:lstStyle/>
        <a:p>
          <a:endParaRPr lang="en-US"/>
        </a:p>
      </dgm:t>
    </dgm:pt>
    <dgm:pt modelId="{A1F4EE10-90A5-4008-9A00-B30C1C0A4E88}">
      <dgm:prSet/>
      <dgm:spPr/>
      <dgm:t>
        <a:bodyPr/>
        <a:lstStyle/>
        <a:p>
          <a:r>
            <a:rPr lang="ru-RU" dirty="0"/>
            <a:t>Паевые инвестиционные фонды</a:t>
          </a:r>
          <a:endParaRPr lang="en-US" dirty="0"/>
        </a:p>
      </dgm:t>
    </dgm:pt>
    <dgm:pt modelId="{9C815102-BE08-4D43-8572-3D89DD0EEDB5}" type="parTrans" cxnId="{43A13CCC-16E8-4204-BDD3-8E835FC47D7B}">
      <dgm:prSet/>
      <dgm:spPr/>
      <dgm:t>
        <a:bodyPr/>
        <a:lstStyle/>
        <a:p>
          <a:endParaRPr lang="en-US"/>
        </a:p>
      </dgm:t>
    </dgm:pt>
    <dgm:pt modelId="{DF7ECED0-AD52-44CC-A002-D986D90F79EB}" type="sibTrans" cxnId="{43A13CCC-16E8-4204-BDD3-8E835FC47D7B}">
      <dgm:prSet/>
      <dgm:spPr/>
      <dgm:t>
        <a:bodyPr/>
        <a:lstStyle/>
        <a:p>
          <a:endParaRPr lang="en-US"/>
        </a:p>
      </dgm:t>
    </dgm:pt>
    <dgm:pt modelId="{0B07AF55-0E5A-47A5-BB5A-949FF9D1BE77}">
      <dgm:prSet/>
      <dgm:spPr/>
      <dgm:t>
        <a:bodyPr/>
        <a:lstStyle/>
        <a:p>
          <a:r>
            <a:rPr lang="ru-RU" dirty="0"/>
            <a:t> </a:t>
          </a:r>
          <a:r>
            <a:rPr lang="en-US" dirty="0"/>
            <a:t>ETF</a:t>
          </a:r>
        </a:p>
      </dgm:t>
    </dgm:pt>
    <dgm:pt modelId="{B1B6A895-562A-4803-B99F-CB14F1BDC4A5}" type="parTrans" cxnId="{755B83AB-F7C8-4E95-A33E-264F298E84A1}">
      <dgm:prSet/>
      <dgm:spPr/>
      <dgm:t>
        <a:bodyPr/>
        <a:lstStyle/>
        <a:p>
          <a:endParaRPr lang="en-US"/>
        </a:p>
      </dgm:t>
    </dgm:pt>
    <dgm:pt modelId="{4D994D1D-5597-447F-9B01-11893A4C8843}" type="sibTrans" cxnId="{755B83AB-F7C8-4E95-A33E-264F298E84A1}">
      <dgm:prSet/>
      <dgm:spPr/>
      <dgm:t>
        <a:bodyPr/>
        <a:lstStyle/>
        <a:p>
          <a:endParaRPr lang="en-US"/>
        </a:p>
      </dgm:t>
    </dgm:pt>
    <dgm:pt modelId="{A6CC91AF-F55B-4F2B-B8A7-9C1A4AE10963}">
      <dgm:prSet/>
      <dgm:spPr/>
      <dgm:t>
        <a:bodyPr/>
        <a:lstStyle/>
        <a:p>
          <a:r>
            <a:rPr lang="ru-RU" dirty="0"/>
            <a:t>хедж-фонды</a:t>
          </a:r>
          <a:endParaRPr lang="en-US" dirty="0"/>
        </a:p>
      </dgm:t>
    </dgm:pt>
    <dgm:pt modelId="{793453B7-09F7-4ACA-A02B-F033730A6A25}" type="parTrans" cxnId="{C755E306-2515-4D5A-B1E3-7C6D0F28EE36}">
      <dgm:prSet/>
      <dgm:spPr/>
      <dgm:t>
        <a:bodyPr/>
        <a:lstStyle/>
        <a:p>
          <a:endParaRPr lang="en-US"/>
        </a:p>
      </dgm:t>
    </dgm:pt>
    <dgm:pt modelId="{69656629-EDA2-4366-9C96-BCC6DA0376E1}" type="sibTrans" cxnId="{C755E306-2515-4D5A-B1E3-7C6D0F28EE36}">
      <dgm:prSet/>
      <dgm:spPr/>
      <dgm:t>
        <a:bodyPr/>
        <a:lstStyle/>
        <a:p>
          <a:endParaRPr lang="en-US"/>
        </a:p>
      </dgm:t>
    </dgm:pt>
    <dgm:pt modelId="{589E3476-9072-4247-89D2-5E3DB4F927BC}">
      <dgm:prSet/>
      <dgm:spPr/>
      <dgm:t>
        <a:bodyPr/>
        <a:lstStyle/>
        <a:p>
          <a:r>
            <a:rPr lang="ru-RU" dirty="0"/>
            <a:t>недвижимость</a:t>
          </a:r>
          <a:endParaRPr lang="en-US" dirty="0"/>
        </a:p>
      </dgm:t>
    </dgm:pt>
    <dgm:pt modelId="{A35CAF38-7A57-44B4-81C3-D72AB9C83FDE}" type="parTrans" cxnId="{98890813-534B-4F4B-84E3-949975AEAB99}">
      <dgm:prSet/>
      <dgm:spPr/>
      <dgm:t>
        <a:bodyPr/>
        <a:lstStyle/>
        <a:p>
          <a:endParaRPr lang="en-US"/>
        </a:p>
      </dgm:t>
    </dgm:pt>
    <dgm:pt modelId="{4B166630-D5F0-43A3-B318-2432A409E985}" type="sibTrans" cxnId="{98890813-534B-4F4B-84E3-949975AEAB99}">
      <dgm:prSet/>
      <dgm:spPr/>
      <dgm:t>
        <a:bodyPr/>
        <a:lstStyle/>
        <a:p>
          <a:endParaRPr lang="en-US"/>
        </a:p>
      </dgm:t>
    </dgm:pt>
    <dgm:pt modelId="{9D108D38-079B-4DDC-B32B-9355AE78AF36}">
      <dgm:prSet/>
      <dgm:spPr/>
      <dgm:t>
        <a:bodyPr/>
        <a:lstStyle/>
        <a:p>
          <a:r>
            <a:rPr lang="ru-RU" dirty="0"/>
            <a:t>драгоценные металлы</a:t>
          </a:r>
          <a:endParaRPr lang="en-US" dirty="0"/>
        </a:p>
      </dgm:t>
    </dgm:pt>
    <dgm:pt modelId="{BE765B24-4681-457F-B57E-81D88DA5533E}" type="parTrans" cxnId="{C9B224BC-92CD-4CD9-A330-323BCC5E1F37}">
      <dgm:prSet/>
      <dgm:spPr/>
      <dgm:t>
        <a:bodyPr/>
        <a:lstStyle/>
        <a:p>
          <a:endParaRPr lang="en-US"/>
        </a:p>
      </dgm:t>
    </dgm:pt>
    <dgm:pt modelId="{FA861FDA-8AC9-4D6B-93CD-2F15FE727DB6}" type="sibTrans" cxnId="{C9B224BC-92CD-4CD9-A330-323BCC5E1F37}">
      <dgm:prSet/>
      <dgm:spPr/>
      <dgm:t>
        <a:bodyPr/>
        <a:lstStyle/>
        <a:p>
          <a:endParaRPr lang="en-US"/>
        </a:p>
      </dgm:t>
    </dgm:pt>
    <dgm:pt modelId="{35F44C16-A209-48C1-8269-05C79572C5CA}">
      <dgm:prSet/>
      <dgm:spPr/>
      <dgm:t>
        <a:bodyPr/>
        <a:lstStyle/>
        <a:p>
          <a:r>
            <a:rPr lang="ru-RU" dirty="0"/>
            <a:t>валюта</a:t>
          </a:r>
          <a:endParaRPr lang="en-US" dirty="0"/>
        </a:p>
      </dgm:t>
    </dgm:pt>
    <dgm:pt modelId="{32E1505E-838C-46E1-82B4-A8D0B69E0A7F}" type="parTrans" cxnId="{9EE6E84B-D7B7-409A-AD31-7F71EF7E31F2}">
      <dgm:prSet/>
      <dgm:spPr/>
      <dgm:t>
        <a:bodyPr/>
        <a:lstStyle/>
        <a:p>
          <a:endParaRPr lang="en-US"/>
        </a:p>
      </dgm:t>
    </dgm:pt>
    <dgm:pt modelId="{F6C9C5CF-DAA2-48A0-BB84-176A15DF80B1}" type="sibTrans" cxnId="{9EE6E84B-D7B7-409A-AD31-7F71EF7E31F2}">
      <dgm:prSet/>
      <dgm:spPr/>
      <dgm:t>
        <a:bodyPr/>
        <a:lstStyle/>
        <a:p>
          <a:endParaRPr lang="en-US"/>
        </a:p>
      </dgm:t>
    </dgm:pt>
    <dgm:pt modelId="{E0A16FC9-A1C1-43EB-873D-C3D92D824D42}">
      <dgm:prSet/>
      <dgm:spPr/>
      <dgm:t>
        <a:bodyPr/>
        <a:lstStyle/>
        <a:p>
          <a:r>
            <a:rPr lang="ru-RU"/>
            <a:t>предметы роскоши, антиквариат </a:t>
          </a:r>
          <a:endParaRPr lang="en-US"/>
        </a:p>
      </dgm:t>
    </dgm:pt>
    <dgm:pt modelId="{9E257C75-4DE0-4AC4-ACBB-89E2BDAAD5A4}" type="parTrans" cxnId="{ECE8CFA9-6B86-43EA-B6F0-8746CEE0D628}">
      <dgm:prSet/>
      <dgm:spPr/>
      <dgm:t>
        <a:bodyPr/>
        <a:lstStyle/>
        <a:p>
          <a:endParaRPr lang="en-US"/>
        </a:p>
      </dgm:t>
    </dgm:pt>
    <dgm:pt modelId="{09E7AF6E-CCD4-4AD1-BC15-0A58BADE9582}" type="sibTrans" cxnId="{ECE8CFA9-6B86-43EA-B6F0-8746CEE0D628}">
      <dgm:prSet/>
      <dgm:spPr/>
      <dgm:t>
        <a:bodyPr/>
        <a:lstStyle/>
        <a:p>
          <a:endParaRPr lang="en-US"/>
        </a:p>
      </dgm:t>
    </dgm:pt>
    <dgm:pt modelId="{F6715F74-B704-AD4B-B4AF-FC00C7744814}" type="pres">
      <dgm:prSet presAssocID="{70B38573-49D2-4C3C-B0CC-8933D10123C4}" presName="diagram" presStyleCnt="0">
        <dgm:presLayoutVars>
          <dgm:dir/>
          <dgm:resizeHandles val="exact"/>
        </dgm:presLayoutVars>
      </dgm:prSet>
      <dgm:spPr/>
    </dgm:pt>
    <dgm:pt modelId="{13B1ADB9-3FB2-024D-8589-11829E45499F}" type="pres">
      <dgm:prSet presAssocID="{1BFE7CE9-9860-43B1-BBCB-6112A1FD242B}" presName="node" presStyleLbl="node1" presStyleIdx="0" presStyleCnt="11">
        <dgm:presLayoutVars>
          <dgm:bulletEnabled val="1"/>
        </dgm:presLayoutVars>
      </dgm:prSet>
      <dgm:spPr/>
    </dgm:pt>
    <dgm:pt modelId="{1F7103D0-FCF9-154A-B176-CF69ECF5068D}" type="pres">
      <dgm:prSet presAssocID="{34E084AF-BFC7-4F18-8760-51CF8E834317}" presName="sibTrans" presStyleCnt="0"/>
      <dgm:spPr/>
    </dgm:pt>
    <dgm:pt modelId="{309BB818-F200-8D47-B6EE-DCCB816AF95E}" type="pres">
      <dgm:prSet presAssocID="{A7CC4E9B-F9C7-4DC4-B025-459DAB0AF98B}" presName="node" presStyleLbl="node1" presStyleIdx="1" presStyleCnt="11">
        <dgm:presLayoutVars>
          <dgm:bulletEnabled val="1"/>
        </dgm:presLayoutVars>
      </dgm:prSet>
      <dgm:spPr/>
    </dgm:pt>
    <dgm:pt modelId="{D28496CC-41BD-DD4E-BA97-12B13F61EC9B}" type="pres">
      <dgm:prSet presAssocID="{A9DFF7A0-A713-48E7-AAA5-699977592B5A}" presName="sibTrans" presStyleCnt="0"/>
      <dgm:spPr/>
    </dgm:pt>
    <dgm:pt modelId="{BB7AF4AA-31E9-6544-AAA4-A5C376104B26}" type="pres">
      <dgm:prSet presAssocID="{981B0ACE-E9AE-4B29-8685-BB40DC89F006}" presName="node" presStyleLbl="node1" presStyleIdx="2" presStyleCnt="11">
        <dgm:presLayoutVars>
          <dgm:bulletEnabled val="1"/>
        </dgm:presLayoutVars>
      </dgm:prSet>
      <dgm:spPr/>
    </dgm:pt>
    <dgm:pt modelId="{35ADF757-EB0F-5C43-B401-24CC8EF2AD64}" type="pres">
      <dgm:prSet presAssocID="{AE8E478A-5949-4B6D-8A6A-EF1437DD669D}" presName="sibTrans" presStyleCnt="0"/>
      <dgm:spPr/>
    </dgm:pt>
    <dgm:pt modelId="{C062D509-6EA7-2045-B0FF-961AECB80866}" type="pres">
      <dgm:prSet presAssocID="{6981C51B-98A1-4CA9-8017-7F525F16EB40}" presName="node" presStyleLbl="node1" presStyleIdx="3" presStyleCnt="11">
        <dgm:presLayoutVars>
          <dgm:bulletEnabled val="1"/>
        </dgm:presLayoutVars>
      </dgm:prSet>
      <dgm:spPr/>
    </dgm:pt>
    <dgm:pt modelId="{38C14F4B-74CB-E144-969A-6DEB1612D0F8}" type="pres">
      <dgm:prSet presAssocID="{71572A7F-E29C-442B-B80E-C8536D62CF58}" presName="sibTrans" presStyleCnt="0"/>
      <dgm:spPr/>
    </dgm:pt>
    <dgm:pt modelId="{03BF932C-CD63-D54D-9C36-02C7DBC394CA}" type="pres">
      <dgm:prSet presAssocID="{A1F4EE10-90A5-4008-9A00-B30C1C0A4E88}" presName="node" presStyleLbl="node1" presStyleIdx="4" presStyleCnt="11">
        <dgm:presLayoutVars>
          <dgm:bulletEnabled val="1"/>
        </dgm:presLayoutVars>
      </dgm:prSet>
      <dgm:spPr/>
    </dgm:pt>
    <dgm:pt modelId="{3866963A-1511-7B43-ABE9-8CC034A7E20E}" type="pres">
      <dgm:prSet presAssocID="{DF7ECED0-AD52-44CC-A002-D986D90F79EB}" presName="sibTrans" presStyleCnt="0"/>
      <dgm:spPr/>
    </dgm:pt>
    <dgm:pt modelId="{337C7EBC-D581-594A-976E-07134F63F480}" type="pres">
      <dgm:prSet presAssocID="{0B07AF55-0E5A-47A5-BB5A-949FF9D1BE77}" presName="node" presStyleLbl="node1" presStyleIdx="5" presStyleCnt="11">
        <dgm:presLayoutVars>
          <dgm:bulletEnabled val="1"/>
        </dgm:presLayoutVars>
      </dgm:prSet>
      <dgm:spPr/>
    </dgm:pt>
    <dgm:pt modelId="{F4FEBA94-4087-894D-AD12-53915A4B3CBB}" type="pres">
      <dgm:prSet presAssocID="{4D994D1D-5597-447F-9B01-11893A4C8843}" presName="sibTrans" presStyleCnt="0"/>
      <dgm:spPr/>
    </dgm:pt>
    <dgm:pt modelId="{A84B12F4-F00C-4342-9076-0CDE561CF4DA}" type="pres">
      <dgm:prSet presAssocID="{A6CC91AF-F55B-4F2B-B8A7-9C1A4AE10963}" presName="node" presStyleLbl="node1" presStyleIdx="6" presStyleCnt="11">
        <dgm:presLayoutVars>
          <dgm:bulletEnabled val="1"/>
        </dgm:presLayoutVars>
      </dgm:prSet>
      <dgm:spPr/>
    </dgm:pt>
    <dgm:pt modelId="{A927539B-8F2E-BB43-AC68-6B491C76D863}" type="pres">
      <dgm:prSet presAssocID="{69656629-EDA2-4366-9C96-BCC6DA0376E1}" presName="sibTrans" presStyleCnt="0"/>
      <dgm:spPr/>
    </dgm:pt>
    <dgm:pt modelId="{92B6476E-6598-184D-939A-06B95606E135}" type="pres">
      <dgm:prSet presAssocID="{589E3476-9072-4247-89D2-5E3DB4F927BC}" presName="node" presStyleLbl="node1" presStyleIdx="7" presStyleCnt="11">
        <dgm:presLayoutVars>
          <dgm:bulletEnabled val="1"/>
        </dgm:presLayoutVars>
      </dgm:prSet>
      <dgm:spPr/>
    </dgm:pt>
    <dgm:pt modelId="{8FF25B1B-2DD3-DF4F-B9BE-390D886DC190}" type="pres">
      <dgm:prSet presAssocID="{4B166630-D5F0-43A3-B318-2432A409E985}" presName="sibTrans" presStyleCnt="0"/>
      <dgm:spPr/>
    </dgm:pt>
    <dgm:pt modelId="{EB5D3DBA-DC43-144E-80CC-68BC7D4E9331}" type="pres">
      <dgm:prSet presAssocID="{9D108D38-079B-4DDC-B32B-9355AE78AF36}" presName="node" presStyleLbl="node1" presStyleIdx="8" presStyleCnt="11">
        <dgm:presLayoutVars>
          <dgm:bulletEnabled val="1"/>
        </dgm:presLayoutVars>
      </dgm:prSet>
      <dgm:spPr/>
    </dgm:pt>
    <dgm:pt modelId="{1A8F5AC6-0622-D44C-BA90-D695EDA50F33}" type="pres">
      <dgm:prSet presAssocID="{FA861FDA-8AC9-4D6B-93CD-2F15FE727DB6}" presName="sibTrans" presStyleCnt="0"/>
      <dgm:spPr/>
    </dgm:pt>
    <dgm:pt modelId="{F8A2CE60-8AC9-8140-81EA-5F4AA47E938A}" type="pres">
      <dgm:prSet presAssocID="{35F44C16-A209-48C1-8269-05C79572C5CA}" presName="node" presStyleLbl="node1" presStyleIdx="9" presStyleCnt="11">
        <dgm:presLayoutVars>
          <dgm:bulletEnabled val="1"/>
        </dgm:presLayoutVars>
      </dgm:prSet>
      <dgm:spPr/>
    </dgm:pt>
    <dgm:pt modelId="{1D471AC5-65C9-364A-AEB1-98229512270F}" type="pres">
      <dgm:prSet presAssocID="{F6C9C5CF-DAA2-48A0-BB84-176A15DF80B1}" presName="sibTrans" presStyleCnt="0"/>
      <dgm:spPr/>
    </dgm:pt>
    <dgm:pt modelId="{58A1A772-EC1A-7C41-8B7D-CDE1C60C2D94}" type="pres">
      <dgm:prSet presAssocID="{E0A16FC9-A1C1-43EB-873D-C3D92D824D4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C755E306-2515-4D5A-B1E3-7C6D0F28EE36}" srcId="{70B38573-49D2-4C3C-B0CC-8933D10123C4}" destId="{A6CC91AF-F55B-4F2B-B8A7-9C1A4AE10963}" srcOrd="6" destOrd="0" parTransId="{793453B7-09F7-4ACA-A02B-F033730A6A25}" sibTransId="{69656629-EDA2-4366-9C96-BCC6DA0376E1}"/>
    <dgm:cxn modelId="{42910010-4560-4496-9E96-4B8985DA390D}" srcId="{70B38573-49D2-4C3C-B0CC-8933D10123C4}" destId="{981B0ACE-E9AE-4B29-8685-BB40DC89F006}" srcOrd="2" destOrd="0" parTransId="{5B26579F-2044-4C32-9C3D-2629408011B8}" sibTransId="{AE8E478A-5949-4B6D-8A6A-EF1437DD669D}"/>
    <dgm:cxn modelId="{98890813-534B-4F4B-84E3-949975AEAB99}" srcId="{70B38573-49D2-4C3C-B0CC-8933D10123C4}" destId="{589E3476-9072-4247-89D2-5E3DB4F927BC}" srcOrd="7" destOrd="0" parTransId="{A35CAF38-7A57-44B4-81C3-D72AB9C83FDE}" sibTransId="{4B166630-D5F0-43A3-B318-2432A409E985}"/>
    <dgm:cxn modelId="{D099FE28-E991-B64C-9020-58DAC07CF4C5}" type="presOf" srcId="{70B38573-49D2-4C3C-B0CC-8933D10123C4}" destId="{F6715F74-B704-AD4B-B4AF-FC00C7744814}" srcOrd="0" destOrd="0" presId="urn:microsoft.com/office/officeart/2005/8/layout/default"/>
    <dgm:cxn modelId="{C39F772E-F260-6D4C-9494-241EB2C2D81F}" type="presOf" srcId="{E0A16FC9-A1C1-43EB-873D-C3D92D824D42}" destId="{58A1A772-EC1A-7C41-8B7D-CDE1C60C2D94}" srcOrd="0" destOrd="0" presId="urn:microsoft.com/office/officeart/2005/8/layout/default"/>
    <dgm:cxn modelId="{BEC59F41-7AEC-CB4B-99E6-4334DA5E5BCF}" type="presOf" srcId="{981B0ACE-E9AE-4B29-8685-BB40DC89F006}" destId="{BB7AF4AA-31E9-6544-AAA4-A5C376104B26}" srcOrd="0" destOrd="0" presId="urn:microsoft.com/office/officeart/2005/8/layout/default"/>
    <dgm:cxn modelId="{E6E39C45-C367-A246-8726-2B3F2300B4BF}" type="presOf" srcId="{A7CC4E9B-F9C7-4DC4-B025-459DAB0AF98B}" destId="{309BB818-F200-8D47-B6EE-DCCB816AF95E}" srcOrd="0" destOrd="0" presId="urn:microsoft.com/office/officeart/2005/8/layout/default"/>
    <dgm:cxn modelId="{CBF25368-0D2F-2440-9D5D-7FE0856259E5}" type="presOf" srcId="{6981C51B-98A1-4CA9-8017-7F525F16EB40}" destId="{C062D509-6EA7-2045-B0FF-961AECB80866}" srcOrd="0" destOrd="0" presId="urn:microsoft.com/office/officeart/2005/8/layout/default"/>
    <dgm:cxn modelId="{9EE6E84B-D7B7-409A-AD31-7F71EF7E31F2}" srcId="{70B38573-49D2-4C3C-B0CC-8933D10123C4}" destId="{35F44C16-A209-48C1-8269-05C79572C5CA}" srcOrd="9" destOrd="0" parTransId="{32E1505E-838C-46E1-82B4-A8D0B69E0A7F}" sibTransId="{F6C9C5CF-DAA2-48A0-BB84-176A15DF80B1}"/>
    <dgm:cxn modelId="{A22B8F7B-7E21-4C6A-AD11-E9F491394E3F}" srcId="{70B38573-49D2-4C3C-B0CC-8933D10123C4}" destId="{6981C51B-98A1-4CA9-8017-7F525F16EB40}" srcOrd="3" destOrd="0" parTransId="{CBAE6A96-8DF8-4A9D-B982-A2AFA5AD1936}" sibTransId="{71572A7F-E29C-442B-B80E-C8536D62CF58}"/>
    <dgm:cxn modelId="{C3097094-B5A4-BD42-A96A-A4ECB469650B}" type="presOf" srcId="{9D108D38-079B-4DDC-B32B-9355AE78AF36}" destId="{EB5D3DBA-DC43-144E-80CC-68BC7D4E9331}" srcOrd="0" destOrd="0" presId="urn:microsoft.com/office/officeart/2005/8/layout/default"/>
    <dgm:cxn modelId="{27BC0EA5-6361-A746-AD6D-ACE128C4AB81}" type="presOf" srcId="{35F44C16-A209-48C1-8269-05C79572C5CA}" destId="{F8A2CE60-8AC9-8140-81EA-5F4AA47E938A}" srcOrd="0" destOrd="0" presId="urn:microsoft.com/office/officeart/2005/8/layout/default"/>
    <dgm:cxn modelId="{46E361A5-8402-5D40-A8D9-4430AE0690ED}" type="presOf" srcId="{589E3476-9072-4247-89D2-5E3DB4F927BC}" destId="{92B6476E-6598-184D-939A-06B95606E135}" srcOrd="0" destOrd="0" presId="urn:microsoft.com/office/officeart/2005/8/layout/default"/>
    <dgm:cxn modelId="{ECE8CFA9-6B86-43EA-B6F0-8746CEE0D628}" srcId="{70B38573-49D2-4C3C-B0CC-8933D10123C4}" destId="{E0A16FC9-A1C1-43EB-873D-C3D92D824D42}" srcOrd="10" destOrd="0" parTransId="{9E257C75-4DE0-4AC4-ACBB-89E2BDAAD5A4}" sibTransId="{09E7AF6E-CCD4-4AD1-BC15-0A58BADE9582}"/>
    <dgm:cxn modelId="{755B83AB-F7C8-4E95-A33E-264F298E84A1}" srcId="{70B38573-49D2-4C3C-B0CC-8933D10123C4}" destId="{0B07AF55-0E5A-47A5-BB5A-949FF9D1BE77}" srcOrd="5" destOrd="0" parTransId="{B1B6A895-562A-4803-B99F-CB14F1BDC4A5}" sibTransId="{4D994D1D-5597-447F-9B01-11893A4C8843}"/>
    <dgm:cxn modelId="{859429B4-7B23-4040-B535-2368677B4D6B}" type="presOf" srcId="{A1F4EE10-90A5-4008-9A00-B30C1C0A4E88}" destId="{03BF932C-CD63-D54D-9C36-02C7DBC394CA}" srcOrd="0" destOrd="0" presId="urn:microsoft.com/office/officeart/2005/8/layout/default"/>
    <dgm:cxn modelId="{DA6696B4-1943-294B-AF5D-F3B519E74C00}" type="presOf" srcId="{1BFE7CE9-9860-43B1-BBCB-6112A1FD242B}" destId="{13B1ADB9-3FB2-024D-8589-11829E45499F}" srcOrd="0" destOrd="0" presId="urn:microsoft.com/office/officeart/2005/8/layout/default"/>
    <dgm:cxn modelId="{3DFF3CB9-DFE0-4380-95CA-9E22FBD38B5B}" srcId="{70B38573-49D2-4C3C-B0CC-8933D10123C4}" destId="{A7CC4E9B-F9C7-4DC4-B025-459DAB0AF98B}" srcOrd="1" destOrd="0" parTransId="{31CA281D-D9FB-4A9C-905E-A0D4040AC25C}" sibTransId="{A9DFF7A0-A713-48E7-AAA5-699977592B5A}"/>
    <dgm:cxn modelId="{C9B224BC-92CD-4CD9-A330-323BCC5E1F37}" srcId="{70B38573-49D2-4C3C-B0CC-8933D10123C4}" destId="{9D108D38-079B-4DDC-B32B-9355AE78AF36}" srcOrd="8" destOrd="0" parTransId="{BE765B24-4681-457F-B57E-81D88DA5533E}" sibTransId="{FA861FDA-8AC9-4D6B-93CD-2F15FE727DB6}"/>
    <dgm:cxn modelId="{467533BD-F6B4-D745-B07E-948DBF13D521}" type="presOf" srcId="{0B07AF55-0E5A-47A5-BB5A-949FF9D1BE77}" destId="{337C7EBC-D581-594A-976E-07134F63F480}" srcOrd="0" destOrd="0" presId="urn:microsoft.com/office/officeart/2005/8/layout/default"/>
    <dgm:cxn modelId="{3B1C5AC7-89F5-E04E-8B87-6950B59C85CD}" type="presOf" srcId="{A6CC91AF-F55B-4F2B-B8A7-9C1A4AE10963}" destId="{A84B12F4-F00C-4342-9076-0CDE561CF4DA}" srcOrd="0" destOrd="0" presId="urn:microsoft.com/office/officeart/2005/8/layout/default"/>
    <dgm:cxn modelId="{43A13CCC-16E8-4204-BDD3-8E835FC47D7B}" srcId="{70B38573-49D2-4C3C-B0CC-8933D10123C4}" destId="{A1F4EE10-90A5-4008-9A00-B30C1C0A4E88}" srcOrd="4" destOrd="0" parTransId="{9C815102-BE08-4D43-8572-3D89DD0EEDB5}" sibTransId="{DF7ECED0-AD52-44CC-A002-D986D90F79EB}"/>
    <dgm:cxn modelId="{6A7814EA-8368-4E38-B0F0-C28521FA23AC}" srcId="{70B38573-49D2-4C3C-B0CC-8933D10123C4}" destId="{1BFE7CE9-9860-43B1-BBCB-6112A1FD242B}" srcOrd="0" destOrd="0" parTransId="{AEF86F0C-CE2D-4BF6-8F62-934ADF5AA6A6}" sibTransId="{34E084AF-BFC7-4F18-8760-51CF8E834317}"/>
    <dgm:cxn modelId="{FE8A87EB-4EF9-2E48-BD88-9F8C704E9761}" type="presParOf" srcId="{F6715F74-B704-AD4B-B4AF-FC00C7744814}" destId="{13B1ADB9-3FB2-024D-8589-11829E45499F}" srcOrd="0" destOrd="0" presId="urn:microsoft.com/office/officeart/2005/8/layout/default"/>
    <dgm:cxn modelId="{04B7B839-9778-EA49-9AAB-E03AA51EC2B7}" type="presParOf" srcId="{F6715F74-B704-AD4B-B4AF-FC00C7744814}" destId="{1F7103D0-FCF9-154A-B176-CF69ECF5068D}" srcOrd="1" destOrd="0" presId="urn:microsoft.com/office/officeart/2005/8/layout/default"/>
    <dgm:cxn modelId="{EE554420-551D-5A47-BDA9-9D7407D1D1C0}" type="presParOf" srcId="{F6715F74-B704-AD4B-B4AF-FC00C7744814}" destId="{309BB818-F200-8D47-B6EE-DCCB816AF95E}" srcOrd="2" destOrd="0" presId="urn:microsoft.com/office/officeart/2005/8/layout/default"/>
    <dgm:cxn modelId="{95EFE6F5-4DD3-F24C-B43B-3EF8355D0C6E}" type="presParOf" srcId="{F6715F74-B704-AD4B-B4AF-FC00C7744814}" destId="{D28496CC-41BD-DD4E-BA97-12B13F61EC9B}" srcOrd="3" destOrd="0" presId="urn:microsoft.com/office/officeart/2005/8/layout/default"/>
    <dgm:cxn modelId="{B3439AF3-6263-424C-B798-1B464A134210}" type="presParOf" srcId="{F6715F74-B704-AD4B-B4AF-FC00C7744814}" destId="{BB7AF4AA-31E9-6544-AAA4-A5C376104B26}" srcOrd="4" destOrd="0" presId="urn:microsoft.com/office/officeart/2005/8/layout/default"/>
    <dgm:cxn modelId="{F2CCCF74-36B2-824D-A006-7C13BF60A667}" type="presParOf" srcId="{F6715F74-B704-AD4B-B4AF-FC00C7744814}" destId="{35ADF757-EB0F-5C43-B401-24CC8EF2AD64}" srcOrd="5" destOrd="0" presId="urn:microsoft.com/office/officeart/2005/8/layout/default"/>
    <dgm:cxn modelId="{66609EA0-0B39-E64C-823C-B2ED6AB3B43A}" type="presParOf" srcId="{F6715F74-B704-AD4B-B4AF-FC00C7744814}" destId="{C062D509-6EA7-2045-B0FF-961AECB80866}" srcOrd="6" destOrd="0" presId="urn:microsoft.com/office/officeart/2005/8/layout/default"/>
    <dgm:cxn modelId="{C70D5BFF-E7AD-174E-9857-C9A49BCD7296}" type="presParOf" srcId="{F6715F74-B704-AD4B-B4AF-FC00C7744814}" destId="{38C14F4B-74CB-E144-969A-6DEB1612D0F8}" srcOrd="7" destOrd="0" presId="urn:microsoft.com/office/officeart/2005/8/layout/default"/>
    <dgm:cxn modelId="{C89B2B15-7ADA-8B43-BDAC-59726D37F621}" type="presParOf" srcId="{F6715F74-B704-AD4B-B4AF-FC00C7744814}" destId="{03BF932C-CD63-D54D-9C36-02C7DBC394CA}" srcOrd="8" destOrd="0" presId="urn:microsoft.com/office/officeart/2005/8/layout/default"/>
    <dgm:cxn modelId="{1D225CF6-D445-DD4E-9A16-514D37E9B425}" type="presParOf" srcId="{F6715F74-B704-AD4B-B4AF-FC00C7744814}" destId="{3866963A-1511-7B43-ABE9-8CC034A7E20E}" srcOrd="9" destOrd="0" presId="urn:microsoft.com/office/officeart/2005/8/layout/default"/>
    <dgm:cxn modelId="{C8A2C3A3-6894-3245-908C-25C61A14E625}" type="presParOf" srcId="{F6715F74-B704-AD4B-B4AF-FC00C7744814}" destId="{337C7EBC-D581-594A-976E-07134F63F480}" srcOrd="10" destOrd="0" presId="urn:microsoft.com/office/officeart/2005/8/layout/default"/>
    <dgm:cxn modelId="{A90346BA-177B-844C-9DF2-04BE6496808F}" type="presParOf" srcId="{F6715F74-B704-AD4B-B4AF-FC00C7744814}" destId="{F4FEBA94-4087-894D-AD12-53915A4B3CBB}" srcOrd="11" destOrd="0" presId="urn:microsoft.com/office/officeart/2005/8/layout/default"/>
    <dgm:cxn modelId="{13ED4FEE-134A-0D4B-AFBC-03BADDA1F816}" type="presParOf" srcId="{F6715F74-B704-AD4B-B4AF-FC00C7744814}" destId="{A84B12F4-F00C-4342-9076-0CDE561CF4DA}" srcOrd="12" destOrd="0" presId="urn:microsoft.com/office/officeart/2005/8/layout/default"/>
    <dgm:cxn modelId="{89057647-06A3-7642-957A-61823023E241}" type="presParOf" srcId="{F6715F74-B704-AD4B-B4AF-FC00C7744814}" destId="{A927539B-8F2E-BB43-AC68-6B491C76D863}" srcOrd="13" destOrd="0" presId="urn:microsoft.com/office/officeart/2005/8/layout/default"/>
    <dgm:cxn modelId="{0397AD85-A887-7D41-BEDE-A09EBD62D0DC}" type="presParOf" srcId="{F6715F74-B704-AD4B-B4AF-FC00C7744814}" destId="{92B6476E-6598-184D-939A-06B95606E135}" srcOrd="14" destOrd="0" presId="urn:microsoft.com/office/officeart/2005/8/layout/default"/>
    <dgm:cxn modelId="{42176C09-A62A-DB46-9ABB-703020101914}" type="presParOf" srcId="{F6715F74-B704-AD4B-B4AF-FC00C7744814}" destId="{8FF25B1B-2DD3-DF4F-B9BE-390D886DC190}" srcOrd="15" destOrd="0" presId="urn:microsoft.com/office/officeart/2005/8/layout/default"/>
    <dgm:cxn modelId="{B3F5C5C5-A624-BD49-86E1-0DEBC9F1A03A}" type="presParOf" srcId="{F6715F74-B704-AD4B-B4AF-FC00C7744814}" destId="{EB5D3DBA-DC43-144E-80CC-68BC7D4E9331}" srcOrd="16" destOrd="0" presId="urn:microsoft.com/office/officeart/2005/8/layout/default"/>
    <dgm:cxn modelId="{F7B317FC-51C4-F341-AC80-4F4F2AF8E624}" type="presParOf" srcId="{F6715F74-B704-AD4B-B4AF-FC00C7744814}" destId="{1A8F5AC6-0622-D44C-BA90-D695EDA50F33}" srcOrd="17" destOrd="0" presId="urn:microsoft.com/office/officeart/2005/8/layout/default"/>
    <dgm:cxn modelId="{376DAAA9-A78E-DB44-AB6C-B793FD990104}" type="presParOf" srcId="{F6715F74-B704-AD4B-B4AF-FC00C7744814}" destId="{F8A2CE60-8AC9-8140-81EA-5F4AA47E938A}" srcOrd="18" destOrd="0" presId="urn:microsoft.com/office/officeart/2005/8/layout/default"/>
    <dgm:cxn modelId="{0946A690-FE6C-9B4E-AA22-02294EC1893A}" type="presParOf" srcId="{F6715F74-B704-AD4B-B4AF-FC00C7744814}" destId="{1D471AC5-65C9-364A-AEB1-98229512270F}" srcOrd="19" destOrd="0" presId="urn:microsoft.com/office/officeart/2005/8/layout/default"/>
    <dgm:cxn modelId="{6AA843D0-7675-1544-971A-9F9AB7E075F7}" type="presParOf" srcId="{F6715F74-B704-AD4B-B4AF-FC00C7744814}" destId="{58A1A772-EC1A-7C41-8B7D-CDE1C60C2D9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613C3-F6EE-415E-98B8-B07C347E7215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581854-6922-49DA-B1A8-76BC477A3440}">
      <dgm:prSet/>
      <dgm:spPr/>
      <dgm:t>
        <a:bodyPr/>
        <a:lstStyle/>
        <a:p>
          <a:r>
            <a:rPr lang="ru-RU"/>
            <a:t>Облигации</a:t>
          </a:r>
          <a:endParaRPr lang="en-US"/>
        </a:p>
      </dgm:t>
    </dgm:pt>
    <dgm:pt modelId="{F21061BD-78BB-46BD-A1E2-524821E1C27E}" type="parTrans" cxnId="{FD29EEAA-7864-402B-9A6D-A7224B60D2D6}">
      <dgm:prSet/>
      <dgm:spPr/>
      <dgm:t>
        <a:bodyPr/>
        <a:lstStyle/>
        <a:p>
          <a:endParaRPr lang="en-US"/>
        </a:p>
      </dgm:t>
    </dgm:pt>
    <dgm:pt modelId="{72BF17E3-BA21-47A4-B0FD-FD81FEED1859}" type="sibTrans" cxnId="{FD29EEAA-7864-402B-9A6D-A7224B60D2D6}">
      <dgm:prSet/>
      <dgm:spPr/>
      <dgm:t>
        <a:bodyPr/>
        <a:lstStyle/>
        <a:p>
          <a:endParaRPr lang="en-US"/>
        </a:p>
      </dgm:t>
    </dgm:pt>
    <dgm:pt modelId="{4920CB99-EC9C-45B6-9EDB-6A4060D2D657}">
      <dgm:prSet/>
      <dgm:spPr/>
      <dgm:t>
        <a:bodyPr/>
        <a:lstStyle/>
        <a:p>
          <a:r>
            <a:rPr lang="ru-RU"/>
            <a:t>Золото и промышленные металлы</a:t>
          </a:r>
          <a:endParaRPr lang="en-US"/>
        </a:p>
      </dgm:t>
    </dgm:pt>
    <dgm:pt modelId="{C67AC27D-F0E3-458C-9F53-0481EA936C42}" type="parTrans" cxnId="{4545C847-0075-4F93-85A7-B18DE8B20B49}">
      <dgm:prSet/>
      <dgm:spPr/>
      <dgm:t>
        <a:bodyPr/>
        <a:lstStyle/>
        <a:p>
          <a:endParaRPr lang="en-US"/>
        </a:p>
      </dgm:t>
    </dgm:pt>
    <dgm:pt modelId="{804AFFA0-E2D3-4EEB-8B8A-5871FFE2E535}" type="sibTrans" cxnId="{4545C847-0075-4F93-85A7-B18DE8B20B49}">
      <dgm:prSet/>
      <dgm:spPr/>
      <dgm:t>
        <a:bodyPr/>
        <a:lstStyle/>
        <a:p>
          <a:endParaRPr lang="en-US"/>
        </a:p>
      </dgm:t>
    </dgm:pt>
    <dgm:pt modelId="{B5EA5FA6-F5CC-4CEF-8DF2-8A51A50DD6B8}">
      <dgm:prSet/>
      <dgm:spPr/>
      <dgm:t>
        <a:bodyPr/>
        <a:lstStyle/>
        <a:p>
          <a:r>
            <a:rPr lang="ru-RU"/>
            <a:t>Нефть</a:t>
          </a:r>
          <a:endParaRPr lang="en-US"/>
        </a:p>
      </dgm:t>
    </dgm:pt>
    <dgm:pt modelId="{E00F0B41-0B68-44AC-B69D-A3CDA927400F}" type="parTrans" cxnId="{2F671576-456F-419E-862B-44E004C1091F}">
      <dgm:prSet/>
      <dgm:spPr/>
      <dgm:t>
        <a:bodyPr/>
        <a:lstStyle/>
        <a:p>
          <a:endParaRPr lang="en-US"/>
        </a:p>
      </dgm:t>
    </dgm:pt>
    <dgm:pt modelId="{4C13DDAC-4B2E-46BC-9CEF-DFD2D965B049}" type="sibTrans" cxnId="{2F671576-456F-419E-862B-44E004C1091F}">
      <dgm:prSet/>
      <dgm:spPr/>
      <dgm:t>
        <a:bodyPr/>
        <a:lstStyle/>
        <a:p>
          <a:endParaRPr lang="en-US"/>
        </a:p>
      </dgm:t>
    </dgm:pt>
    <dgm:pt modelId="{1E18A460-F72D-41F4-B04D-D14CA463732B}">
      <dgm:prSet/>
      <dgm:spPr/>
      <dgm:t>
        <a:bodyPr/>
        <a:lstStyle/>
        <a:p>
          <a:r>
            <a:rPr lang="ru-RU"/>
            <a:t>Агрокомплекс</a:t>
          </a:r>
          <a:endParaRPr lang="en-US"/>
        </a:p>
      </dgm:t>
    </dgm:pt>
    <dgm:pt modelId="{C70E6254-8623-4C9C-A00C-311B440EA3D1}" type="parTrans" cxnId="{2959DB4F-D9DC-45F2-928E-AEBB8CB16631}">
      <dgm:prSet/>
      <dgm:spPr/>
      <dgm:t>
        <a:bodyPr/>
        <a:lstStyle/>
        <a:p>
          <a:endParaRPr lang="en-US"/>
        </a:p>
      </dgm:t>
    </dgm:pt>
    <dgm:pt modelId="{E46B9F46-EF9F-42A2-9EAC-5CEEE02B3045}" type="sibTrans" cxnId="{2959DB4F-D9DC-45F2-928E-AEBB8CB16631}">
      <dgm:prSet/>
      <dgm:spPr/>
      <dgm:t>
        <a:bodyPr/>
        <a:lstStyle/>
        <a:p>
          <a:endParaRPr lang="en-US"/>
        </a:p>
      </dgm:t>
    </dgm:pt>
    <dgm:pt modelId="{260A2F05-B4DD-E045-889D-40973F56485B}" type="pres">
      <dgm:prSet presAssocID="{52A613C3-F6EE-415E-98B8-B07C347E7215}" presName="matrix" presStyleCnt="0">
        <dgm:presLayoutVars>
          <dgm:chMax val="1"/>
          <dgm:dir/>
          <dgm:resizeHandles val="exact"/>
        </dgm:presLayoutVars>
      </dgm:prSet>
      <dgm:spPr/>
    </dgm:pt>
    <dgm:pt modelId="{D058640E-57E3-9B4C-8BF8-6520EC84F6FA}" type="pres">
      <dgm:prSet presAssocID="{52A613C3-F6EE-415E-98B8-B07C347E7215}" presName="diamond" presStyleLbl="bgShp" presStyleIdx="0" presStyleCnt="1"/>
      <dgm:spPr/>
    </dgm:pt>
    <dgm:pt modelId="{505A2078-9EFA-F745-853A-C31741A5010A}" type="pres">
      <dgm:prSet presAssocID="{52A613C3-F6EE-415E-98B8-B07C347E72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CBC61E1-43F7-DE4F-B073-416CDDC37312}" type="pres">
      <dgm:prSet presAssocID="{52A613C3-F6EE-415E-98B8-B07C347E72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7E2031E-A6BE-B946-A201-21B6C1FE8F27}" type="pres">
      <dgm:prSet presAssocID="{52A613C3-F6EE-415E-98B8-B07C347E72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4019A4-293D-4A48-8A26-9A66D6A9C351}" type="pres">
      <dgm:prSet presAssocID="{52A613C3-F6EE-415E-98B8-B07C347E72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2686310-51D0-C649-BDDB-11D52F08E487}" type="presOf" srcId="{B5EA5FA6-F5CC-4CEF-8DF2-8A51A50DD6B8}" destId="{37E2031E-A6BE-B946-A201-21B6C1FE8F27}" srcOrd="0" destOrd="0" presId="urn:microsoft.com/office/officeart/2005/8/layout/matrix3"/>
    <dgm:cxn modelId="{96A9B016-F5C5-7F4B-A86D-454783AC3930}" type="presOf" srcId="{15581854-6922-49DA-B1A8-76BC477A3440}" destId="{505A2078-9EFA-F745-853A-C31741A5010A}" srcOrd="0" destOrd="0" presId="urn:microsoft.com/office/officeart/2005/8/layout/matrix3"/>
    <dgm:cxn modelId="{D21F212E-BE5D-5641-B9B2-2A8FEEDC5E55}" type="presOf" srcId="{4920CB99-EC9C-45B6-9EDB-6A4060D2D657}" destId="{6CBC61E1-43F7-DE4F-B073-416CDDC37312}" srcOrd="0" destOrd="0" presId="urn:microsoft.com/office/officeart/2005/8/layout/matrix3"/>
    <dgm:cxn modelId="{3910C15C-AFC6-0A44-8D1F-7A850FEF01D7}" type="presOf" srcId="{1E18A460-F72D-41F4-B04D-D14CA463732B}" destId="{C54019A4-293D-4A48-8A26-9A66D6A9C351}" srcOrd="0" destOrd="0" presId="urn:microsoft.com/office/officeart/2005/8/layout/matrix3"/>
    <dgm:cxn modelId="{4545C847-0075-4F93-85A7-B18DE8B20B49}" srcId="{52A613C3-F6EE-415E-98B8-B07C347E7215}" destId="{4920CB99-EC9C-45B6-9EDB-6A4060D2D657}" srcOrd="1" destOrd="0" parTransId="{C67AC27D-F0E3-458C-9F53-0481EA936C42}" sibTransId="{804AFFA0-E2D3-4EEB-8B8A-5871FFE2E535}"/>
    <dgm:cxn modelId="{2959DB4F-D9DC-45F2-928E-AEBB8CB16631}" srcId="{52A613C3-F6EE-415E-98B8-B07C347E7215}" destId="{1E18A460-F72D-41F4-B04D-D14CA463732B}" srcOrd="3" destOrd="0" parTransId="{C70E6254-8623-4C9C-A00C-311B440EA3D1}" sibTransId="{E46B9F46-EF9F-42A2-9EAC-5CEEE02B3045}"/>
    <dgm:cxn modelId="{A071B950-9918-EB41-B7F1-9A9596FFB89A}" type="presOf" srcId="{52A613C3-F6EE-415E-98B8-B07C347E7215}" destId="{260A2F05-B4DD-E045-889D-40973F56485B}" srcOrd="0" destOrd="0" presId="urn:microsoft.com/office/officeart/2005/8/layout/matrix3"/>
    <dgm:cxn modelId="{2F671576-456F-419E-862B-44E004C1091F}" srcId="{52A613C3-F6EE-415E-98B8-B07C347E7215}" destId="{B5EA5FA6-F5CC-4CEF-8DF2-8A51A50DD6B8}" srcOrd="2" destOrd="0" parTransId="{E00F0B41-0B68-44AC-B69D-A3CDA927400F}" sibTransId="{4C13DDAC-4B2E-46BC-9CEF-DFD2D965B049}"/>
    <dgm:cxn modelId="{FD29EEAA-7864-402B-9A6D-A7224B60D2D6}" srcId="{52A613C3-F6EE-415E-98B8-B07C347E7215}" destId="{15581854-6922-49DA-B1A8-76BC477A3440}" srcOrd="0" destOrd="0" parTransId="{F21061BD-78BB-46BD-A1E2-524821E1C27E}" sibTransId="{72BF17E3-BA21-47A4-B0FD-FD81FEED1859}"/>
    <dgm:cxn modelId="{1AEE6684-F82A-3441-A6C1-1B8E7A1C8A19}" type="presParOf" srcId="{260A2F05-B4DD-E045-889D-40973F56485B}" destId="{D058640E-57E3-9B4C-8BF8-6520EC84F6FA}" srcOrd="0" destOrd="0" presId="urn:microsoft.com/office/officeart/2005/8/layout/matrix3"/>
    <dgm:cxn modelId="{BD4E5250-9FDF-A74C-91E4-406FD03E0F82}" type="presParOf" srcId="{260A2F05-B4DD-E045-889D-40973F56485B}" destId="{505A2078-9EFA-F745-853A-C31741A5010A}" srcOrd="1" destOrd="0" presId="urn:microsoft.com/office/officeart/2005/8/layout/matrix3"/>
    <dgm:cxn modelId="{EF3749BE-1459-FA4A-A097-84591A846AF4}" type="presParOf" srcId="{260A2F05-B4DD-E045-889D-40973F56485B}" destId="{6CBC61E1-43F7-DE4F-B073-416CDDC37312}" srcOrd="2" destOrd="0" presId="urn:microsoft.com/office/officeart/2005/8/layout/matrix3"/>
    <dgm:cxn modelId="{B2D8BFBE-A403-C647-A0AE-C99792BD8CFA}" type="presParOf" srcId="{260A2F05-B4DD-E045-889D-40973F56485B}" destId="{37E2031E-A6BE-B946-A201-21B6C1FE8F27}" srcOrd="3" destOrd="0" presId="urn:microsoft.com/office/officeart/2005/8/layout/matrix3"/>
    <dgm:cxn modelId="{34A96C5A-9A35-E14A-8545-3D8EC7AC2F36}" type="presParOf" srcId="{260A2F05-B4DD-E045-889D-40973F56485B}" destId="{C54019A4-293D-4A48-8A26-9A66D6A9C35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25C93-2E3A-8E44-81B7-72CD25FA7858}">
      <dsp:nvSpPr>
        <dsp:cNvPr id="0" name=""/>
        <dsp:cNvSpPr/>
      </dsp:nvSpPr>
      <dsp:spPr>
        <a:xfrm>
          <a:off x="0" y="3956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3CD05-CBC2-2A49-A800-E785B7B811C8}">
      <dsp:nvSpPr>
        <dsp:cNvPr id="0" name=""/>
        <dsp:cNvSpPr/>
      </dsp:nvSpPr>
      <dsp:spPr>
        <a:xfrm>
          <a:off x="345025" y="100470"/>
          <a:ext cx="4830358" cy="590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Реальные инвестиции</a:t>
          </a:r>
          <a:endParaRPr lang="en-US" sz="2000" kern="1200"/>
        </a:p>
      </dsp:txBody>
      <dsp:txXfrm>
        <a:off x="373846" y="129291"/>
        <a:ext cx="4772716" cy="532757"/>
      </dsp:txXfrm>
    </dsp:sp>
    <dsp:sp modelId="{F607A1BA-A055-C447-AC9A-5D1135141232}">
      <dsp:nvSpPr>
        <dsp:cNvPr id="0" name=""/>
        <dsp:cNvSpPr/>
      </dsp:nvSpPr>
      <dsp:spPr>
        <a:xfrm>
          <a:off x="0" y="13028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13F58-3F44-8646-BAF9-2F3D87C529F5}">
      <dsp:nvSpPr>
        <dsp:cNvPr id="0" name=""/>
        <dsp:cNvSpPr/>
      </dsp:nvSpPr>
      <dsp:spPr>
        <a:xfrm>
          <a:off x="345025" y="1007670"/>
          <a:ext cx="4830358" cy="59039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Финансовые инвестиции</a:t>
          </a:r>
          <a:endParaRPr lang="en-US" sz="2000" kern="1200"/>
        </a:p>
      </dsp:txBody>
      <dsp:txXfrm>
        <a:off x="373846" y="1036491"/>
        <a:ext cx="4772716" cy="532757"/>
      </dsp:txXfrm>
    </dsp:sp>
    <dsp:sp modelId="{7158B637-AB23-E14E-ABDF-3D73E3667081}">
      <dsp:nvSpPr>
        <dsp:cNvPr id="0" name=""/>
        <dsp:cNvSpPr/>
      </dsp:nvSpPr>
      <dsp:spPr>
        <a:xfrm>
          <a:off x="0" y="22100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E7FFC-17FE-8C46-AD20-8EAAE1805A78}">
      <dsp:nvSpPr>
        <dsp:cNvPr id="0" name=""/>
        <dsp:cNvSpPr/>
      </dsp:nvSpPr>
      <dsp:spPr>
        <a:xfrm>
          <a:off x="345025" y="1914870"/>
          <a:ext cx="4830358" cy="59039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Спекулятивные инвестиции</a:t>
          </a:r>
          <a:endParaRPr lang="en-US" sz="2000" kern="1200"/>
        </a:p>
      </dsp:txBody>
      <dsp:txXfrm>
        <a:off x="373846" y="1943691"/>
        <a:ext cx="4772716" cy="532757"/>
      </dsp:txXfrm>
    </dsp:sp>
    <dsp:sp modelId="{A82EC525-987E-134B-B0E5-6EF1665A7874}">
      <dsp:nvSpPr>
        <dsp:cNvPr id="0" name=""/>
        <dsp:cNvSpPr/>
      </dsp:nvSpPr>
      <dsp:spPr>
        <a:xfrm>
          <a:off x="0" y="31172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75135-AD50-9842-BA88-FAF07A458EF4}">
      <dsp:nvSpPr>
        <dsp:cNvPr id="0" name=""/>
        <dsp:cNvSpPr/>
      </dsp:nvSpPr>
      <dsp:spPr>
        <a:xfrm>
          <a:off x="345025" y="2822070"/>
          <a:ext cx="4830358" cy="59039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Венчурные инвестиции</a:t>
          </a:r>
          <a:endParaRPr lang="en-US" sz="2000" kern="1200"/>
        </a:p>
      </dsp:txBody>
      <dsp:txXfrm>
        <a:off x="373846" y="2850891"/>
        <a:ext cx="4772716" cy="532757"/>
      </dsp:txXfrm>
    </dsp:sp>
    <dsp:sp modelId="{FB784895-DA64-6E4C-B090-2A104CE6CCD6}">
      <dsp:nvSpPr>
        <dsp:cNvPr id="0" name=""/>
        <dsp:cNvSpPr/>
      </dsp:nvSpPr>
      <dsp:spPr>
        <a:xfrm>
          <a:off x="0" y="40244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02D4E-80A5-6342-9CDD-F592EE669CB0}">
      <dsp:nvSpPr>
        <dsp:cNvPr id="0" name=""/>
        <dsp:cNvSpPr/>
      </dsp:nvSpPr>
      <dsp:spPr>
        <a:xfrm>
          <a:off x="345025" y="3729270"/>
          <a:ext cx="4830358" cy="59039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Портфельные инвестиции</a:t>
          </a:r>
          <a:endParaRPr lang="en-US" sz="2000" kern="1200"/>
        </a:p>
      </dsp:txBody>
      <dsp:txXfrm>
        <a:off x="373846" y="3758091"/>
        <a:ext cx="4772716" cy="532757"/>
      </dsp:txXfrm>
    </dsp:sp>
    <dsp:sp modelId="{6A666328-AD52-4E4C-8698-175C7E51D3BE}">
      <dsp:nvSpPr>
        <dsp:cNvPr id="0" name=""/>
        <dsp:cNvSpPr/>
      </dsp:nvSpPr>
      <dsp:spPr>
        <a:xfrm>
          <a:off x="0" y="4931670"/>
          <a:ext cx="690051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E4EDE-5FC8-8A4F-A78D-162A76ED936E}">
      <dsp:nvSpPr>
        <dsp:cNvPr id="0" name=""/>
        <dsp:cNvSpPr/>
      </dsp:nvSpPr>
      <dsp:spPr>
        <a:xfrm>
          <a:off x="345025" y="4636470"/>
          <a:ext cx="4830358" cy="5903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/>
            <a:t>Интеллектуальные инвестиции</a:t>
          </a:r>
          <a:endParaRPr lang="en-US" sz="2000" kern="1200"/>
        </a:p>
      </dsp:txBody>
      <dsp:txXfrm>
        <a:off x="373846" y="4665291"/>
        <a:ext cx="4772716" cy="532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1ADB9-3FB2-024D-8589-11829E45499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банковские депозиты</a:t>
          </a:r>
          <a:endParaRPr lang="en-US" sz="1600" kern="1200" dirty="0"/>
        </a:p>
      </dsp:txBody>
      <dsp:txXfrm>
        <a:off x="582645" y="1178"/>
        <a:ext cx="2174490" cy="1304694"/>
      </dsp:txXfrm>
    </dsp:sp>
    <dsp:sp modelId="{309BB818-F200-8D47-B6EE-DCCB816AF95E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накопительные программы в сфере страхования и пенсионного обеспечения</a:t>
          </a:r>
          <a:endParaRPr lang="en-US" sz="1600" kern="1200" dirty="0"/>
        </a:p>
      </dsp:txBody>
      <dsp:txXfrm>
        <a:off x="2974584" y="1178"/>
        <a:ext cx="2174490" cy="1304694"/>
      </dsp:txXfrm>
    </dsp:sp>
    <dsp:sp modelId="{BB7AF4AA-31E9-6544-AAA4-A5C376104B26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ценные бумаги</a:t>
          </a:r>
          <a:endParaRPr lang="en-US" sz="1600" kern="1200" dirty="0"/>
        </a:p>
      </dsp:txBody>
      <dsp:txXfrm>
        <a:off x="5366524" y="1178"/>
        <a:ext cx="2174490" cy="1304694"/>
      </dsp:txXfrm>
    </dsp:sp>
    <dsp:sp modelId="{C062D509-6EA7-2045-B0FF-961AECB8086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структурированные продукты</a:t>
          </a:r>
          <a:endParaRPr lang="en-US" sz="1600" kern="1200" dirty="0"/>
        </a:p>
      </dsp:txBody>
      <dsp:txXfrm>
        <a:off x="7758464" y="1178"/>
        <a:ext cx="2174490" cy="1304694"/>
      </dsp:txXfrm>
    </dsp:sp>
    <dsp:sp modelId="{03BF932C-CD63-D54D-9C36-02C7DBC394CA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Паевые инвестиционные фонды</a:t>
          </a:r>
          <a:endParaRPr lang="en-US" sz="1600" kern="1200" dirty="0"/>
        </a:p>
      </dsp:txBody>
      <dsp:txXfrm>
        <a:off x="582645" y="1523321"/>
        <a:ext cx="2174490" cy="1304694"/>
      </dsp:txXfrm>
    </dsp:sp>
    <dsp:sp modelId="{337C7EBC-D581-594A-976E-07134F63F48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 </a:t>
          </a:r>
          <a:r>
            <a:rPr lang="en-US" sz="1600" kern="1200" dirty="0"/>
            <a:t>ETF</a:t>
          </a:r>
        </a:p>
      </dsp:txBody>
      <dsp:txXfrm>
        <a:off x="2974584" y="1523321"/>
        <a:ext cx="2174490" cy="1304694"/>
      </dsp:txXfrm>
    </dsp:sp>
    <dsp:sp modelId="{A84B12F4-F00C-4342-9076-0CDE561CF4DA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хедж-фонды</a:t>
          </a:r>
          <a:endParaRPr lang="en-US" sz="1600" kern="1200" dirty="0"/>
        </a:p>
      </dsp:txBody>
      <dsp:txXfrm>
        <a:off x="5366524" y="1523321"/>
        <a:ext cx="2174490" cy="1304694"/>
      </dsp:txXfrm>
    </dsp:sp>
    <dsp:sp modelId="{92B6476E-6598-184D-939A-06B95606E135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недвижимость</a:t>
          </a:r>
          <a:endParaRPr lang="en-US" sz="1600" kern="1200" dirty="0"/>
        </a:p>
      </dsp:txBody>
      <dsp:txXfrm>
        <a:off x="7758464" y="1523321"/>
        <a:ext cx="2174490" cy="1304694"/>
      </dsp:txXfrm>
    </dsp:sp>
    <dsp:sp modelId="{EB5D3DBA-DC43-144E-80CC-68BC7D4E9331}">
      <dsp:nvSpPr>
        <dsp:cNvPr id="0" name=""/>
        <dsp:cNvSpPr/>
      </dsp:nvSpPr>
      <dsp:spPr>
        <a:xfrm>
          <a:off x="1778615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драгоценные металлы</a:t>
          </a:r>
          <a:endParaRPr lang="en-US" sz="1600" kern="1200" dirty="0"/>
        </a:p>
      </dsp:txBody>
      <dsp:txXfrm>
        <a:off x="1778615" y="3045465"/>
        <a:ext cx="2174490" cy="1304694"/>
      </dsp:txXfrm>
    </dsp:sp>
    <dsp:sp modelId="{F8A2CE60-8AC9-8140-81EA-5F4AA47E938A}">
      <dsp:nvSpPr>
        <dsp:cNvPr id="0" name=""/>
        <dsp:cNvSpPr/>
      </dsp:nvSpPr>
      <dsp:spPr>
        <a:xfrm>
          <a:off x="417055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валюта</a:t>
          </a:r>
          <a:endParaRPr lang="en-US" sz="1600" kern="1200" dirty="0"/>
        </a:p>
      </dsp:txBody>
      <dsp:txXfrm>
        <a:off x="4170554" y="3045465"/>
        <a:ext cx="2174490" cy="1304694"/>
      </dsp:txXfrm>
    </dsp:sp>
    <dsp:sp modelId="{58A1A772-EC1A-7C41-8B7D-CDE1C60C2D94}">
      <dsp:nvSpPr>
        <dsp:cNvPr id="0" name=""/>
        <dsp:cNvSpPr/>
      </dsp:nvSpPr>
      <dsp:spPr>
        <a:xfrm>
          <a:off x="6562494" y="3045465"/>
          <a:ext cx="2174490" cy="130469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предметы роскоши, антиквариат </a:t>
          </a:r>
          <a:endParaRPr lang="en-US" sz="1600" kern="1200"/>
        </a:p>
      </dsp:txBody>
      <dsp:txXfrm>
        <a:off x="6562494" y="3045465"/>
        <a:ext cx="2174490" cy="130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8640E-57E3-9B4C-8BF8-6520EC84F6FA}">
      <dsp:nvSpPr>
        <dsp:cNvPr id="0" name=""/>
        <dsp:cNvSpPr/>
      </dsp:nvSpPr>
      <dsp:spPr>
        <a:xfrm>
          <a:off x="3082131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A2078-9EFA-F745-853A-C31741A5010A}">
      <dsp:nvSpPr>
        <dsp:cNvPr id="0" name=""/>
        <dsp:cNvSpPr/>
      </dsp:nvSpPr>
      <dsp:spPr>
        <a:xfrm>
          <a:off x="349550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Облигации</a:t>
          </a:r>
          <a:endParaRPr lang="en-US" sz="1600" kern="1200"/>
        </a:p>
      </dsp:txBody>
      <dsp:txXfrm>
        <a:off x="3578350" y="496219"/>
        <a:ext cx="1531337" cy="1531337"/>
      </dsp:txXfrm>
    </dsp:sp>
    <dsp:sp modelId="{6CBC61E1-43F7-DE4F-B073-416CDDC37312}">
      <dsp:nvSpPr>
        <dsp:cNvPr id="0" name=""/>
        <dsp:cNvSpPr/>
      </dsp:nvSpPr>
      <dsp:spPr>
        <a:xfrm>
          <a:off x="5323070" y="413377"/>
          <a:ext cx="1697021" cy="1697021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Золото и промышленные металлы</a:t>
          </a:r>
          <a:endParaRPr lang="en-US" sz="1600" kern="1200"/>
        </a:p>
      </dsp:txBody>
      <dsp:txXfrm>
        <a:off x="5405912" y="496219"/>
        <a:ext cx="1531337" cy="1531337"/>
      </dsp:txXfrm>
    </dsp:sp>
    <dsp:sp modelId="{37E2031E-A6BE-B946-A201-21B6C1FE8F27}">
      <dsp:nvSpPr>
        <dsp:cNvPr id="0" name=""/>
        <dsp:cNvSpPr/>
      </dsp:nvSpPr>
      <dsp:spPr>
        <a:xfrm>
          <a:off x="3495508" y="2240939"/>
          <a:ext cx="1697021" cy="1697021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Нефть</a:t>
          </a:r>
          <a:endParaRPr lang="en-US" sz="1600" kern="1200"/>
        </a:p>
      </dsp:txBody>
      <dsp:txXfrm>
        <a:off x="3578350" y="2323781"/>
        <a:ext cx="1531337" cy="1531337"/>
      </dsp:txXfrm>
    </dsp:sp>
    <dsp:sp modelId="{C54019A4-293D-4A48-8A26-9A66D6A9C351}">
      <dsp:nvSpPr>
        <dsp:cNvPr id="0" name=""/>
        <dsp:cNvSpPr/>
      </dsp:nvSpPr>
      <dsp:spPr>
        <a:xfrm>
          <a:off x="5323070" y="2240939"/>
          <a:ext cx="1697021" cy="169702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Агрокомплекс</a:t>
          </a:r>
          <a:endParaRPr lang="en-US" sz="1600" kern="1200"/>
        </a:p>
      </dsp:txBody>
      <dsp:txXfrm>
        <a:off x="5405912" y="2323781"/>
        <a:ext cx="1531337" cy="153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95E2F-2B7D-4990-A90F-1AE5AF2B76A5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63028-19F7-4E9A-9868-2010A962A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3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A4A9C-F7CD-272C-77D7-C442831C5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EBA32-908A-A2C9-1F91-C6DD2D446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FC1F0-8168-3F51-FEBC-FD316F97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E486A7-4197-E863-CCD6-A041A6914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46FB2-CEC6-5F57-5549-C4E4EA3F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969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7C53F-E89F-E428-5C4C-413C52CA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135ABF-B67F-0761-7D4C-7414E6B0A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FBE7BD-0084-2158-58E2-2BD801AB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CB2CD-B009-1A0D-4ED1-8121458A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454F5-D7BC-F275-4E1B-B8477A20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00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10B603-EBD3-2CEC-BA61-E4F80FDB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B3D878-8D7D-BEDF-A66C-1CC941DCE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CD1A4-381D-7AD6-589D-BA9A64A72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8EC6E-3447-C749-D420-5B4D72E0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86BEF-4F19-7A43-2049-B0CC19E1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481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7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46FFB-D600-68AF-F71D-DD51B4DF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73EC6A-FCA8-63AD-EABF-5116A9E7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B9E3E-9EC1-CC6C-AB9A-AC39A7BA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4B09F-0EF5-B4C4-D44D-BAC1408A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D664B1-758D-CE2F-97DB-7A89079D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735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4EE6C-72AA-BBCF-3CA3-5714F7D8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69F624-1992-98E7-F450-D4453139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B8B0E-FC8B-3776-AE4F-06074C92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976209-2CD1-676F-9A8C-0EBCE468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9EBA2-91CB-765E-E532-12493DC0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061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C8383-7A99-92F0-D54A-A2CD92FE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50D13-0E44-2FE5-D47E-DD1117D02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9851B7-95D4-8468-1D86-D6B09424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C55FFF-13FD-3FCA-DBFB-C655D90B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DB8B7-B3C8-1D23-38E2-6B00DABF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98DC23-680D-3506-A10D-DB6934E6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58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42871-5209-3F3D-0448-B94D96B2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71A545-BCE9-143F-8D74-B80FBD7E4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06A00E-A8EC-1F07-B063-207FD7417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B17B62-EF55-3423-FB2A-D10F3B13F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88C1A3-0E0D-04F3-02BC-974B286C8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D55D51-B0EC-8528-FC89-E51285B9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8D27FD-FB98-69E0-C816-FD7E3121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085D83-22D4-DB00-6635-2BD1BD8E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47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1276-484C-AAD9-9608-567C256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2AF93-0CA8-D428-C990-4A66B927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B52C6-2D8F-4D00-6914-ADD9725E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BA64FE-B6C1-3993-A9C0-0E0E21F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77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426C07-6F3D-C5D0-7C2A-21293256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3B3E511-D776-3978-7BCF-0438BD34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EB23A2-3594-4340-9471-EA7AF050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39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9EA6A-2961-96AD-4390-492B5F1A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C4170E-9A42-AFE7-A585-1FE6EE713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4B00AF-8390-6992-1C1B-4F318E231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EECEC6-1820-9B6D-D184-95BCF2B1F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184E02-81B7-B65D-AF81-09E28B1D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C686C-00FA-406C-4CCB-09C1DAB9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41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D30AA-ED58-707C-A363-FD515CDC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189D96-F26E-E338-E29A-F6F841F32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5F5244-750B-BA1D-9F05-1F7AC4B4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2EDB6-D7C6-1F51-BBE0-5D74F63B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641542-F4B6-684D-6811-563CAAE3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680663-8BC8-DB97-FADC-018BC03F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82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BC05B-B55A-27ED-4D13-0521C278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A5A4C0-C702-A1FD-F120-26DA024AE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37F83-565B-98FA-B163-DB1F4D7C0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May 22, 2023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AE32F-948B-78BE-002E-F40805E51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895719-E2AD-1686-9B27-424002CD9D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s0.rbk.ru/v6_top_pics/media/img/3/38/756723357052383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660400" y="2082988"/>
            <a:ext cx="9649012" cy="184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5400" b="1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Базовые </a:t>
            </a:r>
            <a:r>
              <a:rPr lang="ru-RU" sz="54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инструменты инвестирования</a:t>
            </a:r>
            <a:endParaRPr lang="ru-RU" sz="54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666377" y="4964113"/>
            <a:ext cx="9643035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к.э.н. </a:t>
            </a:r>
            <a:r>
              <a:rPr lang="ru-RU" sz="2800" b="1" dirty="0" err="1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Понявина</a:t>
            </a:r>
            <a: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Мария Борисовна</a:t>
            </a: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300D2-7BBF-4FA3-B69C-4681A24F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/>
              <a:t>С высоким уровнем риска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CE660-ED1E-9903-08F3-297053FF2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ru-RU" sz="2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акции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паи индексных и акционных фондов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инструменты срочного рынка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валюта, котировки которой подвержены частым колебаниям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криптовалюта</a:t>
            </a:r>
          </a:p>
        </p:txBody>
      </p:sp>
    </p:spTree>
    <p:extLst>
      <p:ext uri="{BB962C8B-B14F-4D97-AF65-F5344CB8AC3E}">
        <p14:creationId xmlns:p14="http://schemas.microsoft.com/office/powerpoint/2010/main" val="2322713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ACE51-1D4D-69C7-94EE-4EF517BD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Риски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18A71-2BBA-B1B9-4A11-93BC0785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Риск эмитента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Правовой и политический риски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Рыночный риск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Риск ликвидности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Процентный риск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Валютный риск</a:t>
            </a:r>
            <a:endParaRPr lang="ru-RU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47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 descr="Изображение выглядит как наушник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5E42FB1-D688-D950-7A5C-44831A423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" r="51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6EB48-28F4-9347-7CFE-ECF129744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ru-RU" sz="2200">
                <a:effectLst/>
                <a:ea typeface="Times New Roman" panose="02020603050405020304" pitchFamily="18" charset="0"/>
              </a:rPr>
              <a:t>чем выше доходность инструмента, тем с большим риском связаны инвестиции в него. Начинающим вкладчикам не рекомендуется на первых этапах своей деятельности выбирать активы с доходностью более 20–30 %.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78228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9C794-1ABA-EE52-BBF3-B9D06376A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ru-RU" sz="4000"/>
              <a:t>С чего начать?</a:t>
            </a:r>
          </a:p>
        </p:txBody>
      </p:sp>
      <p:pic>
        <p:nvPicPr>
          <p:cNvPr id="14" name="Picture 4" descr="Лампочка на желтом фоне с нарисованными световыми лучами и шнуром">
            <a:extLst>
              <a:ext uri="{FF2B5EF4-FFF2-40B4-BE49-F238E27FC236}">
                <a16:creationId xmlns:a16="http://schemas.microsoft.com/office/drawing/2014/main" id="{A770D3FB-C808-B050-11E2-D36276683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3" r="905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708640F-E66B-C1E1-A73D-E98FB9C8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Определение цели. 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Изучение терминологии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Обучение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Составление плана действий в форс-мажорных ситуациях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Определение размеров и источников инвестирования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Определение инвестиционного портфеля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Выбрать стратегию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000">
                <a:effectLst/>
                <a:ea typeface="Times New Roman" panose="02020603050405020304" pitchFamily="18" charset="0"/>
              </a:rPr>
              <a:t>Определить активы для работы, составить инвестиционный портфель и переходить к покупкам.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46024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Календарь на столе">
            <a:extLst>
              <a:ext uri="{FF2B5EF4-FFF2-40B4-BE49-F238E27FC236}">
                <a16:creationId xmlns:a16="http://schemas.microsoft.com/office/drawing/2014/main" id="{7899D2BF-1D3D-7BA0-57DB-E60DFA5B5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859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0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F4A22-8E38-EA08-5D59-28667980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ru-RU" sz="3400" b="1">
                <a:effectLst/>
                <a:latin typeface="+mn-lt"/>
                <a:ea typeface="Times New Roman" panose="02020603050405020304" pitchFamily="18" charset="0"/>
              </a:rPr>
              <a:t>Сроки инвестиций</a:t>
            </a:r>
            <a:endParaRPr lang="ru-RU" sz="3400">
              <a:latin typeface="+mn-lt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F31F1-8686-ABDA-3A7F-3312B0E0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-apple-system-font"/>
                <a:ea typeface="Times New Roman" panose="02020603050405020304" pitchFamily="18" charset="0"/>
              </a:rPr>
              <a:t>краткосрочные (до одного года)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-apple-system-font"/>
                <a:ea typeface="Times New Roman" panose="02020603050405020304" pitchFamily="18" charset="0"/>
              </a:rPr>
              <a:t>среднесрочные (от одного года до трех лет)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-apple-system-font"/>
                <a:ea typeface="Times New Roman" panose="02020603050405020304" pitchFamily="18" charset="0"/>
              </a:rPr>
              <a:t>долгосрочные (от трех лет)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7178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475E2-DDA9-C58F-EA34-A4C442F4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ru-RU" sz="4000"/>
              <a:t>Стили инвестирования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A70DB017-8A57-2830-BC75-25BADA543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endParaRPr lang="ru-RU" sz="1900"/>
          </a:p>
          <a:p>
            <a:r>
              <a:rPr lang="ru-RU" sz="1900"/>
              <a:t>Пассивное инвестирование — это вложение на долгий срок. Такой способ предполагает вложение денег в акции крупных компаний на несколько лет. Риск резкого падения котировок у таких компаний крайне низкий. Кроме того, они часто платят дивиденды.</a:t>
            </a:r>
          </a:p>
          <a:p>
            <a:r>
              <a:rPr lang="ru-RU" sz="1900"/>
              <a:t>Агрессивное инвестирование — это вложение средств в небольшие компании. Подобные ценные бумаги при колебаниях рынка растут или падают сильнее. За счет этого инвестор может заработать больше, но и риск потерять свои вложения при таком виде инвестиций возрастает.</a:t>
            </a:r>
          </a:p>
        </p:txBody>
      </p:sp>
    </p:spTree>
    <p:extLst>
      <p:ext uri="{BB962C8B-B14F-4D97-AF65-F5344CB8AC3E}">
        <p14:creationId xmlns:p14="http://schemas.microsoft.com/office/powerpoint/2010/main" val="256633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81CE4-D53D-49E1-C71B-DA3E5ED6E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Налоги с инвестиций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ECBDD-B749-C6FB-182D-BA9F5622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1575" y="1238250"/>
            <a:ext cx="300037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Сумма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налога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составит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13%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налоговых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резидентов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России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30%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иностранцев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19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E09B6-27F6-1198-7590-769D20A0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46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ru-RU" sz="4100" b="1" dirty="0"/>
              <a:t>Варианты эффективных способов инвестирования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13CB51-627F-F791-BB8F-12F2C05D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88" y="2620641"/>
            <a:ext cx="5837750" cy="3023702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Инвестиции в недвижимость</a:t>
            </a:r>
          </a:p>
          <a:p>
            <a:r>
              <a:rPr lang="ru-RU" sz="2200" dirty="0"/>
              <a:t>Инвестирование в криптовалюту</a:t>
            </a:r>
          </a:p>
          <a:p>
            <a:r>
              <a:rPr lang="ru-RU" sz="2200" dirty="0"/>
              <a:t>Инвестирование в акции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6" descr="Upward trend">
            <a:extLst>
              <a:ext uri="{FF2B5EF4-FFF2-40B4-BE49-F238E27FC236}">
                <a16:creationId xmlns:a16="http://schemas.microsoft.com/office/drawing/2014/main" id="{CD88FC04-A50D-7B34-1477-37DC22AEA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1373" y="1186882"/>
            <a:ext cx="4235516" cy="42355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CCBF9-3CE1-01BD-C16E-0B269362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ru-RU" sz="6000" dirty="0"/>
              <a:t>Примеры инвестиционных идей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19E03-9126-D6A4-8801-453520D9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ru-RU" sz="2200"/>
              <a:t>Облигации: консервативный вариант</a:t>
            </a:r>
          </a:p>
          <a:p>
            <a:r>
              <a:rPr lang="ru-RU" sz="2200"/>
              <a:t>Дивиденды</a:t>
            </a:r>
          </a:p>
          <a:p>
            <a:r>
              <a:rPr lang="ru-RU" sz="2200"/>
              <a:t>Золото</a:t>
            </a:r>
          </a:p>
          <a:p>
            <a:r>
              <a:rPr lang="ru-RU" sz="2200"/>
              <a:t>Фонды и индексное инвестирование</a:t>
            </a:r>
          </a:p>
          <a:p>
            <a:r>
              <a:rPr lang="ru-RU" sz="2200"/>
              <a:t>Отдельные российские акции</a:t>
            </a:r>
          </a:p>
          <a:p>
            <a:endParaRPr lang="ru-RU" sz="2200"/>
          </a:p>
        </p:txBody>
      </p:sp>
    </p:spTree>
    <p:extLst>
      <p:ext uri="{BB962C8B-B14F-4D97-AF65-F5344CB8AC3E}">
        <p14:creationId xmlns:p14="http://schemas.microsoft.com/office/powerpoint/2010/main" val="212884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EEAAE-B2F2-900C-040F-3C42FCB8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4800" b="1" dirty="0"/>
              <a:t>Выбор актива в нестабильной ситуации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1ED9BE41-BED3-9695-8DFB-F9253A3CA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0315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23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6AA9B-D2D1-91BA-123B-9006336A0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3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Базовые инструменты инвестирования</a:t>
            </a:r>
            <a:endParaRPr lang="ru-RU" sz="3400" dirty="0"/>
          </a:p>
        </p:txBody>
      </p:sp>
      <p:sp>
        <p:nvSpPr>
          <p:cNvPr id="103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Рисунок 5" descr="Фото:Shutterstock">
            <a:extLst>
              <a:ext uri="{FF2B5EF4-FFF2-40B4-BE49-F238E27FC236}">
                <a16:creationId xmlns:a16="http://schemas.microsoft.com/office/drawing/2014/main" id="{089FA93D-3CD7-02C3-EDBD-111672CEF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7" r="1210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AEF91BA-FE1B-7C74-76AB-D85C2F1D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518" y="145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42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32415" y="3665227"/>
            <a:ext cx="538314" cy="49141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49952" y="3801246"/>
            <a:ext cx="492989" cy="4929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0472"/>
            <a:ext cx="1513920" cy="1513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998" y="1788001"/>
            <a:ext cx="1513920" cy="15139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1349" y="1750472"/>
            <a:ext cx="1513920" cy="151392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9867960" y="3389930"/>
            <a:ext cx="1199763" cy="22169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57033" y="3724516"/>
            <a:ext cx="1802552" cy="576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23035" y="1768924"/>
            <a:ext cx="1534001" cy="1534001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24437" y="3723727"/>
            <a:ext cx="531197" cy="374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00690" y="4924636"/>
            <a:ext cx="7222631" cy="1252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182" spc="59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182" spc="59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182" spc="59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182" spc="59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182" spc="59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1539" y="3377350"/>
            <a:ext cx="1085477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1067" u="sng" spc="45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067" u="sng" spc="45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067" u="sng" spc="45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29998" y="3364950"/>
            <a:ext cx="1753302" cy="156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1067" u="sng" spc="37" dirty="0">
                <a:solidFill>
                  <a:srgbClr val="000000"/>
                </a:solidFill>
                <a:latin typeface="Montserrat Semi-Bold"/>
              </a:rPr>
              <a:t>t.me/</a:t>
            </a:r>
            <a:r>
              <a:rPr lang="en-US" sz="1067" u="sng" spc="37" dirty="0" err="1">
                <a:solidFill>
                  <a:srgbClr val="000000"/>
                </a:solidFill>
                <a:latin typeface="Montserrat Semi-Bold"/>
              </a:rPr>
              <a:t>fingramota_ifg</a:t>
            </a:r>
            <a:endParaRPr lang="en-US" sz="1067" u="sng" spc="3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7348" y="1441127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0419" y="3402070"/>
            <a:ext cx="2095781" cy="146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</a:pPr>
            <a:r>
              <a:rPr lang="en-US" sz="751" u="sng" spc="37">
                <a:solidFill>
                  <a:srgbClr val="002F42"/>
                </a:solidFill>
                <a:latin typeface="Montserrat Semi-Bold"/>
              </a:rPr>
              <a:t>fa.ru/org/science/ifg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61748" y="1441127"/>
            <a:ext cx="2167633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96447" y="310958"/>
            <a:ext cx="3599106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8"/>
              </a:lnSpc>
              <a:spcBef>
                <a:spcPct val="0"/>
              </a:spcBef>
            </a:pPr>
            <a:r>
              <a:rPr lang="en-US" sz="1599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29159" y="188759"/>
            <a:ext cx="5937860" cy="1255262"/>
            <a:chOff x="0" y="0"/>
            <a:chExt cx="11875720" cy="251052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1"/>
                </a:lnSpc>
              </a:pPr>
              <a:r>
                <a:rPr lang="en-US" sz="2617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792039" y="6434080"/>
            <a:ext cx="846460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881" y="4763247"/>
            <a:ext cx="1799684" cy="1413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361B4D44-2391-117F-C28E-B4288917D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5FB8D-D62A-A18C-DB67-FFF739A22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 dirty="0"/>
              <a:t>В условиях нестабильной экономики граждане все чаще задумываются о том, как сохранить свои сбережения. </a:t>
            </a:r>
          </a:p>
          <a:p>
            <a:r>
              <a:rPr lang="ru-RU" sz="2000" dirty="0"/>
              <a:t>Недостаток знаний и опыта в этой сфере часто приводит к убыткам.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7765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95FAF-96DE-D3F4-C24A-4A457C72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888526" cy="1800526"/>
          </a:xfrm>
        </p:spPr>
        <p:txBody>
          <a:bodyPr>
            <a:normAutofit/>
          </a:bodyPr>
          <a:lstStyle/>
          <a:p>
            <a:r>
              <a:rPr lang="ru-RU" dirty="0"/>
              <a:t>Инвестиции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3E24E5-DF4C-77AA-2AC5-0367283B1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39"/>
            <a:ext cx="4726727" cy="5009361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200" b="0" i="0" u="none" strike="noStrike" dirty="0">
                <a:effectLst/>
              </a:rPr>
              <a:t>инвестиции - денежные средства, ценные бумаги, иное имущество, в том числе имущественные права, иные права, имеющие денежную оценку, вкладываемые в объекты предпринимательской и (или) иной деятельности в целях получения прибыли и (или) достижения иного полезного эффекта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/>
              <a:t>№</a:t>
            </a:r>
            <a:r>
              <a:rPr lang="en" sz="1800" dirty="0"/>
              <a:t> 39-</a:t>
            </a:r>
            <a:r>
              <a:rPr lang="ru-RU" sz="1800" dirty="0"/>
              <a:t>ФЗ "Об инвестиционной деятельности в Российской Федерации, осуществляемой в форме капитальных вложений"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7" name="Graphic 6" descr="Защищенный ноутбук">
            <a:extLst>
              <a:ext uri="{FF2B5EF4-FFF2-40B4-BE49-F238E27FC236}">
                <a16:creationId xmlns:a16="http://schemas.microsoft.com/office/drawing/2014/main" id="{FEF87211-285E-652D-B50C-F166C4A96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5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C3785-8CA0-FDD4-BF02-BFEA21FD5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000" b="1" dirty="0"/>
              <a:t>Виды</a:t>
            </a:r>
            <a:r>
              <a:rPr lang="ru-RU" sz="5000" dirty="0"/>
              <a:t> </a:t>
            </a:r>
            <a:r>
              <a:rPr lang="ru-RU" sz="5000" b="1" dirty="0"/>
              <a:t>инвестиций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A81185B-CAC9-30F1-6EC8-7BF771B6A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92433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755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6DB20-6843-905C-939A-7DF8A603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ru-RU" sz="52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Инструменты инвестора </a:t>
            </a:r>
            <a:endParaRPr lang="ru-RU" sz="5200"/>
          </a:p>
        </p:txBody>
      </p:sp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CD0A3928-9F5F-2686-15F8-193F94E0E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5616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46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FD389-2853-5D66-7459-1700B6919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оходность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и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сопутствующие</a:t>
            </a:r>
            <a:r>
              <a:rPr lang="en-US" sz="72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риски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18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D78DA31-A1CC-82C2-33D5-F6F4F73A2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ru-RU" sz="3100" dirty="0" err="1"/>
              <a:t>Малорисковые</a:t>
            </a:r>
            <a:endParaRPr lang="ru-RU" sz="3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бъект 7">
            <a:extLst>
              <a:ext uri="{FF2B5EF4-FFF2-40B4-BE49-F238E27FC236}">
                <a16:creationId xmlns:a16="http://schemas.microsoft.com/office/drawing/2014/main" id="{9C4DB47A-52E3-B658-8741-DAF36B47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депозиты в надежных банках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участие в накопительных программах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облигации федерального займа</a:t>
            </a:r>
          </a:p>
        </p:txBody>
      </p:sp>
    </p:spTree>
    <p:extLst>
      <p:ext uri="{BB962C8B-B14F-4D97-AF65-F5344CB8AC3E}">
        <p14:creationId xmlns:p14="http://schemas.microsoft.com/office/powerpoint/2010/main" val="259301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335D5-C9F7-A417-05E9-E21E7451E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 dirty="0" err="1">
                <a:latin typeface="+mn-lt"/>
                <a:ea typeface="Times New Roman" panose="02020603050405020304" pitchFamily="18" charset="0"/>
              </a:rPr>
              <a:t>С</a:t>
            </a:r>
            <a:r>
              <a:rPr lang="ru-RU" sz="3400" dirty="0" err="1">
                <a:effectLst/>
                <a:latin typeface="+mn-lt"/>
                <a:ea typeface="Times New Roman" panose="02020603050405020304" pitchFamily="18" charset="0"/>
              </a:rPr>
              <a:t>реднерисковые</a:t>
            </a:r>
            <a:endParaRPr lang="ru-RU" sz="3400" dirty="0">
              <a:latin typeface="+mn-lt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F73FC-802B-2823-202E-A47CAB00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34290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депозиты в небольших коммерческих банках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облигации коммерческих компаний и финансовых учреждений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паи облигационных фондов и фондов недвижимости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200" dirty="0">
                <a:effectLst/>
                <a:ea typeface="Times New Roman" panose="02020603050405020304" pitchFamily="18" charset="0"/>
              </a:rPr>
              <a:t>устойчивая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3819135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537</Words>
  <Application>Microsoft Office PowerPoint</Application>
  <PresentationFormat>Широкоэкранный</PresentationFormat>
  <Paragraphs>102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-apple-system-font</vt:lpstr>
      <vt:lpstr>Arial</vt:lpstr>
      <vt:lpstr>Calibri</vt:lpstr>
      <vt:lpstr>Calibri Light</vt:lpstr>
      <vt:lpstr>Clear Sans Thin Bold</vt:lpstr>
      <vt:lpstr>Montserrat</vt:lpstr>
      <vt:lpstr>Montserrat Semi-Bold</vt:lpstr>
      <vt:lpstr>Montserrat Semi-Bold Bold</vt:lpstr>
      <vt:lpstr>Symbol</vt:lpstr>
      <vt:lpstr>Times New Roman</vt:lpstr>
      <vt:lpstr>Тема Office</vt:lpstr>
      <vt:lpstr>Презентация PowerPoint</vt:lpstr>
      <vt:lpstr>Базовые инструменты инвестирования</vt:lpstr>
      <vt:lpstr>Презентация PowerPoint</vt:lpstr>
      <vt:lpstr>Инвестиции</vt:lpstr>
      <vt:lpstr>Виды инвестиций</vt:lpstr>
      <vt:lpstr>Инструменты инвестора </vt:lpstr>
      <vt:lpstr>Доходность и сопутствующие риски</vt:lpstr>
      <vt:lpstr>Малорисковые</vt:lpstr>
      <vt:lpstr>Среднерисковые</vt:lpstr>
      <vt:lpstr>С высоким уровнем риска</vt:lpstr>
      <vt:lpstr>Риски</vt:lpstr>
      <vt:lpstr>Презентация PowerPoint</vt:lpstr>
      <vt:lpstr>С чего начать?</vt:lpstr>
      <vt:lpstr>Сроки инвестиций</vt:lpstr>
      <vt:lpstr>Стили инвестирования</vt:lpstr>
      <vt:lpstr>Налоги с инвестиций </vt:lpstr>
      <vt:lpstr>Варианты эффективных способов инвестирования</vt:lpstr>
      <vt:lpstr>Примеры инвестиционных идей</vt:lpstr>
      <vt:lpstr>Выбор актива в нестабильной ситуации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инструменты инвестирования</dc:title>
  <dc:creator>Понявина Мария Борисовна</dc:creator>
  <cp:lastModifiedBy>Епхиева Юлия Сергеевна</cp:lastModifiedBy>
  <cp:revision>19</cp:revision>
  <dcterms:created xsi:type="dcterms:W3CDTF">2023-05-17T03:31:09Z</dcterms:created>
  <dcterms:modified xsi:type="dcterms:W3CDTF">2023-05-22T14:37:05Z</dcterms:modified>
</cp:coreProperties>
</file>