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42" autoAdjust="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28AC40-87F0-4F8F-AE50-4E49E2E8A0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EC57EA-12F1-482D-8361-BEA97A5447E8}">
      <dgm:prSet phldrT="[Текст]" custT="1"/>
      <dgm:spPr/>
      <dgm:t>
        <a:bodyPr/>
        <a:lstStyle/>
        <a:p>
          <a:r>
            <a:rPr lang="ru-RU" sz="1800" dirty="0" smtClean="0"/>
            <a:t>Количество мероприятий по повышению финансовой грамотности в 2021 году – 560</a:t>
          </a:r>
          <a:r>
            <a:rPr lang="ru-RU" sz="1000" dirty="0" smtClean="0"/>
            <a:t>.</a:t>
          </a:r>
          <a:endParaRPr lang="ru-RU" sz="1000" dirty="0"/>
        </a:p>
      </dgm:t>
    </dgm:pt>
    <dgm:pt modelId="{C885DD24-EDF3-4416-A612-AD3DDFC69F86}" type="parTrans" cxnId="{5C909C43-EC6B-4A82-89EA-7802E17A9D6A}">
      <dgm:prSet/>
      <dgm:spPr/>
      <dgm:t>
        <a:bodyPr/>
        <a:lstStyle/>
        <a:p>
          <a:endParaRPr lang="ru-RU"/>
        </a:p>
      </dgm:t>
    </dgm:pt>
    <dgm:pt modelId="{C0A40E77-CA42-4141-84A6-D182A0DC2B77}" type="sibTrans" cxnId="{5C909C43-EC6B-4A82-89EA-7802E17A9D6A}">
      <dgm:prSet/>
      <dgm:spPr/>
      <dgm:t>
        <a:bodyPr/>
        <a:lstStyle/>
        <a:p>
          <a:endParaRPr lang="ru-RU"/>
        </a:p>
      </dgm:t>
    </dgm:pt>
    <dgm:pt modelId="{A2533D7A-72AC-4432-BA1D-E2D9CCD06CD5}">
      <dgm:prSet phldrT="[Текст]" custT="1"/>
      <dgm:spPr/>
      <dgm:t>
        <a:bodyPr/>
        <a:lstStyle/>
        <a:p>
          <a:r>
            <a:rPr lang="ru-RU" sz="1800" dirty="0" smtClean="0"/>
            <a:t>Общее количество участников мероприятий (чел.) – 48 416.</a:t>
          </a:r>
          <a:endParaRPr lang="ru-RU" sz="1800" dirty="0"/>
        </a:p>
      </dgm:t>
    </dgm:pt>
    <dgm:pt modelId="{D11D7A85-DD6A-4970-BB0E-6AF627531240}" type="parTrans" cxnId="{59E27E4C-1B43-4B18-9480-665B3C878128}">
      <dgm:prSet/>
      <dgm:spPr/>
      <dgm:t>
        <a:bodyPr/>
        <a:lstStyle/>
        <a:p>
          <a:endParaRPr lang="ru-RU"/>
        </a:p>
      </dgm:t>
    </dgm:pt>
    <dgm:pt modelId="{B6F5C741-914F-468C-AEE3-3B11CAFE1B7D}" type="sibTrans" cxnId="{59E27E4C-1B43-4B18-9480-665B3C878128}">
      <dgm:prSet/>
      <dgm:spPr/>
      <dgm:t>
        <a:bodyPr/>
        <a:lstStyle/>
        <a:p>
          <a:endParaRPr lang="ru-RU"/>
        </a:p>
      </dgm:t>
    </dgm:pt>
    <dgm:pt modelId="{00C38823-E809-42AC-9739-6E43C2B953EA}">
      <dgm:prSet phldrT="[Текст]" custT="1"/>
      <dgm:spPr/>
      <dgm:t>
        <a:bodyPr/>
        <a:lstStyle/>
        <a:p>
          <a:r>
            <a:rPr lang="ru-RU" sz="1800" dirty="0" smtClean="0"/>
            <a:t>Целевые группы населения на которые были направлены мероприятия:</a:t>
          </a:r>
        </a:p>
        <a:p>
          <a:r>
            <a:rPr lang="ru-RU" sz="1800" dirty="0" smtClean="0"/>
            <a:t>- дошкольники</a:t>
          </a:r>
        </a:p>
        <a:p>
          <a:r>
            <a:rPr lang="ru-RU" sz="1800" dirty="0" smtClean="0"/>
            <a:t>- школьники</a:t>
          </a:r>
        </a:p>
        <a:p>
          <a:r>
            <a:rPr lang="ru-RU" sz="1800" dirty="0" smtClean="0"/>
            <a:t>- студенты и молодежь</a:t>
          </a:r>
        </a:p>
        <a:p>
          <a:r>
            <a:rPr lang="ru-RU" sz="1800" dirty="0" smtClean="0"/>
            <a:t>- взрослое население</a:t>
          </a:r>
        </a:p>
        <a:p>
          <a:r>
            <a:rPr lang="ru-RU" sz="1800" dirty="0" smtClean="0"/>
            <a:t>- пенсионеры </a:t>
          </a:r>
        </a:p>
        <a:p>
          <a:endParaRPr lang="ru-RU" sz="1100" dirty="0"/>
        </a:p>
      </dgm:t>
    </dgm:pt>
    <dgm:pt modelId="{C20AD635-FDA9-4A64-8D2C-E448A50AC4D1}" type="parTrans" cxnId="{60E780A6-2DC2-45BE-90B6-A086F18D2671}">
      <dgm:prSet/>
      <dgm:spPr/>
      <dgm:t>
        <a:bodyPr/>
        <a:lstStyle/>
        <a:p>
          <a:endParaRPr lang="ru-RU"/>
        </a:p>
      </dgm:t>
    </dgm:pt>
    <dgm:pt modelId="{E800FA97-063D-4D67-8746-A09FDE97EA31}" type="sibTrans" cxnId="{60E780A6-2DC2-45BE-90B6-A086F18D2671}">
      <dgm:prSet/>
      <dgm:spPr/>
      <dgm:t>
        <a:bodyPr/>
        <a:lstStyle/>
        <a:p>
          <a:endParaRPr lang="ru-RU"/>
        </a:p>
      </dgm:t>
    </dgm:pt>
    <dgm:pt modelId="{7A1CFF4A-D88C-4299-B3F2-2812314A8010}" type="pres">
      <dgm:prSet presAssocID="{1328AC40-87F0-4F8F-AE50-4E49E2E8A0A0}" presName="linear" presStyleCnt="0">
        <dgm:presLayoutVars>
          <dgm:dir/>
          <dgm:animLvl val="lvl"/>
          <dgm:resizeHandles val="exact"/>
        </dgm:presLayoutVars>
      </dgm:prSet>
      <dgm:spPr/>
    </dgm:pt>
    <dgm:pt modelId="{0FED7012-2097-4F36-9071-50D00F6B7078}" type="pres">
      <dgm:prSet presAssocID="{8EEC57EA-12F1-482D-8361-BEA97A5447E8}" presName="parentLin" presStyleCnt="0"/>
      <dgm:spPr/>
    </dgm:pt>
    <dgm:pt modelId="{E63676B3-05FF-451C-B670-1D885070D175}" type="pres">
      <dgm:prSet presAssocID="{8EEC57EA-12F1-482D-8361-BEA97A5447E8}" presName="parentLeftMargin" presStyleLbl="node1" presStyleIdx="0" presStyleCnt="3"/>
      <dgm:spPr/>
    </dgm:pt>
    <dgm:pt modelId="{137D5B72-D208-47A7-BF83-77EDE034BA93}" type="pres">
      <dgm:prSet presAssocID="{8EEC57EA-12F1-482D-8361-BEA97A5447E8}" presName="parentText" presStyleLbl="node1" presStyleIdx="0" presStyleCnt="3" custScaleX="139459" custScaleY="188765" custLinFactNeighborX="-31868" custLinFactNeighborY="49453">
        <dgm:presLayoutVars>
          <dgm:chMax val="0"/>
          <dgm:bulletEnabled val="1"/>
        </dgm:presLayoutVars>
      </dgm:prSet>
      <dgm:spPr/>
    </dgm:pt>
    <dgm:pt modelId="{ABF8B4F1-19AE-4537-BE9F-B73E298DD730}" type="pres">
      <dgm:prSet presAssocID="{8EEC57EA-12F1-482D-8361-BEA97A5447E8}" presName="negativeSpace" presStyleCnt="0"/>
      <dgm:spPr/>
    </dgm:pt>
    <dgm:pt modelId="{15F7C8FD-53DA-40E1-9533-192850B82333}" type="pres">
      <dgm:prSet presAssocID="{8EEC57EA-12F1-482D-8361-BEA97A5447E8}" presName="childText" presStyleLbl="conFgAcc1" presStyleIdx="0" presStyleCnt="3">
        <dgm:presLayoutVars>
          <dgm:bulletEnabled val="1"/>
        </dgm:presLayoutVars>
      </dgm:prSet>
      <dgm:spPr/>
    </dgm:pt>
    <dgm:pt modelId="{88363909-4D16-4532-BAE3-C12796A2B738}" type="pres">
      <dgm:prSet presAssocID="{C0A40E77-CA42-4141-84A6-D182A0DC2B77}" presName="spaceBetweenRectangles" presStyleCnt="0"/>
      <dgm:spPr/>
    </dgm:pt>
    <dgm:pt modelId="{FA1E0E68-0FEA-49CB-B937-9830BC756DB1}" type="pres">
      <dgm:prSet presAssocID="{A2533D7A-72AC-4432-BA1D-E2D9CCD06CD5}" presName="parentLin" presStyleCnt="0"/>
      <dgm:spPr/>
    </dgm:pt>
    <dgm:pt modelId="{39ABCF37-8764-47E6-AAC2-B4469EA7A129}" type="pres">
      <dgm:prSet presAssocID="{A2533D7A-72AC-4432-BA1D-E2D9CCD06CD5}" presName="parentLeftMargin" presStyleLbl="node1" presStyleIdx="0" presStyleCnt="3"/>
      <dgm:spPr/>
    </dgm:pt>
    <dgm:pt modelId="{DB6B2282-81FF-4396-967E-63912FF57AE4}" type="pres">
      <dgm:prSet presAssocID="{A2533D7A-72AC-4432-BA1D-E2D9CCD06CD5}" presName="parentText" presStyleLbl="node1" presStyleIdx="1" presStyleCnt="3" custScaleX="142857" custScaleY="181280" custLinFactNeighborX="-33043" custLinFactNeighborY="359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7FC87-E5C6-4D30-B10A-944B74CC6F90}" type="pres">
      <dgm:prSet presAssocID="{A2533D7A-72AC-4432-BA1D-E2D9CCD06CD5}" presName="negativeSpace" presStyleCnt="0"/>
      <dgm:spPr/>
    </dgm:pt>
    <dgm:pt modelId="{5EE6DDC1-DAF2-4175-A619-71D5CB8E7348}" type="pres">
      <dgm:prSet presAssocID="{A2533D7A-72AC-4432-BA1D-E2D9CCD06CD5}" presName="childText" presStyleLbl="conFgAcc1" presStyleIdx="1" presStyleCnt="3">
        <dgm:presLayoutVars>
          <dgm:bulletEnabled val="1"/>
        </dgm:presLayoutVars>
      </dgm:prSet>
      <dgm:spPr/>
    </dgm:pt>
    <dgm:pt modelId="{2323DA06-A682-437E-BBDD-7BBDBB30F4B2}" type="pres">
      <dgm:prSet presAssocID="{B6F5C741-914F-468C-AEE3-3B11CAFE1B7D}" presName="spaceBetweenRectangles" presStyleCnt="0"/>
      <dgm:spPr/>
    </dgm:pt>
    <dgm:pt modelId="{2B90442F-AF79-44EA-88D2-0EE98F868088}" type="pres">
      <dgm:prSet presAssocID="{00C38823-E809-42AC-9739-6E43C2B953EA}" presName="parentLin" presStyleCnt="0"/>
      <dgm:spPr/>
    </dgm:pt>
    <dgm:pt modelId="{6099500D-9F7D-4AE2-9B1A-6770376F7B50}" type="pres">
      <dgm:prSet presAssocID="{00C38823-E809-42AC-9739-6E43C2B953EA}" presName="parentLeftMargin" presStyleLbl="node1" presStyleIdx="1" presStyleCnt="3"/>
      <dgm:spPr/>
    </dgm:pt>
    <dgm:pt modelId="{08BD4A62-0EFD-4105-B6C0-B688E98307B7}" type="pres">
      <dgm:prSet presAssocID="{00C38823-E809-42AC-9739-6E43C2B953EA}" presName="parentText" presStyleLbl="node1" presStyleIdx="2" presStyleCnt="3" custScaleX="142997" custScaleY="736488" custLinFactNeighborX="-30350" custLinFactNeighborY="3220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928D18-301B-4FA9-B5B6-CAD068C1ECD5}" type="pres">
      <dgm:prSet presAssocID="{00C38823-E809-42AC-9739-6E43C2B953EA}" presName="negativeSpace" presStyleCnt="0"/>
      <dgm:spPr/>
    </dgm:pt>
    <dgm:pt modelId="{2BB58A2D-BFE7-401B-BEE1-C0781C667546}" type="pres">
      <dgm:prSet presAssocID="{00C38823-E809-42AC-9739-6E43C2B953E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98FE931-9C0B-48FE-B766-86B90680D5AB}" type="presOf" srcId="{00C38823-E809-42AC-9739-6E43C2B953EA}" destId="{6099500D-9F7D-4AE2-9B1A-6770376F7B50}" srcOrd="0" destOrd="0" presId="urn:microsoft.com/office/officeart/2005/8/layout/list1"/>
    <dgm:cxn modelId="{5F974886-7CF6-4FC4-979D-A76BA53AEFBE}" type="presOf" srcId="{A2533D7A-72AC-4432-BA1D-E2D9CCD06CD5}" destId="{DB6B2282-81FF-4396-967E-63912FF57AE4}" srcOrd="1" destOrd="0" presId="urn:microsoft.com/office/officeart/2005/8/layout/list1"/>
    <dgm:cxn modelId="{A210391B-E16F-443F-BAC3-C44DDE8062F1}" type="presOf" srcId="{1328AC40-87F0-4F8F-AE50-4E49E2E8A0A0}" destId="{7A1CFF4A-D88C-4299-B3F2-2812314A8010}" srcOrd="0" destOrd="0" presId="urn:microsoft.com/office/officeart/2005/8/layout/list1"/>
    <dgm:cxn modelId="{59E27E4C-1B43-4B18-9480-665B3C878128}" srcId="{1328AC40-87F0-4F8F-AE50-4E49E2E8A0A0}" destId="{A2533D7A-72AC-4432-BA1D-E2D9CCD06CD5}" srcOrd="1" destOrd="0" parTransId="{D11D7A85-DD6A-4970-BB0E-6AF627531240}" sibTransId="{B6F5C741-914F-468C-AEE3-3B11CAFE1B7D}"/>
    <dgm:cxn modelId="{60E780A6-2DC2-45BE-90B6-A086F18D2671}" srcId="{1328AC40-87F0-4F8F-AE50-4E49E2E8A0A0}" destId="{00C38823-E809-42AC-9739-6E43C2B953EA}" srcOrd="2" destOrd="0" parTransId="{C20AD635-FDA9-4A64-8D2C-E448A50AC4D1}" sibTransId="{E800FA97-063D-4D67-8746-A09FDE97EA31}"/>
    <dgm:cxn modelId="{5C909C43-EC6B-4A82-89EA-7802E17A9D6A}" srcId="{1328AC40-87F0-4F8F-AE50-4E49E2E8A0A0}" destId="{8EEC57EA-12F1-482D-8361-BEA97A5447E8}" srcOrd="0" destOrd="0" parTransId="{C885DD24-EDF3-4416-A612-AD3DDFC69F86}" sibTransId="{C0A40E77-CA42-4141-84A6-D182A0DC2B77}"/>
    <dgm:cxn modelId="{CF9D5CFF-FC2F-4B9C-8A81-1E2A328DBA36}" type="presOf" srcId="{8EEC57EA-12F1-482D-8361-BEA97A5447E8}" destId="{E63676B3-05FF-451C-B670-1D885070D175}" srcOrd="0" destOrd="0" presId="urn:microsoft.com/office/officeart/2005/8/layout/list1"/>
    <dgm:cxn modelId="{7AAC757C-7EE1-4DA2-A221-E63E17AE1B1C}" type="presOf" srcId="{00C38823-E809-42AC-9739-6E43C2B953EA}" destId="{08BD4A62-0EFD-4105-B6C0-B688E98307B7}" srcOrd="1" destOrd="0" presId="urn:microsoft.com/office/officeart/2005/8/layout/list1"/>
    <dgm:cxn modelId="{2E077A10-4808-4EF2-B916-856D55E5AB9C}" type="presOf" srcId="{A2533D7A-72AC-4432-BA1D-E2D9CCD06CD5}" destId="{39ABCF37-8764-47E6-AAC2-B4469EA7A129}" srcOrd="0" destOrd="0" presId="urn:microsoft.com/office/officeart/2005/8/layout/list1"/>
    <dgm:cxn modelId="{4B694A6F-A17E-46B4-A6E4-54DB8E05DB87}" type="presOf" srcId="{8EEC57EA-12F1-482D-8361-BEA97A5447E8}" destId="{137D5B72-D208-47A7-BF83-77EDE034BA93}" srcOrd="1" destOrd="0" presId="urn:microsoft.com/office/officeart/2005/8/layout/list1"/>
    <dgm:cxn modelId="{5B3D61BF-53EA-4944-B93C-5B2938189EF2}" type="presParOf" srcId="{7A1CFF4A-D88C-4299-B3F2-2812314A8010}" destId="{0FED7012-2097-4F36-9071-50D00F6B7078}" srcOrd="0" destOrd="0" presId="urn:microsoft.com/office/officeart/2005/8/layout/list1"/>
    <dgm:cxn modelId="{826BED84-43BA-4065-8FE1-89D89E445112}" type="presParOf" srcId="{0FED7012-2097-4F36-9071-50D00F6B7078}" destId="{E63676B3-05FF-451C-B670-1D885070D175}" srcOrd="0" destOrd="0" presId="urn:microsoft.com/office/officeart/2005/8/layout/list1"/>
    <dgm:cxn modelId="{E3D14C98-0039-44D5-B812-EF8ECB081765}" type="presParOf" srcId="{0FED7012-2097-4F36-9071-50D00F6B7078}" destId="{137D5B72-D208-47A7-BF83-77EDE034BA93}" srcOrd="1" destOrd="0" presId="urn:microsoft.com/office/officeart/2005/8/layout/list1"/>
    <dgm:cxn modelId="{631D5808-EAB0-4A72-AAEB-932C8F318445}" type="presParOf" srcId="{7A1CFF4A-D88C-4299-B3F2-2812314A8010}" destId="{ABF8B4F1-19AE-4537-BE9F-B73E298DD730}" srcOrd="1" destOrd="0" presId="urn:microsoft.com/office/officeart/2005/8/layout/list1"/>
    <dgm:cxn modelId="{0CE4C395-C98B-4A62-A468-F71CF9B495B4}" type="presParOf" srcId="{7A1CFF4A-D88C-4299-B3F2-2812314A8010}" destId="{15F7C8FD-53DA-40E1-9533-192850B82333}" srcOrd="2" destOrd="0" presId="urn:microsoft.com/office/officeart/2005/8/layout/list1"/>
    <dgm:cxn modelId="{3874D02C-CF77-4467-A73E-132F4941031B}" type="presParOf" srcId="{7A1CFF4A-D88C-4299-B3F2-2812314A8010}" destId="{88363909-4D16-4532-BAE3-C12796A2B738}" srcOrd="3" destOrd="0" presId="urn:microsoft.com/office/officeart/2005/8/layout/list1"/>
    <dgm:cxn modelId="{3F514349-9AA1-4E49-A5D3-47A4BD06EA27}" type="presParOf" srcId="{7A1CFF4A-D88C-4299-B3F2-2812314A8010}" destId="{FA1E0E68-0FEA-49CB-B937-9830BC756DB1}" srcOrd="4" destOrd="0" presId="urn:microsoft.com/office/officeart/2005/8/layout/list1"/>
    <dgm:cxn modelId="{C0673F2F-9FDA-4CC2-A79C-95235DB1C145}" type="presParOf" srcId="{FA1E0E68-0FEA-49CB-B937-9830BC756DB1}" destId="{39ABCF37-8764-47E6-AAC2-B4469EA7A129}" srcOrd="0" destOrd="0" presId="urn:microsoft.com/office/officeart/2005/8/layout/list1"/>
    <dgm:cxn modelId="{1D61D12E-B7E1-4BD4-BE20-62D09FE0507F}" type="presParOf" srcId="{FA1E0E68-0FEA-49CB-B937-9830BC756DB1}" destId="{DB6B2282-81FF-4396-967E-63912FF57AE4}" srcOrd="1" destOrd="0" presId="urn:microsoft.com/office/officeart/2005/8/layout/list1"/>
    <dgm:cxn modelId="{528FC88A-8FD2-45CB-8734-1E7FF445CA87}" type="presParOf" srcId="{7A1CFF4A-D88C-4299-B3F2-2812314A8010}" destId="{9F07FC87-E5C6-4D30-B10A-944B74CC6F90}" srcOrd="5" destOrd="0" presId="urn:microsoft.com/office/officeart/2005/8/layout/list1"/>
    <dgm:cxn modelId="{E5EEE1E9-40EE-4019-8ECD-5BEDF1030662}" type="presParOf" srcId="{7A1CFF4A-D88C-4299-B3F2-2812314A8010}" destId="{5EE6DDC1-DAF2-4175-A619-71D5CB8E7348}" srcOrd="6" destOrd="0" presId="urn:microsoft.com/office/officeart/2005/8/layout/list1"/>
    <dgm:cxn modelId="{5D37EF5B-A749-4CEA-9154-9EC13AD3A1C7}" type="presParOf" srcId="{7A1CFF4A-D88C-4299-B3F2-2812314A8010}" destId="{2323DA06-A682-437E-BBDD-7BBDBB30F4B2}" srcOrd="7" destOrd="0" presId="urn:microsoft.com/office/officeart/2005/8/layout/list1"/>
    <dgm:cxn modelId="{5C975CC7-BDDE-4EF6-AA16-343F5067278F}" type="presParOf" srcId="{7A1CFF4A-D88C-4299-B3F2-2812314A8010}" destId="{2B90442F-AF79-44EA-88D2-0EE98F868088}" srcOrd="8" destOrd="0" presId="urn:microsoft.com/office/officeart/2005/8/layout/list1"/>
    <dgm:cxn modelId="{19A04FA1-8709-479A-9835-48EEC8A2F426}" type="presParOf" srcId="{2B90442F-AF79-44EA-88D2-0EE98F868088}" destId="{6099500D-9F7D-4AE2-9B1A-6770376F7B50}" srcOrd="0" destOrd="0" presId="urn:microsoft.com/office/officeart/2005/8/layout/list1"/>
    <dgm:cxn modelId="{7D074FE4-143A-43BC-9239-59C07035842E}" type="presParOf" srcId="{2B90442F-AF79-44EA-88D2-0EE98F868088}" destId="{08BD4A62-0EFD-4105-B6C0-B688E98307B7}" srcOrd="1" destOrd="0" presId="urn:microsoft.com/office/officeart/2005/8/layout/list1"/>
    <dgm:cxn modelId="{AF02D51E-362D-4F78-B12A-46E74C658737}" type="presParOf" srcId="{7A1CFF4A-D88C-4299-B3F2-2812314A8010}" destId="{1B928D18-301B-4FA9-B5B6-CAD068C1ECD5}" srcOrd="9" destOrd="0" presId="urn:microsoft.com/office/officeart/2005/8/layout/list1"/>
    <dgm:cxn modelId="{4CF26B66-B6E6-4CE2-9AFF-02C63E587D92}" type="presParOf" srcId="{7A1CFF4A-D88C-4299-B3F2-2812314A8010}" destId="{2BB58A2D-BFE7-401B-BEE1-C0781C66754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E2AC6C-E392-4BE3-9E2E-EB273B8F660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CC73AF-64B9-4221-AB0A-0B949ED53F9D}">
      <dgm:prSet phldrT="[Текст]" custT="1"/>
      <dgm:spPr/>
      <dgm:t>
        <a:bodyPr/>
        <a:lstStyle/>
        <a:p>
          <a:r>
            <a:rPr lang="ru-RU" sz="2000" b="1" dirty="0" smtClean="0"/>
            <a:t>Региональные сайты </a:t>
          </a:r>
          <a:r>
            <a:rPr lang="ru-RU" sz="2000" dirty="0" smtClean="0"/>
            <a:t>(охват аудитории – 793 000 человек) </a:t>
          </a:r>
          <a:endParaRPr lang="ru-RU" sz="2000" dirty="0"/>
        </a:p>
      </dgm:t>
    </dgm:pt>
    <dgm:pt modelId="{D3C568EC-2721-402F-8D3B-ADCA73491D53}" type="parTrans" cxnId="{F72A5E4E-C91C-4811-BA03-F5D00E5E4FD9}">
      <dgm:prSet/>
      <dgm:spPr/>
      <dgm:t>
        <a:bodyPr/>
        <a:lstStyle/>
        <a:p>
          <a:endParaRPr lang="ru-RU"/>
        </a:p>
      </dgm:t>
    </dgm:pt>
    <dgm:pt modelId="{7C90D461-765C-44DC-B64D-01FAFDE65105}" type="sibTrans" cxnId="{F72A5E4E-C91C-4811-BA03-F5D00E5E4FD9}">
      <dgm:prSet/>
      <dgm:spPr/>
      <dgm:t>
        <a:bodyPr/>
        <a:lstStyle/>
        <a:p>
          <a:endParaRPr lang="ru-RU"/>
        </a:p>
      </dgm:t>
    </dgm:pt>
    <dgm:pt modelId="{2D3D7760-EA83-4CAB-A2C8-331BACA14E49}">
      <dgm:prSet phldrT="[Текст]" custT="1"/>
      <dgm:spPr/>
      <dgm:t>
        <a:bodyPr/>
        <a:lstStyle/>
        <a:p>
          <a:r>
            <a:rPr lang="ru-RU" sz="2000" b="1" dirty="0" smtClean="0"/>
            <a:t>Социальные сети </a:t>
          </a:r>
          <a:r>
            <a:rPr lang="ru-RU" sz="2000" dirty="0" smtClean="0"/>
            <a:t>(охват аудитории – 139 437 человек)</a:t>
          </a:r>
          <a:endParaRPr lang="ru-RU" sz="2000" dirty="0"/>
        </a:p>
      </dgm:t>
    </dgm:pt>
    <dgm:pt modelId="{E8019BD4-589E-473C-A178-C97B2185B006}" type="parTrans" cxnId="{6834A3AA-2D59-4A87-BE40-895774EB86A2}">
      <dgm:prSet/>
      <dgm:spPr/>
      <dgm:t>
        <a:bodyPr/>
        <a:lstStyle/>
        <a:p>
          <a:endParaRPr lang="ru-RU"/>
        </a:p>
      </dgm:t>
    </dgm:pt>
    <dgm:pt modelId="{ABA54780-2C3A-4448-98EC-7DB4BB764281}" type="sibTrans" cxnId="{6834A3AA-2D59-4A87-BE40-895774EB86A2}">
      <dgm:prSet/>
      <dgm:spPr/>
      <dgm:t>
        <a:bodyPr/>
        <a:lstStyle/>
        <a:p>
          <a:endParaRPr lang="ru-RU"/>
        </a:p>
      </dgm:t>
    </dgm:pt>
    <dgm:pt modelId="{9C985FB5-F702-439D-8A6B-BF54C5CFDF5D}">
      <dgm:prSet phldrT="[Текст]" custT="1"/>
      <dgm:spPr/>
      <dgm:t>
        <a:bodyPr/>
        <a:lstStyle/>
        <a:p>
          <a:r>
            <a:rPr lang="ru-RU" sz="2000" b="1" dirty="0" smtClean="0"/>
            <a:t>466 публикаций в СМИ: </a:t>
          </a:r>
          <a:r>
            <a:rPr lang="ru-RU" sz="2000" dirty="0" smtClean="0"/>
            <a:t>«Вести республики»; Сетевое издания «Зов Земли»; «Чечня сегодня»; «Грозный-</a:t>
          </a:r>
          <a:r>
            <a:rPr lang="ru-RU" sz="2000" dirty="0" err="1" smtClean="0"/>
            <a:t>Информ</a:t>
          </a:r>
          <a:r>
            <a:rPr lang="ru-RU" sz="2000" dirty="0" smtClean="0"/>
            <a:t>»; «Столица+» и др. (охват аудитории – 150 000 человек)</a:t>
          </a:r>
          <a:endParaRPr lang="ru-RU" sz="2000" dirty="0"/>
        </a:p>
      </dgm:t>
    </dgm:pt>
    <dgm:pt modelId="{A8AAE90A-08AE-4CB8-BEE2-8AABABBD2AFA}" type="parTrans" cxnId="{3B2760B4-9984-49A4-B2A4-32700F472CBF}">
      <dgm:prSet/>
      <dgm:spPr/>
      <dgm:t>
        <a:bodyPr/>
        <a:lstStyle/>
        <a:p>
          <a:endParaRPr lang="ru-RU"/>
        </a:p>
      </dgm:t>
    </dgm:pt>
    <dgm:pt modelId="{E41D7AF8-2E32-4930-B7B4-A25E86464B5A}" type="sibTrans" cxnId="{3B2760B4-9984-49A4-B2A4-32700F472CBF}">
      <dgm:prSet/>
      <dgm:spPr/>
      <dgm:t>
        <a:bodyPr/>
        <a:lstStyle/>
        <a:p>
          <a:endParaRPr lang="ru-RU"/>
        </a:p>
      </dgm:t>
    </dgm:pt>
    <dgm:pt modelId="{85AB53E8-B6FE-4FD2-ACDE-93D8FDC3E67F}">
      <dgm:prSet phldrT="[Текст]" custT="1"/>
      <dgm:spPr/>
      <dgm:t>
        <a:bodyPr/>
        <a:lstStyle/>
        <a:p>
          <a:r>
            <a:rPr lang="ru-RU" sz="2000" b="1" dirty="0" smtClean="0"/>
            <a:t>Радиопередачи:</a:t>
          </a:r>
        </a:p>
        <a:p>
          <a:r>
            <a:rPr lang="ru-RU" sz="2000" dirty="0" smtClean="0"/>
            <a:t>«Тема»; «Утро с Грозным» и др. - всего 321 передача </a:t>
          </a:r>
          <a:r>
            <a:rPr lang="ru-RU" sz="2000" dirty="0" smtClean="0"/>
            <a:t>(охват аудитории – 300 000 человек)</a:t>
          </a:r>
          <a:endParaRPr lang="ru-RU" sz="2000" b="1" dirty="0"/>
        </a:p>
      </dgm:t>
    </dgm:pt>
    <dgm:pt modelId="{007BD38B-972B-459C-881C-53DD0FB13E9B}" type="parTrans" cxnId="{66A2BD14-B973-4448-8F42-32E424EAD24D}">
      <dgm:prSet/>
      <dgm:spPr/>
      <dgm:t>
        <a:bodyPr/>
        <a:lstStyle/>
        <a:p>
          <a:endParaRPr lang="ru-RU"/>
        </a:p>
      </dgm:t>
    </dgm:pt>
    <dgm:pt modelId="{590176B9-3EB0-4422-9CBA-C5B55F6C87DF}" type="sibTrans" cxnId="{66A2BD14-B973-4448-8F42-32E424EAD24D}">
      <dgm:prSet/>
      <dgm:spPr/>
      <dgm:t>
        <a:bodyPr/>
        <a:lstStyle/>
        <a:p>
          <a:endParaRPr lang="ru-RU"/>
        </a:p>
      </dgm:t>
    </dgm:pt>
    <dgm:pt modelId="{162AAD76-B714-4D5F-A870-9B5A46594876}">
      <dgm:prSet phldrT="[Текст]" custT="1"/>
      <dgm:spPr/>
      <dgm:t>
        <a:bodyPr/>
        <a:lstStyle/>
        <a:p>
          <a:r>
            <a:rPr lang="ru-RU" sz="2000" b="1" dirty="0" smtClean="0"/>
            <a:t>Телепередачи:</a:t>
          </a:r>
        </a:p>
        <a:p>
          <a:r>
            <a:rPr lang="ru-RU" sz="2000" dirty="0" smtClean="0"/>
            <a:t>«Особый разговор», «Социальный адвокат», «Психолог и Я», «Точки опоры», «Ваше право» - всего 15 передач. (охват аудитории – 500 000 человек)</a:t>
          </a:r>
          <a:endParaRPr lang="ru-RU" sz="2000" b="1" dirty="0"/>
        </a:p>
      </dgm:t>
    </dgm:pt>
    <dgm:pt modelId="{F84DC997-9FA6-4B24-B9F6-F3D78CEFA815}" type="parTrans" cxnId="{1DA9FEB6-DC17-468F-947A-09BFE09EA827}">
      <dgm:prSet/>
      <dgm:spPr/>
      <dgm:t>
        <a:bodyPr/>
        <a:lstStyle/>
        <a:p>
          <a:endParaRPr lang="ru-RU"/>
        </a:p>
      </dgm:t>
    </dgm:pt>
    <dgm:pt modelId="{BF665016-3C54-4C67-B41F-96BCC9791EA5}" type="sibTrans" cxnId="{1DA9FEB6-DC17-468F-947A-09BFE09EA827}">
      <dgm:prSet/>
      <dgm:spPr/>
      <dgm:t>
        <a:bodyPr/>
        <a:lstStyle/>
        <a:p>
          <a:endParaRPr lang="ru-RU"/>
        </a:p>
      </dgm:t>
    </dgm:pt>
    <dgm:pt modelId="{F2E60CD8-1504-4044-A8A1-5E83943E7FC1}" type="pres">
      <dgm:prSet presAssocID="{91E2AC6C-E392-4BE3-9E2E-EB273B8F660A}" presName="diagram" presStyleCnt="0">
        <dgm:presLayoutVars>
          <dgm:dir/>
          <dgm:resizeHandles val="exact"/>
        </dgm:presLayoutVars>
      </dgm:prSet>
      <dgm:spPr/>
    </dgm:pt>
    <dgm:pt modelId="{7964EA21-04C4-4F11-84F8-EFDF59294694}" type="pres">
      <dgm:prSet presAssocID="{B8CC73AF-64B9-4221-AB0A-0B949ED53F9D}" presName="node" presStyleLbl="node1" presStyleIdx="0" presStyleCnt="5" custScaleX="118600" custScaleY="116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1A00D-6E42-4708-928D-5104A5C8822D}" type="pres">
      <dgm:prSet presAssocID="{7C90D461-765C-44DC-B64D-01FAFDE65105}" presName="sibTrans" presStyleCnt="0"/>
      <dgm:spPr/>
    </dgm:pt>
    <dgm:pt modelId="{D34CEE2B-03F1-410D-9A74-9D6560AECD80}" type="pres">
      <dgm:prSet presAssocID="{2D3D7760-EA83-4CAB-A2C8-331BACA14E49}" presName="node" presStyleLbl="node1" presStyleIdx="1" presStyleCnt="5" custScaleX="114226" custScaleY="115763">
        <dgm:presLayoutVars>
          <dgm:bulletEnabled val="1"/>
        </dgm:presLayoutVars>
      </dgm:prSet>
      <dgm:spPr/>
    </dgm:pt>
    <dgm:pt modelId="{77EAEC23-79B6-4291-9D85-0278135E43AA}" type="pres">
      <dgm:prSet presAssocID="{ABA54780-2C3A-4448-98EC-7DB4BB764281}" presName="sibTrans" presStyleCnt="0"/>
      <dgm:spPr/>
    </dgm:pt>
    <dgm:pt modelId="{DB3F5192-74B8-44FA-A08E-AFA0D3FFD706}" type="pres">
      <dgm:prSet presAssocID="{9C985FB5-F702-439D-8A6B-BF54C5CFDF5D}" presName="node" presStyleLbl="node1" presStyleIdx="2" presStyleCnt="5" custScaleX="118743" custScaleY="116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3F135-FE18-4E4A-A967-DAC5454788AB}" type="pres">
      <dgm:prSet presAssocID="{E41D7AF8-2E32-4930-B7B4-A25E86464B5A}" presName="sibTrans" presStyleCnt="0"/>
      <dgm:spPr/>
    </dgm:pt>
    <dgm:pt modelId="{2339B08F-8999-4943-B584-B10DF8B302E6}" type="pres">
      <dgm:prSet presAssocID="{85AB53E8-B6FE-4FD2-ACDE-93D8FDC3E67F}" presName="node" presStyleLbl="node1" presStyleIdx="3" presStyleCnt="5" custScaleX="109403" custScaleY="117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615CA9-0870-4F24-96FB-D2E244846B1E}" type="pres">
      <dgm:prSet presAssocID="{590176B9-3EB0-4422-9CBA-C5B55F6C87DF}" presName="sibTrans" presStyleCnt="0"/>
      <dgm:spPr/>
    </dgm:pt>
    <dgm:pt modelId="{84D4F0FA-0516-463C-B952-991805A963BB}" type="pres">
      <dgm:prSet presAssocID="{162AAD76-B714-4D5F-A870-9B5A46594876}" presName="node" presStyleLbl="node1" presStyleIdx="4" presStyleCnt="5" custScaleX="107634" custScaleY="119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C0118B-7E01-4906-AD77-AAABB02E8B38}" type="presOf" srcId="{2D3D7760-EA83-4CAB-A2C8-331BACA14E49}" destId="{D34CEE2B-03F1-410D-9A74-9D6560AECD80}" srcOrd="0" destOrd="0" presId="urn:microsoft.com/office/officeart/2005/8/layout/default"/>
    <dgm:cxn modelId="{939A88CB-2B02-4FC1-9646-758BFEDE58F6}" type="presOf" srcId="{9C985FB5-F702-439D-8A6B-BF54C5CFDF5D}" destId="{DB3F5192-74B8-44FA-A08E-AFA0D3FFD706}" srcOrd="0" destOrd="0" presId="urn:microsoft.com/office/officeart/2005/8/layout/default"/>
    <dgm:cxn modelId="{3B2760B4-9984-49A4-B2A4-32700F472CBF}" srcId="{91E2AC6C-E392-4BE3-9E2E-EB273B8F660A}" destId="{9C985FB5-F702-439D-8A6B-BF54C5CFDF5D}" srcOrd="2" destOrd="0" parTransId="{A8AAE90A-08AE-4CB8-BEE2-8AABABBD2AFA}" sibTransId="{E41D7AF8-2E32-4930-B7B4-A25E86464B5A}"/>
    <dgm:cxn modelId="{F72A5E4E-C91C-4811-BA03-F5D00E5E4FD9}" srcId="{91E2AC6C-E392-4BE3-9E2E-EB273B8F660A}" destId="{B8CC73AF-64B9-4221-AB0A-0B949ED53F9D}" srcOrd="0" destOrd="0" parTransId="{D3C568EC-2721-402F-8D3B-ADCA73491D53}" sibTransId="{7C90D461-765C-44DC-B64D-01FAFDE65105}"/>
    <dgm:cxn modelId="{DD8184CB-3A8A-40E3-8B04-0006A5A30089}" type="presOf" srcId="{91E2AC6C-E392-4BE3-9E2E-EB273B8F660A}" destId="{F2E60CD8-1504-4044-A8A1-5E83943E7FC1}" srcOrd="0" destOrd="0" presId="urn:microsoft.com/office/officeart/2005/8/layout/default"/>
    <dgm:cxn modelId="{DEB439CF-C7D6-4719-8A7F-A062F1F5EF03}" type="presOf" srcId="{B8CC73AF-64B9-4221-AB0A-0B949ED53F9D}" destId="{7964EA21-04C4-4F11-84F8-EFDF59294694}" srcOrd="0" destOrd="0" presId="urn:microsoft.com/office/officeart/2005/8/layout/default"/>
    <dgm:cxn modelId="{E2A4976A-29E2-4DC9-96B7-96EC589D3883}" type="presOf" srcId="{85AB53E8-B6FE-4FD2-ACDE-93D8FDC3E67F}" destId="{2339B08F-8999-4943-B584-B10DF8B302E6}" srcOrd="0" destOrd="0" presId="urn:microsoft.com/office/officeart/2005/8/layout/default"/>
    <dgm:cxn modelId="{1DA9FEB6-DC17-468F-947A-09BFE09EA827}" srcId="{91E2AC6C-E392-4BE3-9E2E-EB273B8F660A}" destId="{162AAD76-B714-4D5F-A870-9B5A46594876}" srcOrd="4" destOrd="0" parTransId="{F84DC997-9FA6-4B24-B9F6-F3D78CEFA815}" sibTransId="{BF665016-3C54-4C67-B41F-96BCC9791EA5}"/>
    <dgm:cxn modelId="{66A2BD14-B973-4448-8F42-32E424EAD24D}" srcId="{91E2AC6C-E392-4BE3-9E2E-EB273B8F660A}" destId="{85AB53E8-B6FE-4FD2-ACDE-93D8FDC3E67F}" srcOrd="3" destOrd="0" parTransId="{007BD38B-972B-459C-881C-53DD0FB13E9B}" sibTransId="{590176B9-3EB0-4422-9CBA-C5B55F6C87DF}"/>
    <dgm:cxn modelId="{6834A3AA-2D59-4A87-BE40-895774EB86A2}" srcId="{91E2AC6C-E392-4BE3-9E2E-EB273B8F660A}" destId="{2D3D7760-EA83-4CAB-A2C8-331BACA14E49}" srcOrd="1" destOrd="0" parTransId="{E8019BD4-589E-473C-A178-C97B2185B006}" sibTransId="{ABA54780-2C3A-4448-98EC-7DB4BB764281}"/>
    <dgm:cxn modelId="{C6D740F7-F505-4C4D-B83A-8CAE335EB45C}" type="presOf" srcId="{162AAD76-B714-4D5F-A870-9B5A46594876}" destId="{84D4F0FA-0516-463C-B952-991805A963BB}" srcOrd="0" destOrd="0" presId="urn:microsoft.com/office/officeart/2005/8/layout/default"/>
    <dgm:cxn modelId="{0901726A-71A6-4145-967C-4614C0773F42}" type="presParOf" srcId="{F2E60CD8-1504-4044-A8A1-5E83943E7FC1}" destId="{7964EA21-04C4-4F11-84F8-EFDF59294694}" srcOrd="0" destOrd="0" presId="urn:microsoft.com/office/officeart/2005/8/layout/default"/>
    <dgm:cxn modelId="{C05E4AE8-4ABE-4497-A884-C7043DA6F843}" type="presParOf" srcId="{F2E60CD8-1504-4044-A8A1-5E83943E7FC1}" destId="{E711A00D-6E42-4708-928D-5104A5C8822D}" srcOrd="1" destOrd="0" presId="urn:microsoft.com/office/officeart/2005/8/layout/default"/>
    <dgm:cxn modelId="{8A4216F0-E825-4524-A964-58E9550979D9}" type="presParOf" srcId="{F2E60CD8-1504-4044-A8A1-5E83943E7FC1}" destId="{D34CEE2B-03F1-410D-9A74-9D6560AECD80}" srcOrd="2" destOrd="0" presId="urn:microsoft.com/office/officeart/2005/8/layout/default"/>
    <dgm:cxn modelId="{2974FCEC-3F40-4353-8D12-F833270A2765}" type="presParOf" srcId="{F2E60CD8-1504-4044-A8A1-5E83943E7FC1}" destId="{77EAEC23-79B6-4291-9D85-0278135E43AA}" srcOrd="3" destOrd="0" presId="urn:microsoft.com/office/officeart/2005/8/layout/default"/>
    <dgm:cxn modelId="{2350E121-2A4A-423B-A7A6-BD782D51E3F4}" type="presParOf" srcId="{F2E60CD8-1504-4044-A8A1-5E83943E7FC1}" destId="{DB3F5192-74B8-44FA-A08E-AFA0D3FFD706}" srcOrd="4" destOrd="0" presId="urn:microsoft.com/office/officeart/2005/8/layout/default"/>
    <dgm:cxn modelId="{5670F11F-981C-4CAC-B97E-5166C4756C95}" type="presParOf" srcId="{F2E60CD8-1504-4044-A8A1-5E83943E7FC1}" destId="{9893F135-FE18-4E4A-A967-DAC5454788AB}" srcOrd="5" destOrd="0" presId="urn:microsoft.com/office/officeart/2005/8/layout/default"/>
    <dgm:cxn modelId="{D385F33F-BC2D-42C9-9DB1-C28AB6536583}" type="presParOf" srcId="{F2E60CD8-1504-4044-A8A1-5E83943E7FC1}" destId="{2339B08F-8999-4943-B584-B10DF8B302E6}" srcOrd="6" destOrd="0" presId="urn:microsoft.com/office/officeart/2005/8/layout/default"/>
    <dgm:cxn modelId="{E18CA1F0-F844-4897-A145-6D28F07918FB}" type="presParOf" srcId="{F2E60CD8-1504-4044-A8A1-5E83943E7FC1}" destId="{FD615CA9-0870-4F24-96FB-D2E244846B1E}" srcOrd="7" destOrd="0" presId="urn:microsoft.com/office/officeart/2005/8/layout/default"/>
    <dgm:cxn modelId="{A18DEA9E-72EB-43EF-A582-0C2E11719F09}" type="presParOf" srcId="{F2E60CD8-1504-4044-A8A1-5E83943E7FC1}" destId="{84D4F0FA-0516-463C-B952-991805A963B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7C8FD-53DA-40E1-9533-192850B82333}">
      <dsp:nvSpPr>
        <dsp:cNvPr id="0" name=""/>
        <dsp:cNvSpPr/>
      </dsp:nvSpPr>
      <dsp:spPr>
        <a:xfrm>
          <a:off x="0" y="696431"/>
          <a:ext cx="992037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D5B72-D208-47A7-BF83-77EDE034BA93}">
      <dsp:nvSpPr>
        <dsp:cNvPr id="0" name=""/>
        <dsp:cNvSpPr/>
      </dsp:nvSpPr>
      <dsp:spPr>
        <a:xfrm>
          <a:off x="329036" y="353687"/>
          <a:ext cx="9429051" cy="724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477" tIns="0" rIns="2624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Количество мероприятий по повышению финансовой грамотности в 2021 году – 560</a:t>
          </a:r>
          <a:r>
            <a:rPr lang="ru-RU" sz="1000" kern="1200" dirty="0" smtClean="0"/>
            <a:t>.</a:t>
          </a:r>
          <a:endParaRPr lang="ru-RU" sz="1000" kern="1200" dirty="0"/>
        </a:p>
      </dsp:txBody>
      <dsp:txXfrm>
        <a:off x="364398" y="389049"/>
        <a:ext cx="9358327" cy="653680"/>
      </dsp:txXfrm>
    </dsp:sp>
    <dsp:sp modelId="{5EE6DDC1-DAF2-4175-A619-71D5CB8E7348}">
      <dsp:nvSpPr>
        <dsp:cNvPr id="0" name=""/>
        <dsp:cNvSpPr/>
      </dsp:nvSpPr>
      <dsp:spPr>
        <a:xfrm>
          <a:off x="0" y="1598031"/>
          <a:ext cx="992037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6B2282-81FF-4396-967E-63912FF57AE4}">
      <dsp:nvSpPr>
        <dsp:cNvPr id="0" name=""/>
        <dsp:cNvSpPr/>
      </dsp:nvSpPr>
      <dsp:spPr>
        <a:xfrm>
          <a:off x="316226" y="1232254"/>
          <a:ext cx="9445662" cy="69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477" tIns="0" rIns="2624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Общее количество участников мероприятий (чел.) – 48 416.</a:t>
          </a:r>
          <a:endParaRPr lang="ru-RU" sz="1800" kern="1200" dirty="0"/>
        </a:p>
      </dsp:txBody>
      <dsp:txXfrm>
        <a:off x="350186" y="1266214"/>
        <a:ext cx="9377742" cy="627760"/>
      </dsp:txXfrm>
    </dsp:sp>
    <dsp:sp modelId="{2BB58A2D-BFE7-401B-BEE1-C0781C667546}">
      <dsp:nvSpPr>
        <dsp:cNvPr id="0" name=""/>
        <dsp:cNvSpPr/>
      </dsp:nvSpPr>
      <dsp:spPr>
        <a:xfrm>
          <a:off x="0" y="4630298"/>
          <a:ext cx="992037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BD4A62-0EFD-4105-B6C0-B688E98307B7}">
      <dsp:nvSpPr>
        <dsp:cNvPr id="0" name=""/>
        <dsp:cNvSpPr/>
      </dsp:nvSpPr>
      <dsp:spPr>
        <a:xfrm>
          <a:off x="328608" y="2119433"/>
          <a:ext cx="9445222" cy="28263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477" tIns="0" rIns="2624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Целевые группы населения на которые были направлены мероприятия: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дошкольники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школьники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студенты и молодежь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взрослое население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пенсионеры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466579" y="2257404"/>
        <a:ext cx="9169280" cy="2550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64EA21-04C4-4F11-84F8-EFDF59294694}">
      <dsp:nvSpPr>
        <dsp:cNvPr id="0" name=""/>
        <dsp:cNvSpPr/>
      </dsp:nvSpPr>
      <dsp:spPr>
        <a:xfrm>
          <a:off x="1820100" y="231371"/>
          <a:ext cx="3808872" cy="22393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Региональные сайты </a:t>
          </a:r>
          <a:r>
            <a:rPr lang="ru-RU" sz="2000" kern="1200" dirty="0" smtClean="0"/>
            <a:t>(охват аудитории – 793 000 человек) </a:t>
          </a:r>
          <a:endParaRPr lang="ru-RU" sz="2000" kern="1200" dirty="0"/>
        </a:p>
      </dsp:txBody>
      <dsp:txXfrm>
        <a:off x="1820100" y="231371"/>
        <a:ext cx="3808872" cy="2239366"/>
      </dsp:txXfrm>
    </dsp:sp>
    <dsp:sp modelId="{D34CEE2B-03F1-410D-9A74-9D6560AECD80}">
      <dsp:nvSpPr>
        <dsp:cNvPr id="0" name=""/>
        <dsp:cNvSpPr/>
      </dsp:nvSpPr>
      <dsp:spPr>
        <a:xfrm>
          <a:off x="5950125" y="235726"/>
          <a:ext cx="3668400" cy="2230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Социальные сети </a:t>
          </a:r>
          <a:r>
            <a:rPr lang="ru-RU" sz="2000" kern="1200" dirty="0" smtClean="0"/>
            <a:t>(охват аудитории – 139 437 человек)</a:t>
          </a:r>
          <a:endParaRPr lang="ru-RU" sz="2000" kern="1200" dirty="0"/>
        </a:p>
      </dsp:txBody>
      <dsp:txXfrm>
        <a:off x="5950125" y="235726"/>
        <a:ext cx="3668400" cy="2230656"/>
      </dsp:txXfrm>
    </dsp:sp>
    <dsp:sp modelId="{DB3F5192-74B8-44FA-A08E-AFA0D3FFD706}">
      <dsp:nvSpPr>
        <dsp:cNvPr id="0" name=""/>
        <dsp:cNvSpPr/>
      </dsp:nvSpPr>
      <dsp:spPr>
        <a:xfrm>
          <a:off x="6325" y="2816882"/>
          <a:ext cx="3813465" cy="2249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466 публикаций в СМИ: </a:t>
          </a:r>
          <a:r>
            <a:rPr lang="ru-RU" sz="2000" kern="1200" dirty="0" smtClean="0"/>
            <a:t>«Вести республики»; Сетевое издания «Зов Земли»; «Чечня сегодня»; «Грозный-</a:t>
          </a:r>
          <a:r>
            <a:rPr lang="ru-RU" sz="2000" kern="1200" dirty="0" err="1" smtClean="0"/>
            <a:t>Информ</a:t>
          </a:r>
          <a:r>
            <a:rPr lang="ru-RU" sz="2000" kern="1200" dirty="0" smtClean="0"/>
            <a:t>»; «Столица+» и др. (охват аудитории – 150 000 человек)</a:t>
          </a:r>
          <a:endParaRPr lang="ru-RU" sz="2000" kern="1200" dirty="0"/>
        </a:p>
      </dsp:txBody>
      <dsp:txXfrm>
        <a:off x="6325" y="2816882"/>
        <a:ext cx="3813465" cy="2249251"/>
      </dsp:txXfrm>
    </dsp:sp>
    <dsp:sp modelId="{2339B08F-8999-4943-B584-B10DF8B302E6}">
      <dsp:nvSpPr>
        <dsp:cNvPr id="0" name=""/>
        <dsp:cNvSpPr/>
      </dsp:nvSpPr>
      <dsp:spPr>
        <a:xfrm>
          <a:off x="4140943" y="2806573"/>
          <a:ext cx="3513508" cy="2269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Радиопередачи: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«Тема»; «Утро с Грозным» и др. - всего 321 передача </a:t>
          </a:r>
          <a:r>
            <a:rPr lang="ru-RU" sz="2000" kern="1200" dirty="0" smtClean="0"/>
            <a:t>(охват аудитории – 300 000 человек)</a:t>
          </a:r>
          <a:endParaRPr lang="ru-RU" sz="2000" b="1" kern="1200" dirty="0"/>
        </a:p>
      </dsp:txBody>
      <dsp:txXfrm>
        <a:off x="4140943" y="2806573"/>
        <a:ext cx="3513508" cy="2269869"/>
      </dsp:txXfrm>
    </dsp:sp>
    <dsp:sp modelId="{84D4F0FA-0516-463C-B952-991805A963BB}">
      <dsp:nvSpPr>
        <dsp:cNvPr id="0" name=""/>
        <dsp:cNvSpPr/>
      </dsp:nvSpPr>
      <dsp:spPr>
        <a:xfrm>
          <a:off x="7975604" y="2791890"/>
          <a:ext cx="3456696" cy="2299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Телепередачи: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«Особый разговор», «Социальный адвокат», «Психолог и Я», «Точки опоры», «Ваше право» - всего 15 передач. (охват аудитории – 500 000 человек)</a:t>
          </a:r>
          <a:endParaRPr lang="ru-RU" sz="2000" b="1" kern="1200" dirty="0"/>
        </a:p>
      </dsp:txBody>
      <dsp:txXfrm>
        <a:off x="7975604" y="2791890"/>
        <a:ext cx="3456696" cy="2299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58339-F48F-4632-BFB0-9D83A5BDADD4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8AFFE-6534-42D0-8261-5A78564A9F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30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AFFE-6534-42D0-8261-5A78564A9F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575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МВКК образована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постановлением Правительства Чеченской Республики от 2 июля 2019 г. № 109-п. Подпрограмма утверждена постановлением Правительства Чеченской Республики от 19 декабря 2013 г. № 351.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AFFE-6534-42D0-8261-5A78564A9F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64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Отдел образован в октябре 2021</a:t>
            </a:r>
            <a:r>
              <a:rPr lang="ru-RU" baseline="0" dirty="0" smtClean="0"/>
              <a:t> года в структуре ГКУ «Управление по обеспечению деятельности Министерства финансов Чеченской Республики»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AFFE-6534-42D0-8261-5A78564A9F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63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Результаты (Значения индикаторов Подпрограммы.)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8AFFE-6534-42D0-8261-5A78564A9FB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57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67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9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283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700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41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7401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5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10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74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43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7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58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58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94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96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56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67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E10B1F-8E73-4C13-B269-2B977B9EDE39}" type="datetimeFigureOut">
              <a:rPr lang="ru-RU" smtClean="0"/>
              <a:t>12.11.2022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FF5B58-DD02-4EAA-839D-6C4A9A9D3D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8454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4543" y="696686"/>
            <a:ext cx="8001000" cy="3291839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Реализация на территории Чеченской Республики стратегии повышения финансовой грамотности в Российской Федерации на 2017-2023 годы.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543" y="4131250"/>
            <a:ext cx="6400800" cy="194733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sz="4000" dirty="0">
                <a:latin typeface="+mj-lt"/>
                <a:ea typeface="+mj-ea"/>
                <a:cs typeface="+mj-cs"/>
              </a:rPr>
              <a:t>(мероприятия, результаты, планы на будущее</a:t>
            </a:r>
            <a:r>
              <a:rPr lang="ru-RU" sz="4000" dirty="0" smtClean="0">
                <a:latin typeface="+mj-lt"/>
                <a:ea typeface="+mj-ea"/>
                <a:cs typeface="+mj-cs"/>
              </a:rPr>
              <a:t>)</a:t>
            </a:r>
            <a:endParaRPr lang="ru-RU" sz="40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241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34649"/>
              </p:ext>
            </p:extLst>
          </p:nvPr>
        </p:nvGraphicFramePr>
        <p:xfrm>
          <a:off x="546054" y="95795"/>
          <a:ext cx="11097306" cy="722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0975"/>
                <a:gridCol w="6026331"/>
              </a:tblGrid>
              <a:tr h="175913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Межведомственная координационная комиссия по реализации в Чеченской Республике Стратегии повышения финансовой грамотности в Российской Федерации на 2020-2023 годы (далее – Стратегия повышения финансовой грамотности; МВКК)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Подпрограмма «Повышение финансовой грамотности населения в Чеченской Республике» в рамках государственной программы Чеченской Республики «Обеспечение финансовой устойчивости Чеченской Республики» (далее – Подпрограмма)</a:t>
                      </a:r>
                      <a:endParaRPr lang="ru-RU" dirty="0"/>
                    </a:p>
                  </a:txBody>
                  <a:tcPr/>
                </a:tc>
              </a:tr>
              <a:tr h="477229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1. </a:t>
                      </a:r>
                      <a:r>
                        <a:rPr lang="ru-RU" sz="1400" dirty="0" smtClean="0"/>
                        <a:t>Министерство финансов Чеченской Республики.</a:t>
                      </a:r>
                    </a:p>
                    <a:p>
                      <a:r>
                        <a:rPr lang="ru-RU" sz="1400" b="1" dirty="0" smtClean="0"/>
                        <a:t>2. </a:t>
                      </a:r>
                      <a:r>
                        <a:rPr lang="ru-RU" sz="1400" dirty="0" smtClean="0"/>
                        <a:t>Отделение – НБ Чеченская Республика.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труда, занятости и социального развития Чеченской Республики.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образования и науки Чеченской Республики.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Чеченской Республики по национальной политике, внешним связям, печати и информации.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Комитет Правительства Чеченской Республики по защите прав потребителей и регулированию потребительского рынка.</a:t>
                      </a:r>
                    </a:p>
                    <a:p>
                      <a:r>
                        <a:rPr lang="ru-RU" sz="1400" b="1" dirty="0" smtClean="0"/>
                        <a:t>7. </a:t>
                      </a:r>
                      <a:r>
                        <a:rPr lang="ru-RU" sz="1400" dirty="0" smtClean="0"/>
                        <a:t>Управление Федерального казначейства по Чеченской Республике.</a:t>
                      </a:r>
                    </a:p>
                    <a:p>
                      <a:r>
                        <a:rPr lang="ru-RU" sz="1400" dirty="0" smtClean="0"/>
                        <a:t>Управление Федеральной налоговой службы по Чеченской Республике.</a:t>
                      </a:r>
                    </a:p>
                    <a:p>
                      <a:r>
                        <a:rPr lang="ru-RU" sz="1400" b="1" dirty="0" smtClean="0"/>
                        <a:t>8. </a:t>
                      </a:r>
                      <a:r>
                        <a:rPr lang="ru-RU" sz="1400" dirty="0" smtClean="0"/>
                        <a:t>Министерство экономического, территориального развития и торговли Чеченской Республики.</a:t>
                      </a:r>
                    </a:p>
                    <a:p>
                      <a:r>
                        <a:rPr lang="ru-RU" sz="1400" b="1" dirty="0" smtClean="0"/>
                        <a:t>9. </a:t>
                      </a:r>
                      <a:r>
                        <a:rPr lang="ru-RU" sz="1400" dirty="0" smtClean="0"/>
                        <a:t>Отделение Пенсионного фонда Российской Федерации по Чеченской Республике.</a:t>
                      </a:r>
                    </a:p>
                    <a:p>
                      <a:r>
                        <a:rPr lang="ru-RU" sz="1400" dirty="0" smtClean="0"/>
                        <a:t>1</a:t>
                      </a:r>
                      <a:r>
                        <a:rPr lang="ru-RU" sz="1400" b="1" dirty="0" smtClean="0"/>
                        <a:t>0. </a:t>
                      </a:r>
                      <a:r>
                        <a:rPr lang="ru-RU" sz="1400" dirty="0" smtClean="0"/>
                        <a:t>Управление </a:t>
                      </a:r>
                      <a:r>
                        <a:rPr lang="ru-RU" sz="1400" dirty="0" err="1" smtClean="0"/>
                        <a:t>Роспотребнадзора</a:t>
                      </a:r>
                      <a:r>
                        <a:rPr lang="ru-RU" sz="1400" dirty="0" smtClean="0"/>
                        <a:t> по Чеченской Республике.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Ответственный исполнитель:</a:t>
                      </a:r>
                      <a:r>
                        <a:rPr lang="ru-RU" sz="1400" b="1" baseline="0" dirty="0" smtClean="0"/>
                        <a:t> </a:t>
                      </a:r>
                    </a:p>
                    <a:p>
                      <a:r>
                        <a:rPr lang="ru-RU" sz="1400" dirty="0" smtClean="0"/>
                        <a:t>Министерство финансов Чеченской Республики.</a:t>
                      </a:r>
                    </a:p>
                    <a:p>
                      <a:r>
                        <a:rPr lang="ru-RU" sz="1400" b="1" dirty="0" smtClean="0"/>
                        <a:t>Задачи</a:t>
                      </a:r>
                      <a:r>
                        <a:rPr lang="ru-RU" sz="1400" b="1" baseline="0" dirty="0" smtClean="0"/>
                        <a:t> подпрограммы:</a:t>
                      </a:r>
                      <a:r>
                        <a:rPr lang="ru-RU" sz="1400" baseline="0" dirty="0" smtClean="0"/>
                        <a:t> </a:t>
                      </a:r>
                    </a:p>
                    <a:p>
                      <a:r>
                        <a:rPr lang="ru-RU" sz="1400" b="1" baseline="0" dirty="0" smtClean="0"/>
                        <a:t>1. </a:t>
                      </a:r>
                      <a:r>
                        <a:rPr lang="ru-RU" sz="1400" baseline="0" dirty="0" smtClean="0"/>
                        <a:t>Разработка механизмов взаимодействия государства и общества, обеспечивающих повышение финансовой грамотности населения и информированности.</a:t>
                      </a:r>
                    </a:p>
                    <a:p>
                      <a:r>
                        <a:rPr lang="ru-RU" sz="1400" b="1" dirty="0" smtClean="0"/>
                        <a:t>2. </a:t>
                      </a:r>
                      <a:r>
                        <a:rPr lang="ru-RU" sz="1400" dirty="0" smtClean="0"/>
                        <a:t>Повышение охвата и качества финансового образования и информированности населения, а также обеспечение необходимой институциональной базы и методических ресурсов образовательного сообщества с учетом развития современных финансовых технологий.</a:t>
                      </a:r>
                    </a:p>
                    <a:p>
                      <a:r>
                        <a:rPr lang="ru-RU" sz="1400" b="1" dirty="0" smtClean="0"/>
                        <a:t>3. </a:t>
                      </a:r>
                      <a:r>
                        <a:rPr lang="ru-RU" sz="1400" dirty="0" smtClean="0"/>
                        <a:t>Повышение уровня доступности финансовых знаний и информации о защите прав потребителей финансовых услуг.</a:t>
                      </a:r>
                    </a:p>
                    <a:p>
                      <a:r>
                        <a:rPr lang="ru-RU" sz="1400" b="1" dirty="0" smtClean="0"/>
                        <a:t>Ожидаемые результаты реализации подпрограммы: </a:t>
                      </a:r>
                    </a:p>
                    <a:p>
                      <a:r>
                        <a:rPr lang="ru-RU" sz="1400" b="1" dirty="0" smtClean="0"/>
                        <a:t>1. </a:t>
                      </a:r>
                      <a:r>
                        <a:rPr lang="ru-RU" sz="1400" b="0" dirty="0" smtClean="0"/>
                        <a:t>Создание необходимой инфраструктуры для повышения финансовой грамотности населения республики.</a:t>
                      </a:r>
                    </a:p>
                    <a:p>
                      <a:r>
                        <a:rPr lang="ru-RU" sz="1400" b="1" dirty="0" smtClean="0"/>
                        <a:t>2. </a:t>
                      </a:r>
                      <a:r>
                        <a:rPr lang="ru-RU" sz="1400" b="0" dirty="0" smtClean="0"/>
                        <a:t>Повышение уровня информированности граждан по вопросам управления личными финансами, личной финансовой безопасности и защиты прав потребителей финансовых услуг.</a:t>
                      </a:r>
                    </a:p>
                    <a:p>
                      <a:r>
                        <a:rPr lang="ru-RU" sz="1400" b="1" dirty="0" smtClean="0"/>
                        <a:t>3. </a:t>
                      </a:r>
                      <a:r>
                        <a:rPr lang="ru-RU" sz="1400" b="0" dirty="0" smtClean="0"/>
                        <a:t>Повышение доступности финансового образования для различных целевых групп и категорий населения.</a:t>
                      </a:r>
                    </a:p>
                    <a:p>
                      <a:r>
                        <a:rPr lang="ru-RU" sz="1400" b="0" dirty="0" smtClean="0"/>
                        <a:t>Наличие функционирующей системы мониторинга и оценки уровня финансовой грамотности населения.</a:t>
                      </a:r>
                      <a:endParaRPr lang="ru-RU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66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444260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608317"/>
              </p:ext>
            </p:extLst>
          </p:nvPr>
        </p:nvGraphicFramePr>
        <p:xfrm>
          <a:off x="684212" y="198280"/>
          <a:ext cx="10737162" cy="5814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7162"/>
              </a:tblGrid>
              <a:tr h="113437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ОТДЕЛ ФИНАНСОВОЙ ГРАМОТНОСТИ И ПРОЕКТНОГО УПРАВЛЕНИЯ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(РЦФГ)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9855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Основные функции отдела: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ru-RU" dirty="0" smtClean="0"/>
                        <a:t>Оперативное управление реализации подпрограммы «Повышение уровня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dirty="0" smtClean="0"/>
                        <a:t>финансовой грамотности населения Чеченской Республики на 2021-2024 годы»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предложений для формирования технических заданий, других необходимых документов для реализации мероприятий, направленных на повышение уровня финансовой грамотности населения Чеченской Республики.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и проведение мероприятий по повышению финансовой грамотности населения(выездные, онлайн-мероприятия,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совместные с ОИВ и другими заинтересованными юридическими и физическими лицами).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Организационно – техническое и методическое обеспечение деятельности МВКК.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69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265500"/>
              </p:ext>
            </p:extLst>
          </p:nvPr>
        </p:nvGraphicFramePr>
        <p:xfrm>
          <a:off x="422694" y="872593"/>
          <a:ext cx="9920378" cy="512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248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114" y="146650"/>
            <a:ext cx="8534400" cy="10437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Каналы информирования населения </a:t>
            </a:r>
            <a:r>
              <a:rPr lang="ru-RU" dirty="0" smtClean="0"/>
              <a:t>в 2021 году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199886"/>
              </p:ext>
            </p:extLst>
          </p:nvPr>
        </p:nvGraphicFramePr>
        <p:xfrm>
          <a:off x="405442" y="1302589"/>
          <a:ext cx="11438626" cy="5322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007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951" y="79235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Результаты реализации </a:t>
            </a:r>
            <a:r>
              <a:rPr lang="ru-RU" sz="2800" dirty="0"/>
              <a:t>Стратегия повышения финансовой </a:t>
            </a:r>
            <a:r>
              <a:rPr lang="ru-RU" sz="2800" dirty="0" smtClean="0"/>
              <a:t>грамотности на территории региона в 2021 году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925405"/>
              </p:ext>
            </p:extLst>
          </p:nvPr>
        </p:nvGraphicFramePr>
        <p:xfrm>
          <a:off x="474454" y="1509623"/>
          <a:ext cx="11335108" cy="569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183"/>
                <a:gridCol w="2213239"/>
                <a:gridCol w="2074844"/>
                <a:gridCol w="2028852"/>
                <a:gridCol w="2169990"/>
              </a:tblGrid>
              <a:tr h="49537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Педагоги</a:t>
                      </a:r>
                      <a:r>
                        <a:rPr lang="ru-RU" sz="1600" baseline="0" dirty="0" smtClean="0"/>
                        <a:t> и </a:t>
                      </a:r>
                      <a:r>
                        <a:rPr lang="ru-RU" sz="1600" dirty="0" smtClean="0"/>
                        <a:t> руководители общеобразовательных организаций, организаций дополнительного образования, а также педагоги и руководители образовательных учреждений среднего профессионального образования прошедшие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по программам повышения квалификации по тематике финансовой грамотности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 прошедшие обученных по программам дополнительного профессионального образования для различных целевых групп населения по направлению «Финансовая грамотность» или с включением модуля по финансовой грамотности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МФЦ, в которых обеспечивается информирование и консультирование граждан по вопросам повышения финансовой грамотности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центров социального обслуживания населения, охваченных мероприятиями по финансовой грамотности и защите прав потребителей финансовых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центров занятости населения Чеченской Республики, охваченных мероприятиями по финансовой грамотности и защите прав потребителей финансовых услуг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11992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223</TotalTime>
  <Words>780</Words>
  <Application>Microsoft Office PowerPoint</Application>
  <PresentationFormat>Широкоэкранный</PresentationFormat>
  <Paragraphs>67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3</vt:lpstr>
      <vt:lpstr>Сектор</vt:lpstr>
      <vt:lpstr>Реализация на территории Чеченской Республики стратегии повышения финансовой грамотности в Российской Федерации на 2017-2023 годы.</vt:lpstr>
      <vt:lpstr>Презентация PowerPoint</vt:lpstr>
      <vt:lpstr>Презентация PowerPoint</vt:lpstr>
      <vt:lpstr>Презентация PowerPoint</vt:lpstr>
      <vt:lpstr>Каналы информирования населения в 2021 году</vt:lpstr>
      <vt:lpstr>Результаты реализации Стратегия повышения финансовой грамотности на территории региона в 2021 году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на территории Чеченской Республики стратегии повышения финансовой грамотности в Российской Федерации на 2017-2023 годы.</dc:title>
  <dc:creator>Вацуев Адам Даудович</dc:creator>
  <cp:lastModifiedBy>Вацуев Адам Даудович</cp:lastModifiedBy>
  <cp:revision>20</cp:revision>
  <dcterms:created xsi:type="dcterms:W3CDTF">2022-11-12T09:47:25Z</dcterms:created>
  <dcterms:modified xsi:type="dcterms:W3CDTF">2022-11-12T13:31:24Z</dcterms:modified>
</cp:coreProperties>
</file>