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7" r:id="rId2"/>
    <p:sldId id="263" r:id="rId3"/>
    <p:sldId id="293" r:id="rId4"/>
    <p:sldId id="258" r:id="rId5"/>
    <p:sldId id="287" r:id="rId6"/>
    <p:sldId id="276" r:id="rId7"/>
    <p:sldId id="283" r:id="rId8"/>
    <p:sldId id="284" r:id="rId9"/>
    <p:sldId id="286" r:id="rId10"/>
    <p:sldId id="288" r:id="rId11"/>
    <p:sldId id="291" r:id="rId12"/>
    <p:sldId id="290" r:id="rId13"/>
    <p:sldId id="285" r:id="rId14"/>
    <p:sldId id="29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27A687"/>
    <a:srgbClr val="FFB93F"/>
    <a:srgbClr val="F9E7BF"/>
    <a:srgbClr val="EFC24D"/>
    <a:srgbClr val="CFE5BF"/>
    <a:srgbClr val="AED292"/>
    <a:srgbClr val="A9D9E5"/>
    <a:srgbClr val="33B6C8"/>
    <a:srgbClr val="8ED8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9D0F4-AAD5-4F8A-A90C-9A0512CB25DD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F9C27-47DC-49A2-AF3D-1B4AAEFCFE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853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F9C27-47DC-49A2-AF3D-1B4AAEFCFE7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598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F9C27-47DC-49A2-AF3D-1B4AAEFCFE7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10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F9C27-47DC-49A2-AF3D-1B4AAEFCFE7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985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F9C27-47DC-49A2-AF3D-1B4AAEFCFE7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985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F9C27-47DC-49A2-AF3D-1B4AAEFCFE7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985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F9C27-47DC-49A2-AF3D-1B4AAEFCFE7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174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F9C27-47DC-49A2-AF3D-1B4AAEFCFE7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137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F9C27-47DC-49A2-AF3D-1B4AAEFCFE7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529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F9C27-47DC-49A2-AF3D-1B4AAEFCFE7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381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F9C27-47DC-49A2-AF3D-1B4AAEFCFE7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679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72B0-D554-43F7-8277-3883BEA1BFE7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A4F2-DAB2-4519-89BD-A3C9FB6AB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472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72B0-D554-43F7-8277-3883BEA1BFE7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A4F2-DAB2-4519-89BD-A3C9FB6AB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074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72B0-D554-43F7-8277-3883BEA1BFE7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A4F2-DAB2-4519-89BD-A3C9FB6AB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488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72B0-D554-43F7-8277-3883BEA1BFE7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A4F2-DAB2-4519-89BD-A3C9FB6AB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67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72B0-D554-43F7-8277-3883BEA1BFE7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A4F2-DAB2-4519-89BD-A3C9FB6AB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68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72B0-D554-43F7-8277-3883BEA1BFE7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A4F2-DAB2-4519-89BD-A3C9FB6AB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874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72B0-D554-43F7-8277-3883BEA1BFE7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A4F2-DAB2-4519-89BD-A3C9FB6AB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49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72B0-D554-43F7-8277-3883BEA1BFE7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A4F2-DAB2-4519-89BD-A3C9FB6AB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44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72B0-D554-43F7-8277-3883BEA1BFE7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A4F2-DAB2-4519-89BD-A3C9FB6AB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50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72B0-D554-43F7-8277-3883BEA1BFE7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A4F2-DAB2-4519-89BD-A3C9FB6AB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34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ый треугольник 6"/>
          <p:cNvSpPr/>
          <p:nvPr userDrawn="1"/>
        </p:nvSpPr>
        <p:spPr>
          <a:xfrm flipH="1" flipV="1">
            <a:off x="11669486" y="0"/>
            <a:ext cx="551543" cy="55154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 userDrawn="1"/>
        </p:nvSpPr>
        <p:spPr>
          <a:xfrm>
            <a:off x="11669486" y="7125"/>
            <a:ext cx="551543" cy="551543"/>
          </a:xfrm>
          <a:prstGeom prst="rtTriangle">
            <a:avLst/>
          </a:prstGeom>
          <a:solidFill>
            <a:srgbClr val="63B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-1" y="6727065"/>
            <a:ext cx="12221029" cy="140171"/>
          </a:xfrm>
          <a:prstGeom prst="rect">
            <a:avLst/>
          </a:prstGeom>
          <a:solidFill>
            <a:srgbClr val="27A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0"/>
            <a:ext cx="12221029" cy="856343"/>
          </a:xfrm>
          <a:prstGeom prst="rect">
            <a:avLst/>
          </a:prstGeom>
          <a:solidFill>
            <a:srgbClr val="27A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638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12221029" cy="856343"/>
          </a:xfrm>
          <a:prstGeom prst="rect">
            <a:avLst/>
          </a:prstGeom>
          <a:solidFill>
            <a:srgbClr val="27A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 flipH="1">
            <a:off x="0" y="-16226"/>
            <a:ext cx="551543" cy="558668"/>
            <a:chOff x="11669486" y="0"/>
            <a:chExt cx="551543" cy="558668"/>
          </a:xfrm>
        </p:grpSpPr>
        <p:sp>
          <p:nvSpPr>
            <p:cNvPr id="12" name="Прямоугольный треугольник 11"/>
            <p:cNvSpPr/>
            <p:nvPr/>
          </p:nvSpPr>
          <p:spPr>
            <a:xfrm flipH="1" flipV="1">
              <a:off x="11669486" y="0"/>
              <a:ext cx="551543" cy="551543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ый треугольник 12"/>
            <p:cNvSpPr/>
            <p:nvPr/>
          </p:nvSpPr>
          <p:spPr>
            <a:xfrm>
              <a:off x="11669486" y="7125"/>
              <a:ext cx="551543" cy="551543"/>
            </a:xfrm>
            <a:prstGeom prst="rtTriangle">
              <a:avLst/>
            </a:prstGeom>
            <a:solidFill>
              <a:srgbClr val="63BF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Прямоугольник 13"/>
          <p:cNvSpPr/>
          <p:nvPr userDrawn="1"/>
        </p:nvSpPr>
        <p:spPr>
          <a:xfrm>
            <a:off x="-1" y="6727065"/>
            <a:ext cx="12221029" cy="140171"/>
          </a:xfrm>
          <a:prstGeom prst="rect">
            <a:avLst/>
          </a:prstGeom>
          <a:solidFill>
            <a:srgbClr val="27A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987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94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372B0-D554-43F7-8277-3883BEA1BFE7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7A4F2-DAB2-4519-89BD-A3C9FB6AB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63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 18"/>
          <p:cNvSpPr/>
          <p:nvPr/>
        </p:nvSpPr>
        <p:spPr>
          <a:xfrm>
            <a:off x="444500" y="73741"/>
            <a:ext cx="11607800" cy="6664877"/>
          </a:xfrm>
          <a:custGeom>
            <a:avLst/>
            <a:gdLst>
              <a:gd name="connsiteX0" fmla="*/ 0 w 11607800"/>
              <a:gd name="connsiteY0" fmla="*/ 0 h 6664877"/>
              <a:gd name="connsiteX1" fmla="*/ 11041021 w 11607800"/>
              <a:gd name="connsiteY1" fmla="*/ 0 h 6664877"/>
              <a:gd name="connsiteX2" fmla="*/ 11607800 w 11607800"/>
              <a:gd name="connsiteY2" fmla="*/ 559563 h 6664877"/>
              <a:gd name="connsiteX3" fmla="*/ 11607800 w 11607800"/>
              <a:gd name="connsiteY3" fmla="*/ 6664877 h 6664877"/>
              <a:gd name="connsiteX4" fmla="*/ 0 w 11607800"/>
              <a:gd name="connsiteY4" fmla="*/ 6664877 h 666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07800" h="6664877">
                <a:moveTo>
                  <a:pt x="0" y="0"/>
                </a:moveTo>
                <a:lnTo>
                  <a:pt x="11041021" y="0"/>
                </a:lnTo>
                <a:lnTo>
                  <a:pt x="11607800" y="559563"/>
                </a:lnTo>
                <a:lnTo>
                  <a:pt x="11607800" y="6664877"/>
                </a:lnTo>
                <a:lnTo>
                  <a:pt x="0" y="66648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>
            <a:off x="1069943" y="3737001"/>
            <a:ext cx="10469779" cy="1174280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араллелограмм 15"/>
          <p:cNvSpPr/>
          <p:nvPr/>
        </p:nvSpPr>
        <p:spPr>
          <a:xfrm>
            <a:off x="1066800" y="2298701"/>
            <a:ext cx="10321584" cy="1342048"/>
          </a:xfrm>
          <a:prstGeom prst="parallelogram">
            <a:avLst/>
          </a:prstGeom>
          <a:solidFill>
            <a:srgbClr val="27A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1222618" y="2395225"/>
            <a:ext cx="494151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ts val="2800"/>
              </a:lnSpc>
              <a:defRPr/>
            </a:pPr>
            <a:r>
              <a:rPr lang="ru-RU" sz="2600" b="1" dirty="0" smtClean="0">
                <a:solidFill>
                  <a:schemeClr val="bg1"/>
                </a:solidFill>
                <a:cs typeface="Times New Roman" pitchFamily="18" charset="0"/>
              </a:rPr>
              <a:t>ПРАКТИЧЕСКИЕ АСПЕКТЫ ФИНАНСОВОГО ПРОСВЕЩЕНИЯ</a:t>
            </a:r>
            <a:endParaRPr lang="en-US" sz="26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ts val="2800"/>
              </a:lnSpc>
              <a:defRPr/>
            </a:pPr>
            <a:r>
              <a:rPr lang="ru-RU" sz="2600" b="1" dirty="0" smtClean="0">
                <a:solidFill>
                  <a:schemeClr val="bg1"/>
                </a:solidFill>
                <a:cs typeface="Times New Roman" pitchFamily="18" charset="0"/>
              </a:rPr>
              <a:t>В СТАВРОПОЛЬСКОМ КРАЕ</a:t>
            </a:r>
          </a:p>
        </p:txBody>
      </p:sp>
      <p:sp>
        <p:nvSpPr>
          <p:cNvPr id="15" name="Прямоугольник 1"/>
          <p:cNvSpPr>
            <a:spLocks noChangeArrowheads="1"/>
          </p:cNvSpPr>
          <p:nvPr/>
        </p:nvSpPr>
        <p:spPr bwMode="auto">
          <a:xfrm>
            <a:off x="1486158" y="3844173"/>
            <a:ext cx="4305041" cy="106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Times New Roman" pitchFamily="18" charset="0"/>
              </a:rPr>
              <a:t>региональный координатор краевой программы повышения финансовой грамотности населения Ставропольского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Times New Roman" pitchFamily="18" charset="0"/>
              </a:rPr>
              <a:t>края</a:t>
            </a: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Times New Roman" pitchFamily="18" charset="0"/>
              </a:rPr>
              <a:t>Герасименко Надежда Ивановна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" t="7707" r="78597" b="6683"/>
          <a:stretch/>
        </p:blipFill>
        <p:spPr>
          <a:xfrm>
            <a:off x="20898" y="86442"/>
            <a:ext cx="818917" cy="665217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47723" y="6451600"/>
            <a:ext cx="10692000" cy="45719"/>
          </a:xfrm>
          <a:prstGeom prst="rect">
            <a:avLst/>
          </a:prstGeom>
          <a:solidFill>
            <a:srgbClr val="27A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ый треугольник 16"/>
          <p:cNvSpPr/>
          <p:nvPr/>
        </p:nvSpPr>
        <p:spPr>
          <a:xfrm>
            <a:off x="11500757" y="86442"/>
            <a:ext cx="551543" cy="551543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47723" y="406400"/>
            <a:ext cx="10656000" cy="45719"/>
          </a:xfrm>
          <a:prstGeom prst="rect">
            <a:avLst/>
          </a:prstGeom>
          <a:solidFill>
            <a:srgbClr val="27A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13421" r="13421"/>
          <a:stretch/>
        </p:blipFill>
        <p:spPr bwMode="auto">
          <a:xfrm>
            <a:off x="8129501" y="908117"/>
            <a:ext cx="3224455" cy="3224455"/>
          </a:xfrm>
          <a:prstGeom prst="ellipse">
            <a:avLst/>
          </a:prstGeom>
          <a:ln w="53975">
            <a:solidFill>
              <a:schemeClr val="bg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4" t="-324" r="5080" b="324"/>
          <a:stretch/>
        </p:blipFill>
        <p:spPr>
          <a:xfrm>
            <a:off x="7965640" y="3925770"/>
            <a:ext cx="2157984" cy="2157984"/>
          </a:xfrm>
          <a:prstGeom prst="ellipse">
            <a:avLst/>
          </a:prstGeom>
          <a:ln w="47625">
            <a:solidFill>
              <a:schemeClr val="bg1"/>
            </a:solidFill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33098" y="2540000"/>
            <a:ext cx="2653702" cy="2595562"/>
          </a:xfrm>
          <a:prstGeom prst="ellipse">
            <a:avLst/>
          </a:prstGeom>
          <a:ln w="444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78213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832475" y="1586729"/>
            <a:ext cx="2628900" cy="664567"/>
          </a:xfrm>
          <a:prstGeom prst="roundRect">
            <a:avLst>
              <a:gd name="adj" fmla="val 22481"/>
            </a:avLst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indent="-398463" algn="ctr">
              <a:lnSpc>
                <a:spcPts val="1900"/>
              </a:lnSpc>
            </a:pPr>
            <a:r>
              <a:rPr lang="ru-RU" sz="2000" b="1" dirty="0">
                <a:solidFill>
                  <a:srgbClr val="195F69"/>
                </a:solidFill>
              </a:rPr>
              <a:t>МФ </a:t>
            </a:r>
            <a:r>
              <a:rPr lang="ru-RU" sz="2000" b="1" dirty="0" smtClean="0">
                <a:solidFill>
                  <a:srgbClr val="195F69"/>
                </a:solidFill>
              </a:rPr>
              <a:t>СК</a:t>
            </a:r>
            <a:endParaRPr lang="ru-RU" sz="2000" b="1" dirty="0">
              <a:solidFill>
                <a:srgbClr val="195F69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863312" y="1389063"/>
            <a:ext cx="2628900" cy="925117"/>
          </a:xfrm>
          <a:prstGeom prst="roundRect">
            <a:avLst>
              <a:gd name="adj" fmla="val 22481"/>
            </a:avLst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lvl="1" indent="-398463" algn="ctr"/>
            <a:r>
              <a:rPr lang="ru-RU" sz="2000" b="1" dirty="0" smtClean="0">
                <a:solidFill>
                  <a:srgbClr val="195F69"/>
                </a:solidFill>
              </a:rPr>
              <a:t>СМИ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33515" y="4592907"/>
            <a:ext cx="1984961" cy="851290"/>
          </a:xfrm>
          <a:prstGeom prst="roundRect">
            <a:avLst>
              <a:gd name="adj" fmla="val 22481"/>
            </a:avLst>
          </a:prstGeom>
          <a:solidFill>
            <a:srgbClr val="F9FBF7"/>
          </a:solidFill>
          <a:ln w="60325">
            <a:gradFill>
              <a:gsLst>
                <a:gs pos="50000">
                  <a:srgbClr val="CFE5BF"/>
                </a:gs>
                <a:gs pos="56000">
                  <a:srgbClr val="AED292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>
              <a:lnSpc>
                <a:spcPts val="1400"/>
              </a:lnSpc>
            </a:pPr>
            <a:r>
              <a:rPr lang="ru-RU" b="1" dirty="0" smtClean="0">
                <a:solidFill>
                  <a:srgbClr val="4C732F"/>
                </a:solidFill>
              </a:rPr>
              <a:t>Предоставление экспертов</a:t>
            </a:r>
            <a:endParaRPr lang="ru-RU" b="1" dirty="0">
              <a:solidFill>
                <a:srgbClr val="4C732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59940" y="5576890"/>
            <a:ext cx="1985254" cy="852045"/>
          </a:xfrm>
          <a:prstGeom prst="roundRect">
            <a:avLst>
              <a:gd name="adj" fmla="val 22481"/>
            </a:avLst>
          </a:prstGeom>
          <a:solidFill>
            <a:srgbClr val="F9FBF7"/>
          </a:solidFill>
          <a:ln w="60325">
            <a:gradFill>
              <a:gsLst>
                <a:gs pos="50000">
                  <a:srgbClr val="CFE5BF"/>
                </a:gs>
                <a:gs pos="56000">
                  <a:srgbClr val="AED292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>
              <a:lnSpc>
                <a:spcPts val="1400"/>
              </a:lnSpc>
            </a:pPr>
            <a:r>
              <a:rPr lang="ru-RU" b="1" dirty="0" smtClean="0">
                <a:solidFill>
                  <a:srgbClr val="4C732F"/>
                </a:solidFill>
              </a:rPr>
              <a:t>Предоставление материалов</a:t>
            </a:r>
            <a:endParaRPr lang="ru-RU" b="1" dirty="0">
              <a:solidFill>
                <a:srgbClr val="4C732F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78851" y="4563637"/>
            <a:ext cx="2605931" cy="1598011"/>
          </a:xfrm>
          <a:prstGeom prst="roundRect">
            <a:avLst>
              <a:gd name="adj" fmla="val 22481"/>
            </a:avLst>
          </a:prstGeom>
          <a:solidFill>
            <a:srgbClr val="FEF9F0"/>
          </a:solidFill>
          <a:ln w="60325">
            <a:gradFill>
              <a:gsLst>
                <a:gs pos="50000">
                  <a:srgbClr val="F9E7BF"/>
                </a:gs>
                <a:gs pos="56000">
                  <a:srgbClr val="EFC24D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/>
            <a:r>
              <a:rPr lang="ru-RU" b="1" dirty="0" smtClean="0">
                <a:solidFill>
                  <a:srgbClr val="9B5A19"/>
                </a:solidFill>
              </a:rPr>
              <a:t>ПОДДЕРЖКА МЕРОПРИЯТИЯ</a:t>
            </a:r>
            <a:endParaRPr lang="ru-RU" b="1" dirty="0">
              <a:solidFill>
                <a:srgbClr val="9B5A19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886281" y="3243368"/>
            <a:ext cx="2605931" cy="828000"/>
          </a:xfrm>
          <a:prstGeom prst="roundRect">
            <a:avLst>
              <a:gd name="adj" fmla="val 22481"/>
            </a:avLst>
          </a:prstGeom>
          <a:solidFill>
            <a:srgbClr val="FEF9F0"/>
          </a:solidFill>
          <a:ln w="60325">
            <a:gradFill>
              <a:gsLst>
                <a:gs pos="50000">
                  <a:srgbClr val="F9E7BF"/>
                </a:gs>
                <a:gs pos="56000">
                  <a:srgbClr val="EFC24D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>
              <a:lnSpc>
                <a:spcPts val="1400"/>
              </a:lnSpc>
            </a:pPr>
            <a:r>
              <a:rPr lang="ru-RU" b="1" dirty="0" smtClean="0">
                <a:solidFill>
                  <a:srgbClr val="9B5A19"/>
                </a:solidFill>
              </a:rPr>
              <a:t>ПРИГЛАШЕНИЕ ЖУРНАЛИСТОВ</a:t>
            </a:r>
            <a:endParaRPr lang="ru-RU" b="1" dirty="0">
              <a:solidFill>
                <a:srgbClr val="9B5A19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 rot="5400000">
            <a:off x="8619321" y="5320502"/>
            <a:ext cx="278344" cy="278344"/>
          </a:xfrm>
          <a:prstGeom prst="chevron">
            <a:avLst/>
          </a:prstGeom>
          <a:solidFill>
            <a:srgbClr val="F9FBF7"/>
          </a:solidFill>
          <a:ln w="60325">
            <a:gradFill>
              <a:gsLst>
                <a:gs pos="50000">
                  <a:srgbClr val="CFE5BF"/>
                </a:gs>
                <a:gs pos="56000">
                  <a:srgbClr val="AED292"/>
                </a:gs>
              </a:gsLst>
              <a:lin ang="5400000" scaled="1"/>
            </a:gra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>
              <a:lnSpc>
                <a:spcPts val="1400"/>
              </a:lnSpc>
            </a:pPr>
            <a:endParaRPr lang="ru-RU" sz="1600" b="1" dirty="0">
              <a:solidFill>
                <a:srgbClr val="4C732F"/>
              </a:solidFill>
            </a:endParaRPr>
          </a:p>
        </p:txBody>
      </p:sp>
      <p:sp>
        <p:nvSpPr>
          <p:cNvPr id="25" name="Нашивка 24"/>
          <p:cNvSpPr/>
          <p:nvPr/>
        </p:nvSpPr>
        <p:spPr>
          <a:xfrm rot="5400000">
            <a:off x="10041134" y="2402042"/>
            <a:ext cx="278344" cy="278344"/>
          </a:xfrm>
          <a:prstGeom prst="chevron">
            <a:avLst/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indent="-398463" algn="ctr">
              <a:lnSpc>
                <a:spcPts val="1900"/>
              </a:lnSpc>
            </a:pPr>
            <a:endParaRPr lang="ru-RU" sz="2000" b="1">
              <a:solidFill>
                <a:srgbClr val="195F69"/>
              </a:solidFill>
            </a:endParaRPr>
          </a:p>
        </p:txBody>
      </p:sp>
      <p:sp>
        <p:nvSpPr>
          <p:cNvPr id="26" name="Нашивка 25"/>
          <p:cNvSpPr/>
          <p:nvPr/>
        </p:nvSpPr>
        <p:spPr>
          <a:xfrm rot="5400000">
            <a:off x="10028434" y="2821142"/>
            <a:ext cx="278344" cy="278344"/>
          </a:xfrm>
          <a:prstGeom prst="chevron">
            <a:avLst/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indent="-398463" algn="ctr">
              <a:lnSpc>
                <a:spcPts val="1900"/>
              </a:lnSpc>
            </a:pPr>
            <a:endParaRPr lang="ru-RU" sz="2000" b="1">
              <a:solidFill>
                <a:srgbClr val="195F69"/>
              </a:solidFill>
            </a:endParaRPr>
          </a:p>
        </p:txBody>
      </p:sp>
      <p:sp>
        <p:nvSpPr>
          <p:cNvPr id="28" name="Нашивка 27"/>
          <p:cNvSpPr/>
          <p:nvPr/>
        </p:nvSpPr>
        <p:spPr>
          <a:xfrm rot="5400000">
            <a:off x="8222689" y="5341017"/>
            <a:ext cx="278344" cy="278344"/>
          </a:xfrm>
          <a:prstGeom prst="chevron">
            <a:avLst/>
          </a:prstGeom>
          <a:solidFill>
            <a:srgbClr val="F9FBF7"/>
          </a:solidFill>
          <a:ln w="60325">
            <a:gradFill>
              <a:gsLst>
                <a:gs pos="50000">
                  <a:srgbClr val="CFE5BF"/>
                </a:gs>
                <a:gs pos="56000">
                  <a:srgbClr val="AED292"/>
                </a:gs>
              </a:gsLst>
              <a:lin ang="5400000" scaled="1"/>
            </a:gra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>
              <a:lnSpc>
                <a:spcPts val="1400"/>
              </a:lnSpc>
            </a:pPr>
            <a:endParaRPr lang="ru-RU" sz="1600" b="1" dirty="0">
              <a:solidFill>
                <a:srgbClr val="4C732F"/>
              </a:solidFill>
            </a:endParaRPr>
          </a:p>
        </p:txBody>
      </p:sp>
      <p:sp>
        <p:nvSpPr>
          <p:cNvPr id="29" name="Нашивка 28"/>
          <p:cNvSpPr/>
          <p:nvPr/>
        </p:nvSpPr>
        <p:spPr>
          <a:xfrm rot="5400000">
            <a:off x="6950931" y="2907111"/>
            <a:ext cx="278344" cy="278344"/>
          </a:xfrm>
          <a:prstGeom prst="chevron">
            <a:avLst/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indent="-398463" algn="ctr">
              <a:lnSpc>
                <a:spcPts val="1900"/>
              </a:lnSpc>
            </a:pPr>
            <a:endParaRPr lang="ru-RU" sz="2000" b="1">
              <a:solidFill>
                <a:srgbClr val="195F69"/>
              </a:solidFill>
            </a:endParaRPr>
          </a:p>
        </p:txBody>
      </p:sp>
      <p:sp>
        <p:nvSpPr>
          <p:cNvPr id="30" name="Нашивка 29"/>
          <p:cNvSpPr/>
          <p:nvPr/>
        </p:nvSpPr>
        <p:spPr>
          <a:xfrm rot="5400000">
            <a:off x="6966366" y="3776377"/>
            <a:ext cx="278344" cy="278344"/>
          </a:xfrm>
          <a:prstGeom prst="chevron">
            <a:avLst/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indent="-398463" algn="ctr">
              <a:lnSpc>
                <a:spcPts val="1900"/>
              </a:lnSpc>
            </a:pPr>
            <a:endParaRPr lang="ru-RU" sz="2000" b="1">
              <a:solidFill>
                <a:srgbClr val="195F69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904875"/>
            <a:ext cx="5822949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305851" y="61613"/>
            <a:ext cx="9530549" cy="44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7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ОБУЧЕНИЕ ЖУРНАЛИСТОВ</a:t>
            </a:r>
          </a:p>
        </p:txBody>
      </p:sp>
      <p:sp>
        <p:nvSpPr>
          <p:cNvPr id="18" name="Нашивка 17"/>
          <p:cNvSpPr/>
          <p:nvPr/>
        </p:nvSpPr>
        <p:spPr>
          <a:xfrm rot="5400000">
            <a:off x="10068292" y="4197431"/>
            <a:ext cx="278344" cy="278344"/>
          </a:xfrm>
          <a:prstGeom prst="chevron">
            <a:avLst/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indent="-398463" algn="ctr">
              <a:lnSpc>
                <a:spcPts val="1900"/>
              </a:lnSpc>
            </a:pPr>
            <a:endParaRPr lang="ru-RU" sz="2000" b="1">
              <a:solidFill>
                <a:srgbClr val="195F69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5" y="891407"/>
            <a:ext cx="2673052" cy="2485329"/>
          </a:xfrm>
          <a:prstGeom prst="ellipse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8" y="3525574"/>
            <a:ext cx="4483857" cy="299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60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832475" y="1586729"/>
            <a:ext cx="2628900" cy="664567"/>
          </a:xfrm>
          <a:prstGeom prst="roundRect">
            <a:avLst>
              <a:gd name="adj" fmla="val 22481"/>
            </a:avLst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indent="-398463" algn="ctr">
              <a:lnSpc>
                <a:spcPts val="1900"/>
              </a:lnSpc>
            </a:pPr>
            <a:r>
              <a:rPr lang="ru-RU" sz="2000" b="1" dirty="0">
                <a:solidFill>
                  <a:srgbClr val="195F69"/>
                </a:solidFill>
              </a:rPr>
              <a:t>МФ </a:t>
            </a:r>
            <a:r>
              <a:rPr lang="ru-RU" sz="2000" b="1" dirty="0" smtClean="0">
                <a:solidFill>
                  <a:srgbClr val="195F69"/>
                </a:solidFill>
              </a:rPr>
              <a:t>СК</a:t>
            </a:r>
            <a:endParaRPr lang="ru-RU" sz="2000" b="1" dirty="0">
              <a:solidFill>
                <a:srgbClr val="195F69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863312" y="1389063"/>
            <a:ext cx="2628900" cy="925117"/>
          </a:xfrm>
          <a:prstGeom prst="roundRect">
            <a:avLst>
              <a:gd name="adj" fmla="val 22481"/>
            </a:avLst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lvl="1" indent="-398463" algn="ctr"/>
            <a:r>
              <a:rPr lang="ru-RU" sz="2000" b="1" dirty="0" smtClean="0">
                <a:solidFill>
                  <a:srgbClr val="195F69"/>
                </a:solidFill>
              </a:rPr>
              <a:t>АиФ</a:t>
            </a:r>
          </a:p>
          <a:p>
            <a:pPr lvl="1" indent="-398463" algn="ctr"/>
            <a:r>
              <a:rPr lang="ru-RU" sz="2000" b="1" dirty="0" smtClean="0">
                <a:solidFill>
                  <a:srgbClr val="195F69"/>
                </a:solidFill>
              </a:rPr>
              <a:t>КОМСОМОЛЬСКАЯ ПРАВДА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33515" y="4592907"/>
            <a:ext cx="1984961" cy="851290"/>
          </a:xfrm>
          <a:prstGeom prst="roundRect">
            <a:avLst>
              <a:gd name="adj" fmla="val 22481"/>
            </a:avLst>
          </a:prstGeom>
          <a:solidFill>
            <a:srgbClr val="F9FBF7"/>
          </a:solidFill>
          <a:ln w="60325">
            <a:gradFill>
              <a:gsLst>
                <a:gs pos="50000">
                  <a:srgbClr val="CFE5BF"/>
                </a:gs>
                <a:gs pos="56000">
                  <a:srgbClr val="AED292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>
              <a:lnSpc>
                <a:spcPts val="1400"/>
              </a:lnSpc>
            </a:pPr>
            <a:r>
              <a:rPr lang="ru-RU" b="1" dirty="0" smtClean="0">
                <a:solidFill>
                  <a:srgbClr val="4C732F"/>
                </a:solidFill>
              </a:rPr>
              <a:t>Согласование наполнения</a:t>
            </a:r>
            <a:endParaRPr lang="ru-RU" b="1" dirty="0">
              <a:solidFill>
                <a:srgbClr val="4C732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59940" y="5576890"/>
            <a:ext cx="1985254" cy="852045"/>
          </a:xfrm>
          <a:prstGeom prst="roundRect">
            <a:avLst>
              <a:gd name="adj" fmla="val 22481"/>
            </a:avLst>
          </a:prstGeom>
          <a:solidFill>
            <a:srgbClr val="F9FBF7"/>
          </a:solidFill>
          <a:ln w="60325">
            <a:gradFill>
              <a:gsLst>
                <a:gs pos="50000">
                  <a:srgbClr val="CFE5BF"/>
                </a:gs>
                <a:gs pos="56000">
                  <a:srgbClr val="AED292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>
              <a:lnSpc>
                <a:spcPts val="1400"/>
              </a:lnSpc>
            </a:pPr>
            <a:r>
              <a:rPr lang="ru-RU" b="1" dirty="0" smtClean="0">
                <a:solidFill>
                  <a:srgbClr val="4C732F"/>
                </a:solidFill>
              </a:rPr>
              <a:t>Предоставление материалов</a:t>
            </a:r>
            <a:endParaRPr lang="ru-RU" b="1" dirty="0">
              <a:solidFill>
                <a:srgbClr val="4C732F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78851" y="4563637"/>
            <a:ext cx="2605931" cy="1598011"/>
          </a:xfrm>
          <a:prstGeom prst="roundRect">
            <a:avLst>
              <a:gd name="adj" fmla="val 22481"/>
            </a:avLst>
          </a:prstGeom>
          <a:solidFill>
            <a:srgbClr val="FEF9F0"/>
          </a:solidFill>
          <a:ln w="60325">
            <a:gradFill>
              <a:gsLst>
                <a:gs pos="50000">
                  <a:srgbClr val="F9E7BF"/>
                </a:gs>
                <a:gs pos="56000">
                  <a:srgbClr val="EFC24D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/>
            <a:r>
              <a:rPr lang="ru-RU" b="1" dirty="0" smtClean="0">
                <a:solidFill>
                  <a:srgbClr val="9B5A19"/>
                </a:solidFill>
              </a:rPr>
              <a:t>Размещение материалов на Интернет ресурсах</a:t>
            </a:r>
            <a:endParaRPr lang="ru-RU" b="1" dirty="0">
              <a:solidFill>
                <a:srgbClr val="9B5A19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886281" y="3243368"/>
            <a:ext cx="2605931" cy="828000"/>
          </a:xfrm>
          <a:prstGeom prst="roundRect">
            <a:avLst>
              <a:gd name="adj" fmla="val 22481"/>
            </a:avLst>
          </a:prstGeom>
          <a:solidFill>
            <a:srgbClr val="FEF9F0"/>
          </a:solidFill>
          <a:ln w="60325">
            <a:gradFill>
              <a:gsLst>
                <a:gs pos="50000">
                  <a:srgbClr val="F9E7BF"/>
                </a:gs>
                <a:gs pos="56000">
                  <a:srgbClr val="EFC24D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>
              <a:lnSpc>
                <a:spcPts val="1400"/>
              </a:lnSpc>
            </a:pPr>
            <a:r>
              <a:rPr lang="ru-RU" b="1" dirty="0" smtClean="0">
                <a:solidFill>
                  <a:srgbClr val="9B5A19"/>
                </a:solidFill>
              </a:rPr>
              <a:t>Подготовка публикаций</a:t>
            </a:r>
            <a:endParaRPr lang="ru-RU" b="1" dirty="0">
              <a:solidFill>
                <a:srgbClr val="9B5A19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 rot="5400000">
            <a:off x="8619321" y="5320502"/>
            <a:ext cx="278344" cy="278344"/>
          </a:xfrm>
          <a:prstGeom prst="chevron">
            <a:avLst/>
          </a:prstGeom>
          <a:solidFill>
            <a:srgbClr val="F9FBF7"/>
          </a:solidFill>
          <a:ln w="60325">
            <a:gradFill>
              <a:gsLst>
                <a:gs pos="50000">
                  <a:srgbClr val="CFE5BF"/>
                </a:gs>
                <a:gs pos="56000">
                  <a:srgbClr val="AED292"/>
                </a:gs>
              </a:gsLst>
              <a:lin ang="5400000" scaled="1"/>
            </a:gra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>
              <a:lnSpc>
                <a:spcPts val="1400"/>
              </a:lnSpc>
            </a:pPr>
            <a:endParaRPr lang="ru-RU" sz="1600" b="1" dirty="0">
              <a:solidFill>
                <a:srgbClr val="4C732F"/>
              </a:solidFill>
            </a:endParaRPr>
          </a:p>
        </p:txBody>
      </p:sp>
      <p:sp>
        <p:nvSpPr>
          <p:cNvPr id="25" name="Нашивка 24"/>
          <p:cNvSpPr/>
          <p:nvPr/>
        </p:nvSpPr>
        <p:spPr>
          <a:xfrm rot="5400000">
            <a:off x="10041134" y="2402042"/>
            <a:ext cx="278344" cy="278344"/>
          </a:xfrm>
          <a:prstGeom prst="chevron">
            <a:avLst/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indent="-398463" algn="ctr">
              <a:lnSpc>
                <a:spcPts val="1900"/>
              </a:lnSpc>
            </a:pPr>
            <a:endParaRPr lang="ru-RU" sz="2000" b="1">
              <a:solidFill>
                <a:srgbClr val="195F69"/>
              </a:solidFill>
            </a:endParaRPr>
          </a:p>
        </p:txBody>
      </p:sp>
      <p:sp>
        <p:nvSpPr>
          <p:cNvPr id="26" name="Нашивка 25"/>
          <p:cNvSpPr/>
          <p:nvPr/>
        </p:nvSpPr>
        <p:spPr>
          <a:xfrm rot="5400000">
            <a:off x="10028434" y="2821142"/>
            <a:ext cx="278344" cy="278344"/>
          </a:xfrm>
          <a:prstGeom prst="chevron">
            <a:avLst/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indent="-398463" algn="ctr">
              <a:lnSpc>
                <a:spcPts val="1900"/>
              </a:lnSpc>
            </a:pPr>
            <a:endParaRPr lang="ru-RU" sz="2000" b="1">
              <a:solidFill>
                <a:srgbClr val="195F69"/>
              </a:solidFill>
            </a:endParaRPr>
          </a:p>
        </p:txBody>
      </p:sp>
      <p:sp>
        <p:nvSpPr>
          <p:cNvPr id="28" name="Нашивка 27"/>
          <p:cNvSpPr/>
          <p:nvPr/>
        </p:nvSpPr>
        <p:spPr>
          <a:xfrm rot="5400000">
            <a:off x="8222689" y="5341017"/>
            <a:ext cx="278344" cy="278344"/>
          </a:xfrm>
          <a:prstGeom prst="chevron">
            <a:avLst/>
          </a:prstGeom>
          <a:solidFill>
            <a:srgbClr val="F9FBF7"/>
          </a:solidFill>
          <a:ln w="60325">
            <a:gradFill>
              <a:gsLst>
                <a:gs pos="50000">
                  <a:srgbClr val="CFE5BF"/>
                </a:gs>
                <a:gs pos="56000">
                  <a:srgbClr val="AED292"/>
                </a:gs>
              </a:gsLst>
              <a:lin ang="5400000" scaled="1"/>
            </a:gra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>
              <a:lnSpc>
                <a:spcPts val="1400"/>
              </a:lnSpc>
            </a:pPr>
            <a:endParaRPr lang="ru-RU" sz="1600" b="1" dirty="0">
              <a:solidFill>
                <a:srgbClr val="4C732F"/>
              </a:solidFill>
            </a:endParaRPr>
          </a:p>
        </p:txBody>
      </p:sp>
      <p:sp>
        <p:nvSpPr>
          <p:cNvPr id="29" name="Нашивка 28"/>
          <p:cNvSpPr/>
          <p:nvPr/>
        </p:nvSpPr>
        <p:spPr>
          <a:xfrm rot="5400000">
            <a:off x="6950931" y="2907111"/>
            <a:ext cx="278344" cy="278344"/>
          </a:xfrm>
          <a:prstGeom prst="chevron">
            <a:avLst/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indent="-398463" algn="ctr">
              <a:lnSpc>
                <a:spcPts val="1900"/>
              </a:lnSpc>
            </a:pPr>
            <a:endParaRPr lang="ru-RU" sz="2000" b="1">
              <a:solidFill>
                <a:srgbClr val="195F69"/>
              </a:solidFill>
            </a:endParaRPr>
          </a:p>
        </p:txBody>
      </p:sp>
      <p:sp>
        <p:nvSpPr>
          <p:cNvPr id="30" name="Нашивка 29"/>
          <p:cNvSpPr/>
          <p:nvPr/>
        </p:nvSpPr>
        <p:spPr>
          <a:xfrm rot="5400000">
            <a:off x="6966366" y="3776377"/>
            <a:ext cx="278344" cy="278344"/>
          </a:xfrm>
          <a:prstGeom prst="chevron">
            <a:avLst/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indent="-398463" algn="ctr">
              <a:lnSpc>
                <a:spcPts val="1900"/>
              </a:lnSpc>
            </a:pPr>
            <a:endParaRPr lang="ru-RU" sz="2000" b="1">
              <a:solidFill>
                <a:srgbClr val="195F69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904875"/>
            <a:ext cx="5822949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305851" y="61613"/>
            <a:ext cx="9530549" cy="44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7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ПУБЛИКАЦИИ НА РЕСУРСАХ ПАРТНЕРСКИХ СМИ</a:t>
            </a:r>
          </a:p>
        </p:txBody>
      </p:sp>
      <p:sp>
        <p:nvSpPr>
          <p:cNvPr id="18" name="Нашивка 17"/>
          <p:cNvSpPr/>
          <p:nvPr/>
        </p:nvSpPr>
        <p:spPr>
          <a:xfrm rot="5400000">
            <a:off x="10068292" y="4197431"/>
            <a:ext cx="278344" cy="278344"/>
          </a:xfrm>
          <a:prstGeom prst="chevron">
            <a:avLst/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indent="-398463" algn="ctr">
              <a:lnSpc>
                <a:spcPts val="1900"/>
              </a:lnSpc>
            </a:pPr>
            <a:endParaRPr lang="ru-RU" sz="2000" b="1">
              <a:solidFill>
                <a:srgbClr val="195F69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5" y="891407"/>
            <a:ext cx="2673052" cy="2485329"/>
          </a:xfrm>
          <a:prstGeom prst="ellipse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378" y="3384248"/>
            <a:ext cx="5885456" cy="331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75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ашивка 21"/>
          <p:cNvSpPr/>
          <p:nvPr/>
        </p:nvSpPr>
        <p:spPr>
          <a:xfrm rot="5400000">
            <a:off x="8619321" y="5320502"/>
            <a:ext cx="278344" cy="278344"/>
          </a:xfrm>
          <a:prstGeom prst="chevron">
            <a:avLst/>
          </a:prstGeom>
          <a:solidFill>
            <a:srgbClr val="F9FBF7"/>
          </a:solidFill>
          <a:ln w="60325">
            <a:gradFill>
              <a:gsLst>
                <a:gs pos="50000">
                  <a:srgbClr val="CFE5BF"/>
                </a:gs>
                <a:gs pos="56000">
                  <a:srgbClr val="AED292"/>
                </a:gs>
              </a:gsLst>
              <a:lin ang="5400000" scaled="1"/>
            </a:gra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>
              <a:lnSpc>
                <a:spcPts val="1400"/>
              </a:lnSpc>
            </a:pPr>
            <a:endParaRPr lang="ru-RU" sz="1600" b="1" dirty="0">
              <a:solidFill>
                <a:srgbClr val="4C732F"/>
              </a:solidFill>
            </a:endParaRPr>
          </a:p>
        </p:txBody>
      </p:sp>
      <p:sp>
        <p:nvSpPr>
          <p:cNvPr id="28" name="Нашивка 27"/>
          <p:cNvSpPr/>
          <p:nvPr/>
        </p:nvSpPr>
        <p:spPr>
          <a:xfrm rot="5400000">
            <a:off x="8222689" y="5341017"/>
            <a:ext cx="278344" cy="278344"/>
          </a:xfrm>
          <a:prstGeom prst="chevron">
            <a:avLst/>
          </a:prstGeom>
          <a:solidFill>
            <a:srgbClr val="F9FBF7"/>
          </a:solidFill>
          <a:ln w="60325">
            <a:gradFill>
              <a:gsLst>
                <a:gs pos="50000">
                  <a:srgbClr val="CFE5BF"/>
                </a:gs>
                <a:gs pos="56000">
                  <a:srgbClr val="AED292"/>
                </a:gs>
              </a:gsLst>
              <a:lin ang="5400000" scaled="1"/>
            </a:gra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>
              <a:lnSpc>
                <a:spcPts val="1400"/>
              </a:lnSpc>
            </a:pPr>
            <a:endParaRPr lang="ru-RU" sz="1600" b="1" dirty="0">
              <a:solidFill>
                <a:srgbClr val="4C732F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904875"/>
            <a:ext cx="5822949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305851" y="61613"/>
            <a:ext cx="9530549" cy="44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7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ПУБЛИКАЦИИ НА РЕСУРСАХ ПАРТНЕРСКИХ СМИ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8" y="904875"/>
            <a:ext cx="2841676" cy="28416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512" y="1327119"/>
            <a:ext cx="3381437" cy="33814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488" y="1944251"/>
            <a:ext cx="3535938" cy="35359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111" y="2476679"/>
            <a:ext cx="3336764" cy="33367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37" y="3703785"/>
            <a:ext cx="3132940" cy="313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63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904875"/>
            <a:ext cx="5822949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305851" y="61613"/>
            <a:ext cx="9530549" cy="44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7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ЕЖЕГОДНЫЙ МОНИТОРИНГ ФИНАНСОВОЙ ГРАМОТНОСТИ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59" y="1360444"/>
            <a:ext cx="5170497" cy="25375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9184" y="938364"/>
            <a:ext cx="4784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Понимание соотношения «Риск – доходность»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434" y="1438973"/>
            <a:ext cx="5345527" cy="23804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33851" y="947451"/>
            <a:ext cx="4680141" cy="377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Наличие финансовой  подушки безопасности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691" y="4267085"/>
            <a:ext cx="5216032" cy="23273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2716" y="3886790"/>
            <a:ext cx="4315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Сравнивание альтернативных продуктов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7439" y="4181933"/>
            <a:ext cx="5238522" cy="249769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55665" y="3886790"/>
            <a:ext cx="514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Знание куда обращаться в случае нарушения прав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719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832475" y="1586729"/>
            <a:ext cx="2628900" cy="664567"/>
          </a:xfrm>
          <a:prstGeom prst="roundRect">
            <a:avLst>
              <a:gd name="adj" fmla="val 22481"/>
            </a:avLst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indent="-398463" algn="ctr">
              <a:lnSpc>
                <a:spcPts val="1900"/>
              </a:lnSpc>
            </a:pPr>
            <a:r>
              <a:rPr lang="ru-RU" sz="2000" b="1" dirty="0">
                <a:solidFill>
                  <a:srgbClr val="195F69"/>
                </a:solidFill>
              </a:rPr>
              <a:t>МФ </a:t>
            </a:r>
            <a:r>
              <a:rPr lang="ru-RU" sz="2000" b="1" dirty="0" smtClean="0">
                <a:solidFill>
                  <a:srgbClr val="195F69"/>
                </a:solidFill>
              </a:rPr>
              <a:t>СК</a:t>
            </a:r>
            <a:endParaRPr lang="ru-RU" sz="2000" b="1" dirty="0">
              <a:solidFill>
                <a:srgbClr val="195F69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863312" y="1389063"/>
            <a:ext cx="2628900" cy="925117"/>
          </a:xfrm>
          <a:prstGeom prst="roundRect">
            <a:avLst>
              <a:gd name="adj" fmla="val 22481"/>
            </a:avLst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lvl="1" indent="-398463" algn="ctr"/>
            <a:r>
              <a:rPr lang="ru-RU" sz="2000" b="1" dirty="0" smtClean="0">
                <a:solidFill>
                  <a:srgbClr val="195F69"/>
                </a:solidFill>
              </a:rPr>
              <a:t>БИБЛИОТЕКИ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33515" y="4592907"/>
            <a:ext cx="1984961" cy="851290"/>
          </a:xfrm>
          <a:prstGeom prst="roundRect">
            <a:avLst>
              <a:gd name="adj" fmla="val 22481"/>
            </a:avLst>
          </a:prstGeom>
          <a:solidFill>
            <a:srgbClr val="F9FBF7"/>
          </a:solidFill>
          <a:ln w="60325">
            <a:gradFill>
              <a:gsLst>
                <a:gs pos="50000">
                  <a:srgbClr val="CFE5BF"/>
                </a:gs>
                <a:gs pos="56000">
                  <a:srgbClr val="AED292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>
              <a:lnSpc>
                <a:spcPts val="1400"/>
              </a:lnSpc>
            </a:pPr>
            <a:r>
              <a:rPr lang="ru-RU" b="1" dirty="0" smtClean="0">
                <a:solidFill>
                  <a:srgbClr val="4C732F"/>
                </a:solidFill>
              </a:rPr>
              <a:t>Предоставление экспертов</a:t>
            </a:r>
            <a:endParaRPr lang="ru-RU" b="1" dirty="0">
              <a:solidFill>
                <a:srgbClr val="4C732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59940" y="5576890"/>
            <a:ext cx="1985254" cy="852045"/>
          </a:xfrm>
          <a:prstGeom prst="roundRect">
            <a:avLst>
              <a:gd name="adj" fmla="val 22481"/>
            </a:avLst>
          </a:prstGeom>
          <a:solidFill>
            <a:srgbClr val="F9FBF7"/>
          </a:solidFill>
          <a:ln w="60325">
            <a:gradFill>
              <a:gsLst>
                <a:gs pos="50000">
                  <a:srgbClr val="CFE5BF"/>
                </a:gs>
                <a:gs pos="56000">
                  <a:srgbClr val="AED292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>
              <a:lnSpc>
                <a:spcPts val="1400"/>
              </a:lnSpc>
            </a:pPr>
            <a:r>
              <a:rPr lang="ru-RU" b="1" dirty="0" smtClean="0">
                <a:solidFill>
                  <a:srgbClr val="4C732F"/>
                </a:solidFill>
              </a:rPr>
              <a:t>Предоставление материалов</a:t>
            </a:r>
            <a:endParaRPr lang="ru-RU" b="1" dirty="0">
              <a:solidFill>
                <a:srgbClr val="4C732F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78851" y="4563637"/>
            <a:ext cx="2605931" cy="1598011"/>
          </a:xfrm>
          <a:prstGeom prst="roundRect">
            <a:avLst>
              <a:gd name="adj" fmla="val 22481"/>
            </a:avLst>
          </a:prstGeom>
          <a:solidFill>
            <a:srgbClr val="FEF9F0"/>
          </a:solidFill>
          <a:ln w="60325">
            <a:gradFill>
              <a:gsLst>
                <a:gs pos="50000">
                  <a:srgbClr val="F9E7BF"/>
                </a:gs>
                <a:gs pos="56000">
                  <a:srgbClr val="EFC24D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/>
            <a:r>
              <a:rPr lang="ru-RU" b="1" dirty="0" smtClean="0">
                <a:solidFill>
                  <a:srgbClr val="9B5A19"/>
                </a:solidFill>
              </a:rPr>
              <a:t>ПОДДЕРЖКА МЕРОПРИЯТИЯ</a:t>
            </a:r>
            <a:endParaRPr lang="ru-RU" b="1" dirty="0">
              <a:solidFill>
                <a:srgbClr val="9B5A19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886281" y="3243368"/>
            <a:ext cx="2605931" cy="828000"/>
          </a:xfrm>
          <a:prstGeom prst="roundRect">
            <a:avLst>
              <a:gd name="adj" fmla="val 22481"/>
            </a:avLst>
          </a:prstGeom>
          <a:solidFill>
            <a:srgbClr val="FEF9F0"/>
          </a:solidFill>
          <a:ln w="60325">
            <a:gradFill>
              <a:gsLst>
                <a:gs pos="50000">
                  <a:srgbClr val="F9E7BF"/>
                </a:gs>
                <a:gs pos="56000">
                  <a:srgbClr val="EFC24D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>
              <a:lnSpc>
                <a:spcPts val="1400"/>
              </a:lnSpc>
            </a:pPr>
            <a:r>
              <a:rPr lang="ru-RU" b="1" dirty="0" smtClean="0">
                <a:solidFill>
                  <a:srgbClr val="9B5A19"/>
                </a:solidFill>
              </a:rPr>
              <a:t>ПРЕДОСТАВЛЕНИЕ ПЛОЩАДКИ</a:t>
            </a:r>
            <a:endParaRPr lang="ru-RU" b="1" dirty="0">
              <a:solidFill>
                <a:srgbClr val="9B5A19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 rot="5400000">
            <a:off x="8619321" y="5320502"/>
            <a:ext cx="278344" cy="278344"/>
          </a:xfrm>
          <a:prstGeom prst="chevron">
            <a:avLst/>
          </a:prstGeom>
          <a:solidFill>
            <a:srgbClr val="F9FBF7"/>
          </a:solidFill>
          <a:ln w="60325">
            <a:gradFill>
              <a:gsLst>
                <a:gs pos="50000">
                  <a:srgbClr val="CFE5BF"/>
                </a:gs>
                <a:gs pos="56000">
                  <a:srgbClr val="AED292"/>
                </a:gs>
              </a:gsLst>
              <a:lin ang="5400000" scaled="1"/>
            </a:gra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>
              <a:lnSpc>
                <a:spcPts val="1400"/>
              </a:lnSpc>
            </a:pPr>
            <a:endParaRPr lang="ru-RU" sz="1600" b="1" dirty="0">
              <a:solidFill>
                <a:srgbClr val="4C732F"/>
              </a:solidFill>
            </a:endParaRPr>
          </a:p>
        </p:txBody>
      </p:sp>
      <p:sp>
        <p:nvSpPr>
          <p:cNvPr id="25" name="Нашивка 24"/>
          <p:cNvSpPr/>
          <p:nvPr/>
        </p:nvSpPr>
        <p:spPr>
          <a:xfrm rot="5400000">
            <a:off x="10041134" y="2402042"/>
            <a:ext cx="278344" cy="278344"/>
          </a:xfrm>
          <a:prstGeom prst="chevron">
            <a:avLst/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indent="-398463" algn="ctr">
              <a:lnSpc>
                <a:spcPts val="1900"/>
              </a:lnSpc>
            </a:pPr>
            <a:endParaRPr lang="ru-RU" sz="2000" b="1">
              <a:solidFill>
                <a:srgbClr val="195F69"/>
              </a:solidFill>
            </a:endParaRPr>
          </a:p>
        </p:txBody>
      </p:sp>
      <p:sp>
        <p:nvSpPr>
          <p:cNvPr id="26" name="Нашивка 25"/>
          <p:cNvSpPr/>
          <p:nvPr/>
        </p:nvSpPr>
        <p:spPr>
          <a:xfrm rot="5400000">
            <a:off x="10028434" y="2821142"/>
            <a:ext cx="278344" cy="278344"/>
          </a:xfrm>
          <a:prstGeom prst="chevron">
            <a:avLst/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indent="-398463" algn="ctr">
              <a:lnSpc>
                <a:spcPts val="1900"/>
              </a:lnSpc>
            </a:pPr>
            <a:endParaRPr lang="ru-RU" sz="2000" b="1">
              <a:solidFill>
                <a:srgbClr val="195F69"/>
              </a:solidFill>
            </a:endParaRPr>
          </a:p>
        </p:txBody>
      </p:sp>
      <p:sp>
        <p:nvSpPr>
          <p:cNvPr id="28" name="Нашивка 27"/>
          <p:cNvSpPr/>
          <p:nvPr/>
        </p:nvSpPr>
        <p:spPr>
          <a:xfrm rot="5400000">
            <a:off x="8222689" y="5341017"/>
            <a:ext cx="278344" cy="278344"/>
          </a:xfrm>
          <a:prstGeom prst="chevron">
            <a:avLst/>
          </a:prstGeom>
          <a:solidFill>
            <a:srgbClr val="F9FBF7"/>
          </a:solidFill>
          <a:ln w="60325">
            <a:gradFill>
              <a:gsLst>
                <a:gs pos="50000">
                  <a:srgbClr val="CFE5BF"/>
                </a:gs>
                <a:gs pos="56000">
                  <a:srgbClr val="AED292"/>
                </a:gs>
              </a:gsLst>
              <a:lin ang="5400000" scaled="1"/>
            </a:gra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>
              <a:lnSpc>
                <a:spcPts val="1400"/>
              </a:lnSpc>
            </a:pPr>
            <a:endParaRPr lang="ru-RU" sz="1600" b="1" dirty="0">
              <a:solidFill>
                <a:srgbClr val="4C732F"/>
              </a:solidFill>
            </a:endParaRPr>
          </a:p>
        </p:txBody>
      </p:sp>
      <p:sp>
        <p:nvSpPr>
          <p:cNvPr id="29" name="Нашивка 28"/>
          <p:cNvSpPr/>
          <p:nvPr/>
        </p:nvSpPr>
        <p:spPr>
          <a:xfrm rot="5400000">
            <a:off x="6950931" y="2907111"/>
            <a:ext cx="278344" cy="278344"/>
          </a:xfrm>
          <a:prstGeom prst="chevron">
            <a:avLst/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indent="-398463" algn="ctr">
              <a:lnSpc>
                <a:spcPts val="1900"/>
              </a:lnSpc>
            </a:pPr>
            <a:endParaRPr lang="ru-RU" sz="2000" b="1">
              <a:solidFill>
                <a:srgbClr val="195F69"/>
              </a:solidFill>
            </a:endParaRPr>
          </a:p>
        </p:txBody>
      </p:sp>
      <p:sp>
        <p:nvSpPr>
          <p:cNvPr id="30" name="Нашивка 29"/>
          <p:cNvSpPr/>
          <p:nvPr/>
        </p:nvSpPr>
        <p:spPr>
          <a:xfrm rot="5400000">
            <a:off x="6966366" y="3776377"/>
            <a:ext cx="278344" cy="278344"/>
          </a:xfrm>
          <a:prstGeom prst="chevron">
            <a:avLst/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indent="-398463" algn="ctr">
              <a:lnSpc>
                <a:spcPts val="1900"/>
              </a:lnSpc>
            </a:pPr>
            <a:endParaRPr lang="ru-RU" sz="2000" b="1">
              <a:solidFill>
                <a:srgbClr val="195F69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904875"/>
            <a:ext cx="5822949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305851" y="61613"/>
            <a:ext cx="9530549" cy="44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7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СОТРУДНИЧЕСТВО С БИБЛИОТЕКАМИ</a:t>
            </a:r>
          </a:p>
        </p:txBody>
      </p:sp>
      <p:sp>
        <p:nvSpPr>
          <p:cNvPr id="18" name="Нашивка 17"/>
          <p:cNvSpPr/>
          <p:nvPr/>
        </p:nvSpPr>
        <p:spPr>
          <a:xfrm rot="5400000">
            <a:off x="10068292" y="4197431"/>
            <a:ext cx="278344" cy="278344"/>
          </a:xfrm>
          <a:prstGeom prst="chevron">
            <a:avLst/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indent="-398463" algn="ctr">
              <a:lnSpc>
                <a:spcPts val="1900"/>
              </a:lnSpc>
            </a:pPr>
            <a:endParaRPr lang="ru-RU" sz="2000" b="1">
              <a:solidFill>
                <a:srgbClr val="195F69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5" y="891407"/>
            <a:ext cx="2673052" cy="2485329"/>
          </a:xfrm>
          <a:prstGeom prst="ellipse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111" y="3215419"/>
            <a:ext cx="4424340" cy="344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7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491077" y="-37446"/>
            <a:ext cx="11493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ВЗАИМОДЕЙСТВИЕ С ПАРТНЕРАМИ ПРОГРАММЫ ПО РАБОТЕ СО ВЗРОСЛЫМ НАСЕЛЕНИЕМ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E:\Users\krdoas\Desktop\ДЛЯ ПРЕЗЕНТАЦИЙ\2022\2022.10.24 Финграм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7329" y="3953960"/>
            <a:ext cx="2629359" cy="2738160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8761776" y="4134586"/>
            <a:ext cx="3619499" cy="2524397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>
            <a:spLocks/>
          </p:cNvSpPr>
          <p:nvPr/>
        </p:nvSpPr>
        <p:spPr>
          <a:xfrm>
            <a:off x="2972871" y="1006179"/>
            <a:ext cx="2016000" cy="576000"/>
          </a:xfrm>
          <a:prstGeom prst="roundRect">
            <a:avLst>
              <a:gd name="adj" fmla="val 18457"/>
            </a:avLst>
          </a:prstGeom>
          <a:solidFill>
            <a:srgbClr val="F9FBF7"/>
          </a:solidFill>
          <a:ln w="60325">
            <a:gradFill>
              <a:gsLst>
                <a:gs pos="50000">
                  <a:srgbClr val="CFE5BF"/>
                </a:gs>
                <a:gs pos="56000">
                  <a:srgbClr val="AED292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tlCol="0" anchor="ctr"/>
          <a:lstStyle/>
          <a:p>
            <a:pPr indent="-398463" algn="ctr">
              <a:lnSpc>
                <a:spcPts val="1200"/>
              </a:lnSpc>
            </a:pPr>
            <a:r>
              <a:rPr lang="ru-RU" b="1" dirty="0">
                <a:solidFill>
                  <a:srgbClr val="4C732F"/>
                </a:solidFill>
              </a:rPr>
              <a:t>Министерство экономического развития</a:t>
            </a:r>
          </a:p>
        </p:txBody>
      </p:sp>
      <p:sp>
        <p:nvSpPr>
          <p:cNvPr id="9" name="Скругленный прямоугольник 8"/>
          <p:cNvSpPr>
            <a:spLocks/>
          </p:cNvSpPr>
          <p:nvPr/>
        </p:nvSpPr>
        <p:spPr>
          <a:xfrm>
            <a:off x="5475665" y="2850979"/>
            <a:ext cx="3102381" cy="970127"/>
          </a:xfrm>
          <a:prstGeom prst="roundRect">
            <a:avLst>
              <a:gd name="adj" fmla="val 8781"/>
            </a:avLst>
          </a:prstGeom>
          <a:solidFill>
            <a:srgbClr val="FEF9F0"/>
          </a:solidFill>
          <a:ln w="60325">
            <a:gradFill>
              <a:gsLst>
                <a:gs pos="50000">
                  <a:srgbClr val="F9E7BF"/>
                </a:gs>
                <a:gs pos="56000">
                  <a:srgbClr val="EFC24D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/>
            <a:r>
              <a:rPr lang="ru-RU" b="1" dirty="0">
                <a:solidFill>
                  <a:srgbClr val="9B5A19"/>
                </a:solidFill>
              </a:rPr>
              <a:t>Население с низким </a:t>
            </a:r>
          </a:p>
          <a:p>
            <a:pPr indent="-398463" algn="ctr"/>
            <a:r>
              <a:rPr lang="ru-RU" b="1" dirty="0">
                <a:solidFill>
                  <a:srgbClr val="9B5A19"/>
                </a:solidFill>
              </a:rPr>
              <a:t>и средним уровнем дохода</a:t>
            </a:r>
          </a:p>
        </p:txBody>
      </p:sp>
      <p:sp>
        <p:nvSpPr>
          <p:cNvPr id="10" name="Скругленный прямоугольник 9"/>
          <p:cNvSpPr>
            <a:spLocks/>
          </p:cNvSpPr>
          <p:nvPr/>
        </p:nvSpPr>
        <p:spPr>
          <a:xfrm>
            <a:off x="2972871" y="4523181"/>
            <a:ext cx="2016000" cy="576000"/>
          </a:xfrm>
          <a:prstGeom prst="roundRect">
            <a:avLst>
              <a:gd name="adj" fmla="val 18457"/>
            </a:avLst>
          </a:prstGeom>
          <a:solidFill>
            <a:srgbClr val="F9FBF7"/>
          </a:solidFill>
          <a:ln w="60325">
            <a:gradFill>
              <a:gsLst>
                <a:gs pos="50000">
                  <a:srgbClr val="CFE5BF"/>
                </a:gs>
                <a:gs pos="56000">
                  <a:srgbClr val="AED292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tlCol="0" anchor="ctr"/>
          <a:lstStyle/>
          <a:p>
            <a:pPr indent="-398463" algn="ctr"/>
            <a:r>
              <a:rPr lang="ru-RU" b="1" dirty="0">
                <a:solidFill>
                  <a:srgbClr val="4C732F"/>
                </a:solidFill>
              </a:rPr>
              <a:t>УФНС</a:t>
            </a:r>
          </a:p>
        </p:txBody>
      </p:sp>
      <p:sp>
        <p:nvSpPr>
          <p:cNvPr id="11" name="Скругленный прямоугольник 10"/>
          <p:cNvSpPr>
            <a:spLocks/>
          </p:cNvSpPr>
          <p:nvPr/>
        </p:nvSpPr>
        <p:spPr>
          <a:xfrm>
            <a:off x="2972871" y="1689209"/>
            <a:ext cx="2016000" cy="576000"/>
          </a:xfrm>
          <a:prstGeom prst="roundRect">
            <a:avLst>
              <a:gd name="adj" fmla="val 18457"/>
            </a:avLst>
          </a:prstGeom>
          <a:solidFill>
            <a:srgbClr val="F9FBF7"/>
          </a:solidFill>
          <a:ln w="60325">
            <a:gradFill>
              <a:gsLst>
                <a:gs pos="50000">
                  <a:srgbClr val="CFE5BF"/>
                </a:gs>
                <a:gs pos="56000">
                  <a:srgbClr val="AED292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tlCol="0" anchor="ctr"/>
          <a:lstStyle/>
          <a:p>
            <a:pPr indent="-398463" algn="ctr"/>
            <a:r>
              <a:rPr lang="ru-RU" b="1" dirty="0">
                <a:solidFill>
                  <a:srgbClr val="4C732F"/>
                </a:solidFill>
              </a:rPr>
              <a:t>Банк России</a:t>
            </a:r>
          </a:p>
        </p:txBody>
      </p:sp>
      <p:sp>
        <p:nvSpPr>
          <p:cNvPr id="12" name="Скругленный прямоугольник 11"/>
          <p:cNvSpPr>
            <a:spLocks/>
          </p:cNvSpPr>
          <p:nvPr/>
        </p:nvSpPr>
        <p:spPr>
          <a:xfrm>
            <a:off x="2972871" y="3856811"/>
            <a:ext cx="2016000" cy="576000"/>
          </a:xfrm>
          <a:prstGeom prst="roundRect">
            <a:avLst>
              <a:gd name="adj" fmla="val 18457"/>
            </a:avLst>
          </a:prstGeom>
          <a:solidFill>
            <a:srgbClr val="F9FBF7"/>
          </a:solidFill>
          <a:ln w="60325">
            <a:gradFill>
              <a:gsLst>
                <a:gs pos="50000">
                  <a:srgbClr val="CFE5BF"/>
                </a:gs>
                <a:gs pos="56000">
                  <a:srgbClr val="AED292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tlCol="0" anchor="ctr"/>
          <a:lstStyle/>
          <a:p>
            <a:pPr indent="-398463" algn="ctr"/>
            <a:r>
              <a:rPr lang="ru-RU" b="1" dirty="0" err="1">
                <a:solidFill>
                  <a:srgbClr val="4C732F"/>
                </a:solidFill>
              </a:rPr>
              <a:t>Роспотребнадзор</a:t>
            </a:r>
            <a:endParaRPr lang="ru-RU" b="1" dirty="0">
              <a:solidFill>
                <a:srgbClr val="4C732F"/>
              </a:solidFill>
            </a:endParaRPr>
          </a:p>
        </p:txBody>
      </p:sp>
      <p:sp>
        <p:nvSpPr>
          <p:cNvPr id="13" name="Скругленный прямоугольник 12"/>
          <p:cNvSpPr>
            <a:spLocks/>
          </p:cNvSpPr>
          <p:nvPr/>
        </p:nvSpPr>
        <p:spPr>
          <a:xfrm>
            <a:off x="2972871" y="5189538"/>
            <a:ext cx="2016000" cy="576000"/>
          </a:xfrm>
          <a:prstGeom prst="roundRect">
            <a:avLst>
              <a:gd name="adj" fmla="val 18457"/>
            </a:avLst>
          </a:prstGeom>
          <a:solidFill>
            <a:srgbClr val="F9FBF7"/>
          </a:solidFill>
          <a:ln w="60325">
            <a:gradFill>
              <a:gsLst>
                <a:gs pos="50000">
                  <a:srgbClr val="CFE5BF"/>
                </a:gs>
                <a:gs pos="56000">
                  <a:srgbClr val="AED292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tlCol="0" anchor="ctr"/>
          <a:lstStyle/>
          <a:p>
            <a:pPr indent="-398463" algn="ctr">
              <a:lnSpc>
                <a:spcPts val="1400"/>
              </a:lnSpc>
            </a:pPr>
            <a:r>
              <a:rPr lang="ru-RU" b="1" dirty="0">
                <a:solidFill>
                  <a:srgbClr val="4C732F"/>
                </a:solidFill>
              </a:rPr>
              <a:t>Управление по </a:t>
            </a:r>
            <a:r>
              <a:rPr lang="ru-RU" b="1" dirty="0" err="1">
                <a:solidFill>
                  <a:srgbClr val="4C732F"/>
                </a:solidFill>
              </a:rPr>
              <a:t>информполитике</a:t>
            </a:r>
            <a:r>
              <a:rPr lang="ru-RU" b="1" dirty="0">
                <a:solidFill>
                  <a:srgbClr val="4C732F"/>
                </a:solidFill>
              </a:rPr>
              <a:t> </a:t>
            </a:r>
          </a:p>
        </p:txBody>
      </p:sp>
      <p:sp>
        <p:nvSpPr>
          <p:cNvPr id="14" name="Скругленный прямоугольник 13"/>
          <p:cNvSpPr>
            <a:spLocks/>
          </p:cNvSpPr>
          <p:nvPr/>
        </p:nvSpPr>
        <p:spPr>
          <a:xfrm flipH="1">
            <a:off x="2959647" y="3200936"/>
            <a:ext cx="2016000" cy="576000"/>
          </a:xfrm>
          <a:prstGeom prst="roundRect">
            <a:avLst>
              <a:gd name="adj" fmla="val 18457"/>
            </a:avLst>
          </a:prstGeom>
          <a:solidFill>
            <a:srgbClr val="F9FBF7"/>
          </a:solidFill>
          <a:ln w="60325">
            <a:gradFill>
              <a:gsLst>
                <a:gs pos="50000">
                  <a:srgbClr val="CFE5BF"/>
                </a:gs>
                <a:gs pos="56000">
                  <a:srgbClr val="AED292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tlCol="0" anchor="ctr"/>
          <a:lstStyle/>
          <a:p>
            <a:pPr indent="-398463" algn="ctr">
              <a:lnSpc>
                <a:spcPts val="1400"/>
              </a:lnSpc>
            </a:pPr>
            <a:r>
              <a:rPr lang="ru-RU" b="1" dirty="0">
                <a:solidFill>
                  <a:srgbClr val="4C732F"/>
                </a:solidFill>
              </a:rPr>
              <a:t>Министерство труда и соцзащиты</a:t>
            </a:r>
          </a:p>
        </p:txBody>
      </p:sp>
      <p:sp>
        <p:nvSpPr>
          <p:cNvPr id="15" name="Скругленный прямоугольник 14"/>
          <p:cNvSpPr>
            <a:spLocks/>
          </p:cNvSpPr>
          <p:nvPr/>
        </p:nvSpPr>
        <p:spPr>
          <a:xfrm flipH="1">
            <a:off x="2972871" y="2524084"/>
            <a:ext cx="2016000" cy="576000"/>
          </a:xfrm>
          <a:prstGeom prst="roundRect">
            <a:avLst>
              <a:gd name="adj" fmla="val 18457"/>
            </a:avLst>
          </a:prstGeom>
          <a:solidFill>
            <a:srgbClr val="F9FBF7"/>
          </a:solidFill>
          <a:ln w="60325">
            <a:gradFill>
              <a:gsLst>
                <a:gs pos="50000">
                  <a:srgbClr val="CFE5BF"/>
                </a:gs>
                <a:gs pos="56000">
                  <a:srgbClr val="AED292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tlCol="0" anchor="ctr"/>
          <a:lstStyle/>
          <a:p>
            <a:pPr indent="-398463" algn="ctr"/>
            <a:r>
              <a:rPr lang="ru-RU" b="1" dirty="0">
                <a:solidFill>
                  <a:srgbClr val="4C732F"/>
                </a:solidFill>
              </a:rPr>
              <a:t>ПФР</a:t>
            </a:r>
          </a:p>
        </p:txBody>
      </p:sp>
      <p:sp>
        <p:nvSpPr>
          <p:cNvPr id="18" name="Скругленный прямоугольник 17"/>
          <p:cNvSpPr>
            <a:spLocks/>
          </p:cNvSpPr>
          <p:nvPr/>
        </p:nvSpPr>
        <p:spPr>
          <a:xfrm>
            <a:off x="2972871" y="6041076"/>
            <a:ext cx="2016000" cy="576000"/>
          </a:xfrm>
          <a:prstGeom prst="roundRect">
            <a:avLst>
              <a:gd name="adj" fmla="val 18457"/>
            </a:avLst>
          </a:prstGeom>
          <a:solidFill>
            <a:srgbClr val="F9FBF7"/>
          </a:solidFill>
          <a:ln w="60325">
            <a:gradFill>
              <a:gsLst>
                <a:gs pos="50000">
                  <a:srgbClr val="CFE5BF"/>
                </a:gs>
                <a:gs pos="56000">
                  <a:srgbClr val="AED292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tlCol="0" anchor="ctr"/>
          <a:lstStyle/>
          <a:p>
            <a:pPr indent="-398463" algn="ctr">
              <a:lnSpc>
                <a:spcPts val="1400"/>
              </a:lnSpc>
            </a:pPr>
            <a:r>
              <a:rPr lang="ru-RU" b="1" dirty="0">
                <a:solidFill>
                  <a:srgbClr val="4C732F"/>
                </a:solidFill>
              </a:rPr>
              <a:t>Министерство образования</a:t>
            </a:r>
          </a:p>
        </p:txBody>
      </p:sp>
      <p:sp>
        <p:nvSpPr>
          <p:cNvPr id="31" name="Скругленный прямоугольник 30"/>
          <p:cNvSpPr>
            <a:spLocks/>
          </p:cNvSpPr>
          <p:nvPr/>
        </p:nvSpPr>
        <p:spPr>
          <a:xfrm>
            <a:off x="5475665" y="1132782"/>
            <a:ext cx="3102381" cy="970127"/>
          </a:xfrm>
          <a:prstGeom prst="roundRect">
            <a:avLst>
              <a:gd name="adj" fmla="val 8781"/>
            </a:avLst>
          </a:prstGeom>
          <a:solidFill>
            <a:srgbClr val="FEF9F0"/>
          </a:solidFill>
          <a:ln w="60325">
            <a:gradFill>
              <a:gsLst>
                <a:gs pos="50000">
                  <a:srgbClr val="F9E7BF"/>
                </a:gs>
                <a:gs pos="56000">
                  <a:srgbClr val="EFC24D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/>
            <a:r>
              <a:rPr lang="ru-RU" b="1" dirty="0">
                <a:solidFill>
                  <a:srgbClr val="9B5A19"/>
                </a:solidFill>
              </a:rPr>
              <a:t>Начинающие ИП, </a:t>
            </a:r>
            <a:r>
              <a:rPr lang="ru-RU" b="1" dirty="0" err="1">
                <a:solidFill>
                  <a:srgbClr val="9B5A19"/>
                </a:solidFill>
              </a:rPr>
              <a:t>самозанятое</a:t>
            </a:r>
            <a:r>
              <a:rPr lang="ru-RU" b="1" dirty="0">
                <a:solidFill>
                  <a:srgbClr val="9B5A19"/>
                </a:solidFill>
              </a:rPr>
              <a:t> население</a:t>
            </a:r>
          </a:p>
        </p:txBody>
      </p:sp>
      <p:sp>
        <p:nvSpPr>
          <p:cNvPr id="32" name="Скругленный прямоугольник 31"/>
          <p:cNvSpPr>
            <a:spLocks/>
          </p:cNvSpPr>
          <p:nvPr/>
        </p:nvSpPr>
        <p:spPr>
          <a:xfrm>
            <a:off x="5475664" y="3953960"/>
            <a:ext cx="3102381" cy="970127"/>
          </a:xfrm>
          <a:prstGeom prst="roundRect">
            <a:avLst>
              <a:gd name="adj" fmla="val 8781"/>
            </a:avLst>
          </a:prstGeom>
          <a:solidFill>
            <a:srgbClr val="FEF9F0"/>
          </a:solidFill>
          <a:ln w="60325">
            <a:gradFill>
              <a:gsLst>
                <a:gs pos="50000">
                  <a:srgbClr val="F9E7BF"/>
                </a:gs>
                <a:gs pos="56000">
                  <a:srgbClr val="EFC24D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/>
            <a:r>
              <a:rPr lang="ru-RU" b="1" dirty="0">
                <a:solidFill>
                  <a:srgbClr val="9B5A19"/>
                </a:solidFill>
              </a:rPr>
              <a:t>Пенсионеры, </a:t>
            </a:r>
          </a:p>
          <a:p>
            <a:pPr indent="-398463" algn="ctr"/>
            <a:r>
              <a:rPr lang="ru-RU" b="1" dirty="0">
                <a:solidFill>
                  <a:srgbClr val="9B5A19"/>
                </a:solidFill>
              </a:rPr>
              <a:t>лица с ограниченными возможностями здоровья</a:t>
            </a:r>
          </a:p>
        </p:txBody>
      </p:sp>
      <p:sp>
        <p:nvSpPr>
          <p:cNvPr id="33" name="Скругленный прямоугольник 32"/>
          <p:cNvSpPr>
            <a:spLocks/>
          </p:cNvSpPr>
          <p:nvPr/>
        </p:nvSpPr>
        <p:spPr>
          <a:xfrm>
            <a:off x="5488355" y="5683404"/>
            <a:ext cx="3102381" cy="970127"/>
          </a:xfrm>
          <a:prstGeom prst="roundRect">
            <a:avLst>
              <a:gd name="adj" fmla="val 8781"/>
            </a:avLst>
          </a:prstGeom>
          <a:solidFill>
            <a:srgbClr val="FEF9F0"/>
          </a:solidFill>
          <a:ln w="60325">
            <a:gradFill>
              <a:gsLst>
                <a:gs pos="50000">
                  <a:srgbClr val="F9E7BF"/>
                </a:gs>
                <a:gs pos="56000">
                  <a:srgbClr val="EFC24D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/>
            <a:r>
              <a:rPr lang="ru-RU" b="1" dirty="0" smtClean="0">
                <a:solidFill>
                  <a:srgbClr val="9B5A19"/>
                </a:solidFill>
              </a:rPr>
              <a:t>Родители школьников</a:t>
            </a:r>
            <a:endParaRPr lang="ru-RU" b="1" dirty="0">
              <a:solidFill>
                <a:srgbClr val="9B5A19"/>
              </a:solidFill>
            </a:endParaRPr>
          </a:p>
        </p:txBody>
      </p:sp>
      <p:sp>
        <p:nvSpPr>
          <p:cNvPr id="44" name="Скругленный прямоугольник 43"/>
          <p:cNvSpPr>
            <a:spLocks noChangeAspect="1"/>
          </p:cNvSpPr>
          <p:nvPr/>
        </p:nvSpPr>
        <p:spPr>
          <a:xfrm>
            <a:off x="307879" y="3205673"/>
            <a:ext cx="1697191" cy="1342098"/>
          </a:xfrm>
          <a:prstGeom prst="roundRect">
            <a:avLst>
              <a:gd name="adj" fmla="val 18457"/>
            </a:avLst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rtlCol="0" anchor="ctr"/>
          <a:lstStyle/>
          <a:p>
            <a:pPr indent="-398463" algn="ctr">
              <a:defRPr/>
            </a:pPr>
            <a:r>
              <a:rPr lang="ru-RU" b="1" dirty="0" smtClean="0">
                <a:solidFill>
                  <a:srgbClr val="195F69"/>
                </a:solidFill>
              </a:rPr>
              <a:t>Региональный центр</a:t>
            </a:r>
          </a:p>
          <a:p>
            <a:pPr indent="-398463" algn="ctr">
              <a:defRPr/>
            </a:pPr>
            <a:r>
              <a:rPr lang="ru-RU" b="1" dirty="0" smtClean="0">
                <a:solidFill>
                  <a:srgbClr val="195F69"/>
                </a:solidFill>
              </a:rPr>
              <a:t>финансовой грамотности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>
            <a:off x="-3262312" y="2395537"/>
            <a:ext cx="51149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514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491077" y="-37446"/>
            <a:ext cx="11493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КАК ФОРМИРОВАТЬ ПУЛ КОНСУЛЬТАНТОВ ПО ФИНАНСОВОЙ ГРАМОТНОСТИ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E:\Users\krdoas\Desktop\ДЛЯ ПРЕЗЕНТАЦИЙ\2022\2022.10.24 Финграм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04322" y="2396331"/>
            <a:ext cx="2629359" cy="2738160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8481020" y="2429397"/>
            <a:ext cx="3619499" cy="2524397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>
            <a:spLocks/>
          </p:cNvSpPr>
          <p:nvPr/>
        </p:nvSpPr>
        <p:spPr>
          <a:xfrm>
            <a:off x="5488355" y="2658353"/>
            <a:ext cx="3102381" cy="970127"/>
          </a:xfrm>
          <a:prstGeom prst="roundRect">
            <a:avLst>
              <a:gd name="adj" fmla="val 8781"/>
            </a:avLst>
          </a:prstGeom>
          <a:solidFill>
            <a:srgbClr val="FEF9F0"/>
          </a:solidFill>
          <a:ln w="60325">
            <a:gradFill>
              <a:gsLst>
                <a:gs pos="50000">
                  <a:srgbClr val="F9E7BF"/>
                </a:gs>
                <a:gs pos="56000">
                  <a:srgbClr val="EFC24D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/>
            <a:r>
              <a:rPr lang="ru-RU" b="1" dirty="0" smtClean="0">
                <a:solidFill>
                  <a:srgbClr val="9B5A19"/>
                </a:solidFill>
              </a:rPr>
              <a:t>Представители центров </a:t>
            </a:r>
            <a:r>
              <a:rPr lang="ru-RU" b="1" dirty="0" err="1" smtClean="0">
                <a:solidFill>
                  <a:srgbClr val="9B5A19"/>
                </a:solidFill>
              </a:rPr>
              <a:t>соц</a:t>
            </a:r>
            <a:r>
              <a:rPr lang="ru-RU" b="1" dirty="0" smtClean="0">
                <a:solidFill>
                  <a:srgbClr val="9B5A19"/>
                </a:solidFill>
              </a:rPr>
              <a:t> обслуживания</a:t>
            </a:r>
          </a:p>
          <a:p>
            <a:pPr indent="-398463" algn="ctr"/>
            <a:r>
              <a:rPr lang="ru-RU" b="1" dirty="0" smtClean="0">
                <a:solidFill>
                  <a:srgbClr val="9B5A19"/>
                </a:solidFill>
              </a:rPr>
              <a:t>МФЦ</a:t>
            </a:r>
            <a:endParaRPr lang="ru-RU" b="1" dirty="0">
              <a:solidFill>
                <a:srgbClr val="9B5A19"/>
              </a:solidFill>
            </a:endParaRPr>
          </a:p>
        </p:txBody>
      </p:sp>
      <p:sp>
        <p:nvSpPr>
          <p:cNvPr id="18" name="Скругленный прямоугольник 17"/>
          <p:cNvSpPr>
            <a:spLocks/>
          </p:cNvSpPr>
          <p:nvPr/>
        </p:nvSpPr>
        <p:spPr>
          <a:xfrm>
            <a:off x="369804" y="2147309"/>
            <a:ext cx="2016000" cy="2435707"/>
          </a:xfrm>
          <a:prstGeom prst="roundRect">
            <a:avLst>
              <a:gd name="adj" fmla="val 18457"/>
            </a:avLst>
          </a:prstGeom>
          <a:solidFill>
            <a:srgbClr val="F9FBF7"/>
          </a:solidFill>
          <a:ln w="60325">
            <a:gradFill>
              <a:gsLst>
                <a:gs pos="50000">
                  <a:srgbClr val="CFE5BF"/>
                </a:gs>
                <a:gs pos="56000">
                  <a:srgbClr val="AED292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tlCol="0" anchor="ctr"/>
          <a:lstStyle/>
          <a:p>
            <a:pPr indent="-398463" algn="ctr">
              <a:lnSpc>
                <a:spcPts val="1400"/>
              </a:lnSpc>
            </a:pPr>
            <a:r>
              <a:rPr lang="ru-RU" b="1" dirty="0" smtClean="0">
                <a:solidFill>
                  <a:srgbClr val="4C732F"/>
                </a:solidFill>
              </a:rPr>
              <a:t>Федеральный методический центр</a:t>
            </a:r>
            <a:endParaRPr lang="ru-RU" b="1" dirty="0">
              <a:solidFill>
                <a:srgbClr val="4C732F"/>
              </a:solidFill>
            </a:endParaRPr>
          </a:p>
        </p:txBody>
      </p:sp>
      <p:sp>
        <p:nvSpPr>
          <p:cNvPr id="31" name="Скругленный прямоугольник 30"/>
          <p:cNvSpPr>
            <a:spLocks/>
          </p:cNvSpPr>
          <p:nvPr/>
        </p:nvSpPr>
        <p:spPr>
          <a:xfrm>
            <a:off x="5475664" y="1362746"/>
            <a:ext cx="3102381" cy="970127"/>
          </a:xfrm>
          <a:prstGeom prst="roundRect">
            <a:avLst>
              <a:gd name="adj" fmla="val 8781"/>
            </a:avLst>
          </a:prstGeom>
          <a:solidFill>
            <a:srgbClr val="FEF9F0"/>
          </a:solidFill>
          <a:ln w="60325">
            <a:gradFill>
              <a:gsLst>
                <a:gs pos="50000">
                  <a:srgbClr val="F9E7BF"/>
                </a:gs>
                <a:gs pos="56000">
                  <a:srgbClr val="EFC24D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/>
            <a:r>
              <a:rPr lang="ru-RU" b="1" dirty="0" smtClean="0">
                <a:solidFill>
                  <a:srgbClr val="9B5A19"/>
                </a:solidFill>
              </a:rPr>
              <a:t>Специалисты отделов образования</a:t>
            </a:r>
            <a:endParaRPr lang="ru-RU" b="1" dirty="0">
              <a:solidFill>
                <a:srgbClr val="9B5A19"/>
              </a:solidFill>
            </a:endParaRPr>
          </a:p>
        </p:txBody>
      </p:sp>
      <p:sp>
        <p:nvSpPr>
          <p:cNvPr id="32" name="Скругленный прямоугольник 31"/>
          <p:cNvSpPr>
            <a:spLocks/>
          </p:cNvSpPr>
          <p:nvPr/>
        </p:nvSpPr>
        <p:spPr>
          <a:xfrm>
            <a:off x="5488355" y="3953960"/>
            <a:ext cx="3102381" cy="970127"/>
          </a:xfrm>
          <a:prstGeom prst="roundRect">
            <a:avLst>
              <a:gd name="adj" fmla="val 8781"/>
            </a:avLst>
          </a:prstGeom>
          <a:solidFill>
            <a:srgbClr val="FEF9F0"/>
          </a:solidFill>
          <a:ln w="60325">
            <a:gradFill>
              <a:gsLst>
                <a:gs pos="50000">
                  <a:srgbClr val="F9E7BF"/>
                </a:gs>
                <a:gs pos="56000">
                  <a:srgbClr val="EFC24D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/>
            <a:r>
              <a:rPr lang="ru-RU" b="1" dirty="0" smtClean="0">
                <a:solidFill>
                  <a:srgbClr val="9B5A19"/>
                </a:solidFill>
              </a:rPr>
              <a:t>Библиотекари и другие работники сферы культуры</a:t>
            </a:r>
            <a:endParaRPr lang="ru-RU" b="1" dirty="0">
              <a:solidFill>
                <a:srgbClr val="9B5A19"/>
              </a:solidFill>
            </a:endParaRPr>
          </a:p>
        </p:txBody>
      </p:sp>
      <p:sp>
        <p:nvSpPr>
          <p:cNvPr id="33" name="Скругленный прямоугольник 32"/>
          <p:cNvSpPr>
            <a:spLocks/>
          </p:cNvSpPr>
          <p:nvPr/>
        </p:nvSpPr>
        <p:spPr>
          <a:xfrm>
            <a:off x="5488355" y="5249567"/>
            <a:ext cx="3102381" cy="970127"/>
          </a:xfrm>
          <a:prstGeom prst="roundRect">
            <a:avLst>
              <a:gd name="adj" fmla="val 8781"/>
            </a:avLst>
          </a:prstGeom>
          <a:solidFill>
            <a:srgbClr val="FEF9F0"/>
          </a:solidFill>
          <a:ln w="60325">
            <a:gradFill>
              <a:gsLst>
                <a:gs pos="50000">
                  <a:srgbClr val="F9E7BF"/>
                </a:gs>
                <a:gs pos="56000">
                  <a:srgbClr val="EFC24D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/>
            <a:r>
              <a:rPr lang="ru-RU" b="1" dirty="0" smtClean="0">
                <a:solidFill>
                  <a:srgbClr val="9B5A19"/>
                </a:solidFill>
              </a:rPr>
              <a:t>Домовые комитеты</a:t>
            </a:r>
            <a:endParaRPr lang="ru-RU" b="1" dirty="0">
              <a:solidFill>
                <a:srgbClr val="9B5A19"/>
              </a:solidFill>
            </a:endParaRPr>
          </a:p>
        </p:txBody>
      </p:sp>
      <p:sp>
        <p:nvSpPr>
          <p:cNvPr id="44" name="Скругленный прямоугольник 43"/>
          <p:cNvSpPr>
            <a:spLocks noChangeAspect="1"/>
          </p:cNvSpPr>
          <p:nvPr/>
        </p:nvSpPr>
        <p:spPr>
          <a:xfrm>
            <a:off x="3082138" y="2850979"/>
            <a:ext cx="1697191" cy="1342098"/>
          </a:xfrm>
          <a:prstGeom prst="roundRect">
            <a:avLst>
              <a:gd name="adj" fmla="val 18457"/>
            </a:avLst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rtlCol="0" anchor="ctr"/>
          <a:lstStyle/>
          <a:p>
            <a:pPr indent="-398463" algn="ctr">
              <a:defRPr/>
            </a:pPr>
            <a:r>
              <a:rPr lang="ru-RU" b="1" dirty="0" smtClean="0">
                <a:solidFill>
                  <a:srgbClr val="195F69"/>
                </a:solidFill>
              </a:rPr>
              <a:t>Региональный центр</a:t>
            </a:r>
          </a:p>
          <a:p>
            <a:pPr indent="-398463" algn="ctr">
              <a:defRPr/>
            </a:pPr>
            <a:r>
              <a:rPr lang="ru-RU" b="1" dirty="0" smtClean="0">
                <a:solidFill>
                  <a:srgbClr val="195F69"/>
                </a:solidFill>
              </a:rPr>
              <a:t>финансовой грамотности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>
            <a:off x="-3262312" y="2395537"/>
            <a:ext cx="51149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485150" y="3336042"/>
            <a:ext cx="341406" cy="4084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608" y="3369572"/>
            <a:ext cx="408467" cy="3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60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581650" y="1438579"/>
            <a:ext cx="2628900" cy="835407"/>
          </a:xfrm>
          <a:prstGeom prst="roundRect">
            <a:avLst>
              <a:gd name="adj" fmla="val 22481"/>
            </a:avLst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indent="-398463" algn="ctr">
              <a:lnSpc>
                <a:spcPts val="1900"/>
              </a:lnSpc>
            </a:pPr>
            <a:r>
              <a:rPr lang="ru-RU" sz="2000" b="1" dirty="0">
                <a:solidFill>
                  <a:srgbClr val="195F69"/>
                </a:solidFill>
              </a:rPr>
              <a:t>МФ </a:t>
            </a:r>
            <a:r>
              <a:rPr lang="ru-RU" sz="2000" b="1" dirty="0" smtClean="0">
                <a:solidFill>
                  <a:srgbClr val="195F69"/>
                </a:solidFill>
              </a:rPr>
              <a:t>СК</a:t>
            </a:r>
            <a:endParaRPr lang="ru-RU" sz="2000" b="1" dirty="0">
              <a:solidFill>
                <a:srgbClr val="195F69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613476" y="1431226"/>
            <a:ext cx="2628900" cy="842759"/>
          </a:xfrm>
          <a:prstGeom prst="roundRect">
            <a:avLst>
              <a:gd name="adj" fmla="val 22481"/>
            </a:avLst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>
              <a:lnSpc>
                <a:spcPts val="2400"/>
              </a:lnSpc>
            </a:pPr>
            <a:r>
              <a:rPr lang="ru-RU" sz="2000" b="1" dirty="0" smtClean="0">
                <a:solidFill>
                  <a:srgbClr val="195F69"/>
                </a:solidFill>
              </a:rPr>
              <a:t>Министерство экономического развития</a:t>
            </a:r>
            <a:endParaRPr lang="ru-RU" sz="2000" b="1" dirty="0">
              <a:solidFill>
                <a:srgbClr val="195F69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51577" y="3968194"/>
            <a:ext cx="1930400" cy="819272"/>
          </a:xfrm>
          <a:prstGeom prst="roundRect">
            <a:avLst>
              <a:gd name="adj" fmla="val 22481"/>
            </a:avLst>
          </a:prstGeom>
          <a:solidFill>
            <a:srgbClr val="F9FBF7"/>
          </a:solidFill>
          <a:ln w="60325">
            <a:gradFill>
              <a:gsLst>
                <a:gs pos="50000">
                  <a:srgbClr val="CFE5BF"/>
                </a:gs>
                <a:gs pos="56000">
                  <a:srgbClr val="AED292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>
              <a:lnSpc>
                <a:spcPts val="1400"/>
              </a:lnSpc>
            </a:pPr>
            <a:r>
              <a:rPr lang="ru-RU" b="1" dirty="0" smtClean="0">
                <a:solidFill>
                  <a:srgbClr val="4C732F"/>
                </a:solidFill>
              </a:rPr>
              <a:t>Подготовка материалов</a:t>
            </a:r>
            <a:endParaRPr lang="ru-RU" b="1" dirty="0">
              <a:solidFill>
                <a:srgbClr val="4C732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51576" y="4954594"/>
            <a:ext cx="1930401" cy="789460"/>
          </a:xfrm>
          <a:prstGeom prst="roundRect">
            <a:avLst>
              <a:gd name="adj" fmla="val 22481"/>
            </a:avLst>
          </a:prstGeom>
          <a:solidFill>
            <a:srgbClr val="F9FBF7"/>
          </a:solidFill>
          <a:ln w="60325">
            <a:gradFill>
              <a:gsLst>
                <a:gs pos="50000">
                  <a:srgbClr val="CFE5BF"/>
                </a:gs>
                <a:gs pos="56000">
                  <a:srgbClr val="AED292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>
              <a:lnSpc>
                <a:spcPts val="1400"/>
              </a:lnSpc>
            </a:pPr>
            <a:r>
              <a:rPr lang="ru-RU" b="1" dirty="0" smtClean="0">
                <a:solidFill>
                  <a:srgbClr val="4C732F"/>
                </a:solidFill>
              </a:rPr>
              <a:t>Предоставление экспертов </a:t>
            </a:r>
            <a:endParaRPr lang="ru-RU" b="1" dirty="0">
              <a:solidFill>
                <a:srgbClr val="4C732F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36445" y="4536473"/>
            <a:ext cx="2605931" cy="1060096"/>
          </a:xfrm>
          <a:prstGeom prst="roundRect">
            <a:avLst>
              <a:gd name="adj" fmla="val 22481"/>
            </a:avLst>
          </a:prstGeom>
          <a:solidFill>
            <a:srgbClr val="FEF9F0"/>
          </a:solidFill>
          <a:ln w="60325">
            <a:gradFill>
              <a:gsLst>
                <a:gs pos="50000">
                  <a:srgbClr val="F9E7BF"/>
                </a:gs>
                <a:gs pos="56000">
                  <a:srgbClr val="EFC24D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/>
            <a:r>
              <a:rPr lang="ru-RU" b="1" dirty="0" smtClean="0">
                <a:solidFill>
                  <a:srgbClr val="9B5A19"/>
                </a:solidFill>
              </a:rPr>
              <a:t>Предоставление площадок и аудитории слушателей</a:t>
            </a:r>
            <a:endParaRPr lang="ru-RU" b="1" dirty="0">
              <a:solidFill>
                <a:srgbClr val="9B5A19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620165" y="3180100"/>
            <a:ext cx="2605931" cy="828000"/>
          </a:xfrm>
          <a:prstGeom prst="roundRect">
            <a:avLst>
              <a:gd name="adj" fmla="val 22481"/>
            </a:avLst>
          </a:prstGeom>
          <a:solidFill>
            <a:srgbClr val="FEF9F0"/>
          </a:solidFill>
          <a:ln w="60325">
            <a:gradFill>
              <a:gsLst>
                <a:gs pos="50000">
                  <a:srgbClr val="F9E7BF"/>
                </a:gs>
                <a:gs pos="56000">
                  <a:srgbClr val="EFC24D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>
              <a:lnSpc>
                <a:spcPts val="1400"/>
              </a:lnSpc>
            </a:pPr>
            <a:r>
              <a:rPr lang="ru-RU" b="1" dirty="0" smtClean="0">
                <a:solidFill>
                  <a:srgbClr val="9B5A19"/>
                </a:solidFill>
              </a:rPr>
              <a:t>Заинтересованные работодатели</a:t>
            </a:r>
            <a:endParaRPr lang="ru-RU" b="1" dirty="0">
              <a:solidFill>
                <a:srgbClr val="9B5A19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6371" y="49532"/>
            <a:ext cx="11156762" cy="44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7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ФИНАНСОВАЯ ГРАМОТНОСТЬ НА РАБОЧЕМ МЕСТЕ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92" y="1298549"/>
            <a:ext cx="2673052" cy="2485329"/>
          </a:xfrm>
          <a:prstGeom prst="ellipse">
            <a:avLst/>
          </a:prstGeom>
        </p:spPr>
      </p:pic>
      <p:sp>
        <p:nvSpPr>
          <p:cNvPr id="22" name="Нашивка 21"/>
          <p:cNvSpPr/>
          <p:nvPr/>
        </p:nvSpPr>
        <p:spPr>
          <a:xfrm rot="5171918">
            <a:off x="7918943" y="4676250"/>
            <a:ext cx="278344" cy="278344"/>
          </a:xfrm>
          <a:prstGeom prst="chevron">
            <a:avLst/>
          </a:prstGeom>
          <a:solidFill>
            <a:srgbClr val="F9FBF7"/>
          </a:solidFill>
          <a:ln w="60325">
            <a:gradFill>
              <a:gsLst>
                <a:gs pos="50000">
                  <a:srgbClr val="CFE5BF"/>
                </a:gs>
                <a:gs pos="56000">
                  <a:srgbClr val="AED292"/>
                </a:gs>
              </a:gsLst>
              <a:lin ang="5400000" scaled="1"/>
            </a:gra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>
              <a:lnSpc>
                <a:spcPts val="1400"/>
              </a:lnSpc>
            </a:pPr>
            <a:endParaRPr lang="ru-RU" sz="1600" b="1" dirty="0">
              <a:solidFill>
                <a:srgbClr val="4C732F"/>
              </a:solidFill>
            </a:endParaRPr>
          </a:p>
        </p:txBody>
      </p:sp>
      <p:sp>
        <p:nvSpPr>
          <p:cNvPr id="25" name="Нашивка 24"/>
          <p:cNvSpPr/>
          <p:nvPr/>
        </p:nvSpPr>
        <p:spPr>
          <a:xfrm rot="5400000">
            <a:off x="9783959" y="2402042"/>
            <a:ext cx="278344" cy="278344"/>
          </a:xfrm>
          <a:prstGeom prst="chevron">
            <a:avLst/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indent="-398463" algn="ctr">
              <a:lnSpc>
                <a:spcPts val="1900"/>
              </a:lnSpc>
            </a:pPr>
            <a:endParaRPr lang="ru-RU" sz="2000" b="1">
              <a:solidFill>
                <a:srgbClr val="195F69"/>
              </a:solidFill>
            </a:endParaRPr>
          </a:p>
        </p:txBody>
      </p:sp>
      <p:sp>
        <p:nvSpPr>
          <p:cNvPr id="26" name="Нашивка 25"/>
          <p:cNvSpPr/>
          <p:nvPr/>
        </p:nvSpPr>
        <p:spPr>
          <a:xfrm rot="5400000">
            <a:off x="9771259" y="2821142"/>
            <a:ext cx="278344" cy="278344"/>
          </a:xfrm>
          <a:prstGeom prst="chevron">
            <a:avLst/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indent="-398463" algn="ctr">
              <a:lnSpc>
                <a:spcPts val="1900"/>
              </a:lnSpc>
            </a:pPr>
            <a:endParaRPr lang="ru-RU" sz="2000" b="1">
              <a:solidFill>
                <a:srgbClr val="195F69"/>
              </a:solidFill>
            </a:endParaRPr>
          </a:p>
        </p:txBody>
      </p:sp>
      <p:sp>
        <p:nvSpPr>
          <p:cNvPr id="28" name="Нашивка 27"/>
          <p:cNvSpPr/>
          <p:nvPr/>
        </p:nvSpPr>
        <p:spPr>
          <a:xfrm rot="5400000">
            <a:off x="8197308" y="4665235"/>
            <a:ext cx="278344" cy="278344"/>
          </a:xfrm>
          <a:prstGeom prst="chevron">
            <a:avLst/>
          </a:prstGeom>
          <a:solidFill>
            <a:srgbClr val="F9FBF7"/>
          </a:solidFill>
          <a:ln w="60325">
            <a:gradFill>
              <a:gsLst>
                <a:gs pos="50000">
                  <a:srgbClr val="CFE5BF"/>
                </a:gs>
                <a:gs pos="56000">
                  <a:srgbClr val="AED292"/>
                </a:gs>
              </a:gsLst>
              <a:lin ang="5400000" scaled="1"/>
            </a:gra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>
              <a:lnSpc>
                <a:spcPts val="1400"/>
              </a:lnSpc>
            </a:pPr>
            <a:endParaRPr lang="ru-RU" sz="1600" b="1" dirty="0">
              <a:solidFill>
                <a:srgbClr val="4C732F"/>
              </a:solidFill>
            </a:endParaRPr>
          </a:p>
        </p:txBody>
      </p:sp>
      <p:sp>
        <p:nvSpPr>
          <p:cNvPr id="29" name="Нашивка 28"/>
          <p:cNvSpPr/>
          <p:nvPr/>
        </p:nvSpPr>
        <p:spPr>
          <a:xfrm rot="5400000">
            <a:off x="6735959" y="2414742"/>
            <a:ext cx="278344" cy="278344"/>
          </a:xfrm>
          <a:prstGeom prst="chevron">
            <a:avLst/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indent="-398463" algn="ctr">
              <a:lnSpc>
                <a:spcPts val="1900"/>
              </a:lnSpc>
            </a:pPr>
            <a:endParaRPr lang="ru-RU" sz="2000" b="1">
              <a:solidFill>
                <a:srgbClr val="195F69"/>
              </a:solidFill>
            </a:endParaRPr>
          </a:p>
        </p:txBody>
      </p:sp>
      <p:sp>
        <p:nvSpPr>
          <p:cNvPr id="30" name="Нашивка 29"/>
          <p:cNvSpPr/>
          <p:nvPr/>
        </p:nvSpPr>
        <p:spPr>
          <a:xfrm rot="5400000">
            <a:off x="6756928" y="3315756"/>
            <a:ext cx="278344" cy="278344"/>
          </a:xfrm>
          <a:prstGeom prst="chevron">
            <a:avLst/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indent="-398463" algn="ctr">
              <a:lnSpc>
                <a:spcPts val="1900"/>
              </a:lnSpc>
            </a:pPr>
            <a:endParaRPr lang="ru-RU" sz="2000" b="1">
              <a:solidFill>
                <a:srgbClr val="195F6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20897" y="4050276"/>
            <a:ext cx="341406" cy="363096"/>
          </a:xfrm>
          <a:prstGeom prst="rect">
            <a:avLst/>
          </a:prstGeom>
        </p:spPr>
      </p:pic>
      <p:pic>
        <p:nvPicPr>
          <p:cNvPr id="14338" name="Picture 2" descr="Сотрудники Территориального фонда ОМС Ставропольского края повысили финансовую грамотност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458" y="3783878"/>
            <a:ext cx="3829989" cy="2553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6825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581650" y="1438579"/>
            <a:ext cx="2628900" cy="835407"/>
          </a:xfrm>
          <a:prstGeom prst="roundRect">
            <a:avLst>
              <a:gd name="adj" fmla="val 22481"/>
            </a:avLst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indent="-398463" algn="ctr">
              <a:lnSpc>
                <a:spcPts val="1900"/>
              </a:lnSpc>
            </a:pPr>
            <a:r>
              <a:rPr lang="ru-RU" sz="2000" b="1" dirty="0">
                <a:solidFill>
                  <a:srgbClr val="195F69"/>
                </a:solidFill>
              </a:rPr>
              <a:t>МФ </a:t>
            </a:r>
            <a:r>
              <a:rPr lang="ru-RU" sz="2000" b="1" dirty="0" smtClean="0">
                <a:solidFill>
                  <a:srgbClr val="195F69"/>
                </a:solidFill>
              </a:rPr>
              <a:t>СК</a:t>
            </a:r>
            <a:endParaRPr lang="ru-RU" sz="2000" b="1" dirty="0">
              <a:solidFill>
                <a:srgbClr val="195F69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613476" y="1431226"/>
            <a:ext cx="2628900" cy="842759"/>
          </a:xfrm>
          <a:prstGeom prst="roundRect">
            <a:avLst>
              <a:gd name="adj" fmla="val 22481"/>
            </a:avLst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>
              <a:lnSpc>
                <a:spcPts val="2400"/>
              </a:lnSpc>
            </a:pPr>
            <a:r>
              <a:rPr lang="ru-RU" sz="2000" b="1" dirty="0" smtClean="0">
                <a:solidFill>
                  <a:srgbClr val="195F69"/>
                </a:solidFill>
              </a:rPr>
              <a:t>Министерство экономического развития</a:t>
            </a:r>
            <a:endParaRPr lang="ru-RU" sz="2000" b="1" dirty="0">
              <a:solidFill>
                <a:srgbClr val="195F69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64504" y="4405786"/>
            <a:ext cx="1930400" cy="819272"/>
          </a:xfrm>
          <a:prstGeom prst="roundRect">
            <a:avLst>
              <a:gd name="adj" fmla="val 22481"/>
            </a:avLst>
          </a:prstGeom>
          <a:solidFill>
            <a:srgbClr val="F9FBF7"/>
          </a:solidFill>
          <a:ln w="60325">
            <a:gradFill>
              <a:gsLst>
                <a:gs pos="50000">
                  <a:srgbClr val="CFE5BF"/>
                </a:gs>
                <a:gs pos="56000">
                  <a:srgbClr val="AED292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>
              <a:lnSpc>
                <a:spcPts val="1400"/>
              </a:lnSpc>
            </a:pPr>
            <a:r>
              <a:rPr lang="ru-RU" b="1" dirty="0" smtClean="0">
                <a:solidFill>
                  <a:srgbClr val="4C732F"/>
                </a:solidFill>
              </a:rPr>
              <a:t>Подготовка материалов</a:t>
            </a:r>
            <a:endParaRPr lang="ru-RU" b="1" dirty="0">
              <a:solidFill>
                <a:srgbClr val="4C732F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36445" y="4536473"/>
            <a:ext cx="2605931" cy="1060096"/>
          </a:xfrm>
          <a:prstGeom prst="roundRect">
            <a:avLst>
              <a:gd name="adj" fmla="val 22481"/>
            </a:avLst>
          </a:prstGeom>
          <a:solidFill>
            <a:srgbClr val="FEF9F0"/>
          </a:solidFill>
          <a:ln w="60325">
            <a:gradFill>
              <a:gsLst>
                <a:gs pos="50000">
                  <a:srgbClr val="F9E7BF"/>
                </a:gs>
                <a:gs pos="56000">
                  <a:srgbClr val="EFC24D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/>
            <a:r>
              <a:rPr lang="ru-RU" b="1" dirty="0" smtClean="0">
                <a:solidFill>
                  <a:srgbClr val="9B5A19"/>
                </a:solidFill>
              </a:rPr>
              <a:t>Предоставление площадок и мониторинг наполнения стоек </a:t>
            </a:r>
            <a:endParaRPr lang="ru-RU" b="1" dirty="0">
              <a:solidFill>
                <a:srgbClr val="9B5A19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636445" y="3180100"/>
            <a:ext cx="2605931" cy="828000"/>
          </a:xfrm>
          <a:prstGeom prst="roundRect">
            <a:avLst>
              <a:gd name="adj" fmla="val 22481"/>
            </a:avLst>
          </a:prstGeom>
          <a:solidFill>
            <a:srgbClr val="FEF9F0"/>
          </a:solidFill>
          <a:ln w="60325">
            <a:gradFill>
              <a:gsLst>
                <a:gs pos="50000">
                  <a:srgbClr val="F9E7BF"/>
                </a:gs>
                <a:gs pos="56000">
                  <a:srgbClr val="EFC24D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>
              <a:lnSpc>
                <a:spcPts val="1400"/>
              </a:lnSpc>
            </a:pPr>
            <a:r>
              <a:rPr lang="ru-RU" b="1" dirty="0" smtClean="0">
                <a:solidFill>
                  <a:srgbClr val="9B5A19"/>
                </a:solidFill>
              </a:rPr>
              <a:t>Площадки МФЦ</a:t>
            </a:r>
            <a:endParaRPr lang="ru-RU" b="1" dirty="0">
              <a:solidFill>
                <a:srgbClr val="9B5A19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6371" y="49532"/>
            <a:ext cx="11156762" cy="44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7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ФИНАНСОВАЯ ГРАМОТНОСТЬ ЧЕРЕЗ МФЦ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1" y="830427"/>
            <a:ext cx="2673052" cy="2485329"/>
          </a:xfrm>
          <a:prstGeom prst="ellipse">
            <a:avLst/>
          </a:prstGeom>
        </p:spPr>
      </p:pic>
      <p:sp>
        <p:nvSpPr>
          <p:cNvPr id="22" name="Нашивка 21"/>
          <p:cNvSpPr/>
          <p:nvPr/>
        </p:nvSpPr>
        <p:spPr>
          <a:xfrm rot="5171918">
            <a:off x="7918943" y="4676250"/>
            <a:ext cx="278344" cy="278344"/>
          </a:xfrm>
          <a:prstGeom prst="chevron">
            <a:avLst/>
          </a:prstGeom>
          <a:solidFill>
            <a:srgbClr val="F9FBF7"/>
          </a:solidFill>
          <a:ln w="60325">
            <a:gradFill>
              <a:gsLst>
                <a:gs pos="50000">
                  <a:srgbClr val="CFE5BF"/>
                </a:gs>
                <a:gs pos="56000">
                  <a:srgbClr val="AED292"/>
                </a:gs>
              </a:gsLst>
              <a:lin ang="5400000" scaled="1"/>
            </a:gra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>
              <a:lnSpc>
                <a:spcPts val="1400"/>
              </a:lnSpc>
            </a:pPr>
            <a:endParaRPr lang="ru-RU" sz="1600" b="1" dirty="0">
              <a:solidFill>
                <a:srgbClr val="4C732F"/>
              </a:solidFill>
            </a:endParaRPr>
          </a:p>
        </p:txBody>
      </p:sp>
      <p:sp>
        <p:nvSpPr>
          <p:cNvPr id="25" name="Нашивка 24"/>
          <p:cNvSpPr/>
          <p:nvPr/>
        </p:nvSpPr>
        <p:spPr>
          <a:xfrm rot="5400000">
            <a:off x="9783959" y="2402042"/>
            <a:ext cx="278344" cy="278344"/>
          </a:xfrm>
          <a:prstGeom prst="chevron">
            <a:avLst/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indent="-398463" algn="ctr">
              <a:lnSpc>
                <a:spcPts val="1900"/>
              </a:lnSpc>
            </a:pPr>
            <a:endParaRPr lang="ru-RU" sz="2000" b="1">
              <a:solidFill>
                <a:srgbClr val="195F69"/>
              </a:solidFill>
            </a:endParaRPr>
          </a:p>
        </p:txBody>
      </p:sp>
      <p:sp>
        <p:nvSpPr>
          <p:cNvPr id="26" name="Нашивка 25"/>
          <p:cNvSpPr/>
          <p:nvPr/>
        </p:nvSpPr>
        <p:spPr>
          <a:xfrm rot="5400000">
            <a:off x="9771259" y="2821142"/>
            <a:ext cx="278344" cy="278344"/>
          </a:xfrm>
          <a:prstGeom prst="chevron">
            <a:avLst/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indent="-398463" algn="ctr">
              <a:lnSpc>
                <a:spcPts val="1900"/>
              </a:lnSpc>
            </a:pPr>
            <a:endParaRPr lang="ru-RU" sz="2000" b="1">
              <a:solidFill>
                <a:srgbClr val="195F69"/>
              </a:solidFill>
            </a:endParaRPr>
          </a:p>
        </p:txBody>
      </p:sp>
      <p:sp>
        <p:nvSpPr>
          <p:cNvPr id="28" name="Нашивка 27"/>
          <p:cNvSpPr/>
          <p:nvPr/>
        </p:nvSpPr>
        <p:spPr>
          <a:xfrm rot="5400000">
            <a:off x="8197308" y="4665235"/>
            <a:ext cx="278344" cy="278344"/>
          </a:xfrm>
          <a:prstGeom prst="chevron">
            <a:avLst/>
          </a:prstGeom>
          <a:solidFill>
            <a:srgbClr val="F9FBF7"/>
          </a:solidFill>
          <a:ln w="60325">
            <a:gradFill>
              <a:gsLst>
                <a:gs pos="50000">
                  <a:srgbClr val="CFE5BF"/>
                </a:gs>
                <a:gs pos="56000">
                  <a:srgbClr val="AED292"/>
                </a:gs>
              </a:gsLst>
              <a:lin ang="5400000" scaled="1"/>
            </a:gra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>
              <a:lnSpc>
                <a:spcPts val="1400"/>
              </a:lnSpc>
            </a:pPr>
            <a:endParaRPr lang="ru-RU" sz="1600" b="1" dirty="0">
              <a:solidFill>
                <a:srgbClr val="4C732F"/>
              </a:solidFill>
            </a:endParaRPr>
          </a:p>
        </p:txBody>
      </p:sp>
      <p:sp>
        <p:nvSpPr>
          <p:cNvPr id="29" name="Нашивка 28"/>
          <p:cNvSpPr/>
          <p:nvPr/>
        </p:nvSpPr>
        <p:spPr>
          <a:xfrm rot="5400000">
            <a:off x="6735959" y="2414742"/>
            <a:ext cx="278344" cy="278344"/>
          </a:xfrm>
          <a:prstGeom prst="chevron">
            <a:avLst/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indent="-398463" algn="ctr">
              <a:lnSpc>
                <a:spcPts val="1900"/>
              </a:lnSpc>
            </a:pPr>
            <a:endParaRPr lang="ru-RU" sz="2000" b="1">
              <a:solidFill>
                <a:srgbClr val="195F69"/>
              </a:solidFill>
            </a:endParaRPr>
          </a:p>
        </p:txBody>
      </p:sp>
      <p:sp>
        <p:nvSpPr>
          <p:cNvPr id="30" name="Нашивка 29"/>
          <p:cNvSpPr/>
          <p:nvPr/>
        </p:nvSpPr>
        <p:spPr>
          <a:xfrm rot="5400000">
            <a:off x="6756928" y="3315756"/>
            <a:ext cx="278344" cy="278344"/>
          </a:xfrm>
          <a:prstGeom prst="chevron">
            <a:avLst/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indent="-398463" algn="ctr">
              <a:lnSpc>
                <a:spcPts val="1900"/>
              </a:lnSpc>
            </a:pPr>
            <a:endParaRPr lang="ru-RU" sz="2000" b="1">
              <a:solidFill>
                <a:srgbClr val="195F6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20897" y="4050276"/>
            <a:ext cx="341406" cy="3630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483" y="2126256"/>
            <a:ext cx="2525389" cy="448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873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832475" y="1586729"/>
            <a:ext cx="2628900" cy="664567"/>
          </a:xfrm>
          <a:prstGeom prst="roundRect">
            <a:avLst>
              <a:gd name="adj" fmla="val 22481"/>
            </a:avLst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indent="-398463" algn="ctr">
              <a:lnSpc>
                <a:spcPts val="1900"/>
              </a:lnSpc>
            </a:pPr>
            <a:r>
              <a:rPr lang="ru-RU" sz="2000" b="1" dirty="0">
                <a:solidFill>
                  <a:srgbClr val="195F69"/>
                </a:solidFill>
              </a:rPr>
              <a:t>МФ </a:t>
            </a:r>
            <a:r>
              <a:rPr lang="ru-RU" sz="2000" b="1" dirty="0" smtClean="0">
                <a:solidFill>
                  <a:srgbClr val="195F69"/>
                </a:solidFill>
              </a:rPr>
              <a:t>СК</a:t>
            </a:r>
            <a:endParaRPr lang="ru-RU" sz="2000" b="1" dirty="0">
              <a:solidFill>
                <a:srgbClr val="195F69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870651" y="1586729"/>
            <a:ext cx="2628900" cy="664567"/>
          </a:xfrm>
          <a:prstGeom prst="roundRect">
            <a:avLst>
              <a:gd name="adj" fmla="val 22481"/>
            </a:avLst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/>
            <a:r>
              <a:rPr lang="ru-RU" sz="2000" b="1" dirty="0" smtClean="0">
                <a:solidFill>
                  <a:srgbClr val="195F69"/>
                </a:solidFill>
              </a:rPr>
              <a:t>МИНСОЦЗАЩИТЫ </a:t>
            </a:r>
            <a:r>
              <a:rPr lang="ru-RU" sz="2000" b="1" dirty="0">
                <a:solidFill>
                  <a:srgbClr val="195F69"/>
                </a:solidFill>
              </a:rPr>
              <a:t>СК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33515" y="4592907"/>
            <a:ext cx="1984961" cy="851290"/>
          </a:xfrm>
          <a:prstGeom prst="roundRect">
            <a:avLst>
              <a:gd name="adj" fmla="val 22481"/>
            </a:avLst>
          </a:prstGeom>
          <a:solidFill>
            <a:srgbClr val="F9FBF7"/>
          </a:solidFill>
          <a:ln w="60325">
            <a:gradFill>
              <a:gsLst>
                <a:gs pos="50000">
                  <a:srgbClr val="CFE5BF"/>
                </a:gs>
                <a:gs pos="56000">
                  <a:srgbClr val="AED292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>
              <a:lnSpc>
                <a:spcPts val="1400"/>
              </a:lnSpc>
            </a:pPr>
            <a:r>
              <a:rPr lang="ru-RU" b="1" dirty="0" smtClean="0">
                <a:solidFill>
                  <a:srgbClr val="4C732F"/>
                </a:solidFill>
              </a:rPr>
              <a:t>Подготовка материалов</a:t>
            </a:r>
            <a:endParaRPr lang="ru-RU" b="1" dirty="0">
              <a:solidFill>
                <a:srgbClr val="4C732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59940" y="5576890"/>
            <a:ext cx="1985254" cy="852045"/>
          </a:xfrm>
          <a:prstGeom prst="roundRect">
            <a:avLst>
              <a:gd name="adj" fmla="val 22481"/>
            </a:avLst>
          </a:prstGeom>
          <a:solidFill>
            <a:srgbClr val="F9FBF7"/>
          </a:solidFill>
          <a:ln w="60325">
            <a:gradFill>
              <a:gsLst>
                <a:gs pos="50000">
                  <a:srgbClr val="CFE5BF"/>
                </a:gs>
                <a:gs pos="56000">
                  <a:srgbClr val="AED292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>
              <a:lnSpc>
                <a:spcPts val="1400"/>
              </a:lnSpc>
            </a:pPr>
            <a:r>
              <a:rPr lang="ru-RU" b="1" dirty="0" smtClean="0">
                <a:solidFill>
                  <a:srgbClr val="4C732F"/>
                </a:solidFill>
              </a:rPr>
              <a:t>Предоставление экспертов</a:t>
            </a:r>
            <a:endParaRPr lang="ru-RU" b="1" dirty="0">
              <a:solidFill>
                <a:srgbClr val="4C732F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78851" y="4563637"/>
            <a:ext cx="2605931" cy="1598011"/>
          </a:xfrm>
          <a:prstGeom prst="roundRect">
            <a:avLst>
              <a:gd name="adj" fmla="val 22481"/>
            </a:avLst>
          </a:prstGeom>
          <a:solidFill>
            <a:srgbClr val="FEF9F0"/>
          </a:solidFill>
          <a:ln w="60325">
            <a:gradFill>
              <a:gsLst>
                <a:gs pos="50000">
                  <a:srgbClr val="F9E7BF"/>
                </a:gs>
                <a:gs pos="56000">
                  <a:srgbClr val="EFC24D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/>
            <a:r>
              <a:rPr lang="ru-RU" b="1" dirty="0" smtClean="0">
                <a:solidFill>
                  <a:srgbClr val="9B5A19"/>
                </a:solidFill>
              </a:rPr>
              <a:t>Организация площадок и слушателей: </a:t>
            </a:r>
            <a:r>
              <a:rPr lang="ru-RU" b="1" dirty="0">
                <a:solidFill>
                  <a:srgbClr val="9B5A19"/>
                </a:solidFill>
              </a:rPr>
              <a:t>с</a:t>
            </a:r>
            <a:r>
              <a:rPr lang="ru-RU" b="1" dirty="0" smtClean="0">
                <a:solidFill>
                  <a:srgbClr val="9B5A19"/>
                </a:solidFill>
              </a:rPr>
              <a:t>отрудники, волонтеры, клиенты</a:t>
            </a:r>
            <a:endParaRPr lang="ru-RU" b="1" dirty="0">
              <a:solidFill>
                <a:srgbClr val="9B5A19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886281" y="3243368"/>
            <a:ext cx="2605931" cy="828000"/>
          </a:xfrm>
          <a:prstGeom prst="roundRect">
            <a:avLst>
              <a:gd name="adj" fmla="val 22481"/>
            </a:avLst>
          </a:prstGeom>
          <a:solidFill>
            <a:srgbClr val="FEF9F0"/>
          </a:solidFill>
          <a:ln w="60325">
            <a:gradFill>
              <a:gsLst>
                <a:gs pos="50000">
                  <a:srgbClr val="F9E7BF"/>
                </a:gs>
                <a:gs pos="56000">
                  <a:srgbClr val="EFC24D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>
              <a:lnSpc>
                <a:spcPts val="1400"/>
              </a:lnSpc>
            </a:pPr>
            <a:r>
              <a:rPr lang="ru-RU" b="1" dirty="0" smtClean="0">
                <a:solidFill>
                  <a:srgbClr val="9B5A19"/>
                </a:solidFill>
              </a:rPr>
              <a:t>Центры социального обслуживания населения</a:t>
            </a:r>
            <a:endParaRPr lang="ru-RU" b="1" dirty="0">
              <a:solidFill>
                <a:srgbClr val="9B5A19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 rot="5400000">
            <a:off x="8619321" y="5320502"/>
            <a:ext cx="278344" cy="278344"/>
          </a:xfrm>
          <a:prstGeom prst="chevron">
            <a:avLst/>
          </a:prstGeom>
          <a:solidFill>
            <a:srgbClr val="F9FBF7"/>
          </a:solidFill>
          <a:ln w="60325">
            <a:gradFill>
              <a:gsLst>
                <a:gs pos="50000">
                  <a:srgbClr val="CFE5BF"/>
                </a:gs>
                <a:gs pos="56000">
                  <a:srgbClr val="AED292"/>
                </a:gs>
              </a:gsLst>
              <a:lin ang="5400000" scaled="1"/>
            </a:gra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>
              <a:lnSpc>
                <a:spcPts val="1400"/>
              </a:lnSpc>
            </a:pPr>
            <a:endParaRPr lang="ru-RU" sz="1600" b="1" dirty="0">
              <a:solidFill>
                <a:srgbClr val="4C732F"/>
              </a:solidFill>
            </a:endParaRPr>
          </a:p>
        </p:txBody>
      </p:sp>
      <p:sp>
        <p:nvSpPr>
          <p:cNvPr id="25" name="Нашивка 24"/>
          <p:cNvSpPr/>
          <p:nvPr/>
        </p:nvSpPr>
        <p:spPr>
          <a:xfrm rot="5400000">
            <a:off x="10041134" y="2402042"/>
            <a:ext cx="278344" cy="278344"/>
          </a:xfrm>
          <a:prstGeom prst="chevron">
            <a:avLst/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indent="-398463" algn="ctr">
              <a:lnSpc>
                <a:spcPts val="1900"/>
              </a:lnSpc>
            </a:pPr>
            <a:endParaRPr lang="ru-RU" sz="2000" b="1">
              <a:solidFill>
                <a:srgbClr val="195F69"/>
              </a:solidFill>
            </a:endParaRPr>
          </a:p>
        </p:txBody>
      </p:sp>
      <p:sp>
        <p:nvSpPr>
          <p:cNvPr id="26" name="Нашивка 25"/>
          <p:cNvSpPr/>
          <p:nvPr/>
        </p:nvSpPr>
        <p:spPr>
          <a:xfrm rot="5400000">
            <a:off x="10028434" y="2821142"/>
            <a:ext cx="278344" cy="278344"/>
          </a:xfrm>
          <a:prstGeom prst="chevron">
            <a:avLst/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indent="-398463" algn="ctr">
              <a:lnSpc>
                <a:spcPts val="1900"/>
              </a:lnSpc>
            </a:pPr>
            <a:endParaRPr lang="ru-RU" sz="2000" b="1">
              <a:solidFill>
                <a:srgbClr val="195F69"/>
              </a:solidFill>
            </a:endParaRPr>
          </a:p>
        </p:txBody>
      </p:sp>
      <p:sp>
        <p:nvSpPr>
          <p:cNvPr id="28" name="Нашивка 27"/>
          <p:cNvSpPr/>
          <p:nvPr/>
        </p:nvSpPr>
        <p:spPr>
          <a:xfrm rot="5400000">
            <a:off x="8222689" y="5341017"/>
            <a:ext cx="278344" cy="278344"/>
          </a:xfrm>
          <a:prstGeom prst="chevron">
            <a:avLst/>
          </a:prstGeom>
          <a:solidFill>
            <a:srgbClr val="F9FBF7"/>
          </a:solidFill>
          <a:ln w="60325">
            <a:gradFill>
              <a:gsLst>
                <a:gs pos="50000">
                  <a:srgbClr val="CFE5BF"/>
                </a:gs>
                <a:gs pos="56000">
                  <a:srgbClr val="AED292"/>
                </a:gs>
              </a:gsLst>
              <a:lin ang="5400000" scaled="1"/>
            </a:gra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>
              <a:lnSpc>
                <a:spcPts val="1400"/>
              </a:lnSpc>
            </a:pPr>
            <a:endParaRPr lang="ru-RU" sz="1600" b="1" dirty="0">
              <a:solidFill>
                <a:srgbClr val="4C732F"/>
              </a:solidFill>
            </a:endParaRPr>
          </a:p>
        </p:txBody>
      </p:sp>
      <p:sp>
        <p:nvSpPr>
          <p:cNvPr id="29" name="Нашивка 28"/>
          <p:cNvSpPr/>
          <p:nvPr/>
        </p:nvSpPr>
        <p:spPr>
          <a:xfrm rot="5400000">
            <a:off x="6950931" y="2907111"/>
            <a:ext cx="278344" cy="278344"/>
          </a:xfrm>
          <a:prstGeom prst="chevron">
            <a:avLst/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indent="-398463" algn="ctr">
              <a:lnSpc>
                <a:spcPts val="1900"/>
              </a:lnSpc>
            </a:pPr>
            <a:endParaRPr lang="ru-RU" sz="2000" b="1">
              <a:solidFill>
                <a:srgbClr val="195F69"/>
              </a:solidFill>
            </a:endParaRPr>
          </a:p>
        </p:txBody>
      </p:sp>
      <p:sp>
        <p:nvSpPr>
          <p:cNvPr id="30" name="Нашивка 29"/>
          <p:cNvSpPr/>
          <p:nvPr/>
        </p:nvSpPr>
        <p:spPr>
          <a:xfrm rot="5400000">
            <a:off x="6966366" y="3776377"/>
            <a:ext cx="278344" cy="278344"/>
          </a:xfrm>
          <a:prstGeom prst="chevron">
            <a:avLst/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indent="-398463" algn="ctr">
              <a:lnSpc>
                <a:spcPts val="1900"/>
              </a:lnSpc>
            </a:pPr>
            <a:endParaRPr lang="ru-RU" sz="2000" b="1">
              <a:solidFill>
                <a:srgbClr val="195F69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904875"/>
            <a:ext cx="5822949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305851" y="61613"/>
            <a:ext cx="9530549" cy="44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7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ВЫЕЗДНАЯ ШКОЛА ФИНАНСОВОЙ ГРАМОТНОСТИ</a:t>
            </a:r>
          </a:p>
        </p:txBody>
      </p:sp>
      <p:sp>
        <p:nvSpPr>
          <p:cNvPr id="18" name="Нашивка 17"/>
          <p:cNvSpPr/>
          <p:nvPr/>
        </p:nvSpPr>
        <p:spPr>
          <a:xfrm rot="5400000">
            <a:off x="10068292" y="4197431"/>
            <a:ext cx="278344" cy="278344"/>
          </a:xfrm>
          <a:prstGeom prst="chevron">
            <a:avLst/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indent="-398463" algn="ctr">
              <a:lnSpc>
                <a:spcPts val="1900"/>
              </a:lnSpc>
            </a:pPr>
            <a:endParaRPr lang="ru-RU" sz="2000" b="1">
              <a:solidFill>
                <a:srgbClr val="195F69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92" y="1298549"/>
            <a:ext cx="2673052" cy="2485329"/>
          </a:xfrm>
          <a:prstGeom prst="ellipse">
            <a:avLst/>
          </a:prstGeom>
        </p:spPr>
      </p:pic>
      <p:pic>
        <p:nvPicPr>
          <p:cNvPr id="13314" name="Picture 2" descr="Специалисты Регионального центра финансовой грамотности поделились важной информацией с население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728" y="3621959"/>
            <a:ext cx="5176080" cy="29465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6825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832475" y="1586729"/>
            <a:ext cx="2628900" cy="664567"/>
          </a:xfrm>
          <a:prstGeom prst="roundRect">
            <a:avLst>
              <a:gd name="adj" fmla="val 22481"/>
            </a:avLst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indent="-398463" algn="ctr">
              <a:lnSpc>
                <a:spcPts val="1900"/>
              </a:lnSpc>
            </a:pPr>
            <a:r>
              <a:rPr lang="ru-RU" sz="2000" b="1" dirty="0">
                <a:solidFill>
                  <a:srgbClr val="195F69"/>
                </a:solidFill>
              </a:rPr>
              <a:t>МФ </a:t>
            </a:r>
            <a:r>
              <a:rPr lang="ru-RU" sz="2000" b="1" dirty="0" smtClean="0">
                <a:solidFill>
                  <a:srgbClr val="195F69"/>
                </a:solidFill>
              </a:rPr>
              <a:t>СК</a:t>
            </a:r>
            <a:endParaRPr lang="ru-RU" sz="2000" b="1" dirty="0">
              <a:solidFill>
                <a:srgbClr val="195F69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870651" y="1586729"/>
            <a:ext cx="2628900" cy="664567"/>
          </a:xfrm>
          <a:prstGeom prst="roundRect">
            <a:avLst>
              <a:gd name="adj" fmla="val 22481"/>
            </a:avLst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/>
            <a:r>
              <a:rPr lang="ru-RU" sz="2000" b="1" dirty="0" smtClean="0">
                <a:solidFill>
                  <a:srgbClr val="195F69"/>
                </a:solidFill>
              </a:rPr>
              <a:t>ВОИ</a:t>
            </a:r>
            <a:endParaRPr lang="ru-RU" sz="2000" b="1" dirty="0">
              <a:solidFill>
                <a:srgbClr val="195F69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33515" y="4592907"/>
            <a:ext cx="1984961" cy="851290"/>
          </a:xfrm>
          <a:prstGeom prst="roundRect">
            <a:avLst>
              <a:gd name="adj" fmla="val 22481"/>
            </a:avLst>
          </a:prstGeom>
          <a:solidFill>
            <a:srgbClr val="F9FBF7"/>
          </a:solidFill>
          <a:ln w="60325">
            <a:gradFill>
              <a:gsLst>
                <a:gs pos="50000">
                  <a:srgbClr val="CFE5BF"/>
                </a:gs>
                <a:gs pos="56000">
                  <a:srgbClr val="AED292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>
              <a:lnSpc>
                <a:spcPts val="1400"/>
              </a:lnSpc>
            </a:pPr>
            <a:r>
              <a:rPr lang="ru-RU" b="1" dirty="0" smtClean="0">
                <a:solidFill>
                  <a:srgbClr val="4C732F"/>
                </a:solidFill>
              </a:rPr>
              <a:t>Подготовка материалов</a:t>
            </a:r>
            <a:endParaRPr lang="ru-RU" b="1" dirty="0">
              <a:solidFill>
                <a:srgbClr val="4C732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59940" y="5576890"/>
            <a:ext cx="1985254" cy="852045"/>
          </a:xfrm>
          <a:prstGeom prst="roundRect">
            <a:avLst>
              <a:gd name="adj" fmla="val 22481"/>
            </a:avLst>
          </a:prstGeom>
          <a:solidFill>
            <a:srgbClr val="F9FBF7"/>
          </a:solidFill>
          <a:ln w="60325">
            <a:gradFill>
              <a:gsLst>
                <a:gs pos="50000">
                  <a:srgbClr val="CFE5BF"/>
                </a:gs>
                <a:gs pos="56000">
                  <a:srgbClr val="AED292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>
              <a:lnSpc>
                <a:spcPts val="1400"/>
              </a:lnSpc>
            </a:pPr>
            <a:r>
              <a:rPr lang="ru-RU" b="1" dirty="0" smtClean="0">
                <a:solidFill>
                  <a:srgbClr val="4C732F"/>
                </a:solidFill>
              </a:rPr>
              <a:t>Предоставление экспертов</a:t>
            </a:r>
            <a:endParaRPr lang="ru-RU" b="1" dirty="0">
              <a:solidFill>
                <a:srgbClr val="4C732F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78851" y="4563637"/>
            <a:ext cx="2605931" cy="1598011"/>
          </a:xfrm>
          <a:prstGeom prst="roundRect">
            <a:avLst>
              <a:gd name="adj" fmla="val 22481"/>
            </a:avLst>
          </a:prstGeom>
          <a:solidFill>
            <a:srgbClr val="FEF9F0"/>
          </a:solidFill>
          <a:ln w="60325">
            <a:gradFill>
              <a:gsLst>
                <a:gs pos="50000">
                  <a:srgbClr val="F9E7BF"/>
                </a:gs>
                <a:gs pos="56000">
                  <a:srgbClr val="EFC24D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/>
            <a:r>
              <a:rPr lang="ru-RU" b="1" dirty="0" smtClean="0">
                <a:solidFill>
                  <a:srgbClr val="9B5A19"/>
                </a:solidFill>
              </a:rPr>
              <a:t>Приглашение на мероприятия. Предоставление площадки</a:t>
            </a:r>
            <a:endParaRPr lang="ru-RU" b="1" dirty="0">
              <a:solidFill>
                <a:srgbClr val="9B5A19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886281" y="3243368"/>
            <a:ext cx="2605931" cy="828000"/>
          </a:xfrm>
          <a:prstGeom prst="roundRect">
            <a:avLst>
              <a:gd name="adj" fmla="val 22481"/>
            </a:avLst>
          </a:prstGeom>
          <a:solidFill>
            <a:srgbClr val="FEF9F0"/>
          </a:solidFill>
          <a:ln w="60325">
            <a:gradFill>
              <a:gsLst>
                <a:gs pos="50000">
                  <a:srgbClr val="F9E7BF"/>
                </a:gs>
                <a:gs pos="56000">
                  <a:srgbClr val="EFC24D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>
              <a:lnSpc>
                <a:spcPts val="1400"/>
              </a:lnSpc>
            </a:pPr>
            <a:r>
              <a:rPr lang="ru-RU" b="1" dirty="0" smtClean="0">
                <a:solidFill>
                  <a:srgbClr val="9B5A19"/>
                </a:solidFill>
              </a:rPr>
              <a:t>МЕРОПРИЯТИЯ ОРГАНИЗАЦИИ</a:t>
            </a:r>
            <a:endParaRPr lang="ru-RU" b="1" dirty="0">
              <a:solidFill>
                <a:srgbClr val="9B5A19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 rot="5400000">
            <a:off x="8619321" y="5320502"/>
            <a:ext cx="278344" cy="278344"/>
          </a:xfrm>
          <a:prstGeom prst="chevron">
            <a:avLst/>
          </a:prstGeom>
          <a:solidFill>
            <a:srgbClr val="F9FBF7"/>
          </a:solidFill>
          <a:ln w="60325">
            <a:gradFill>
              <a:gsLst>
                <a:gs pos="50000">
                  <a:srgbClr val="CFE5BF"/>
                </a:gs>
                <a:gs pos="56000">
                  <a:srgbClr val="AED292"/>
                </a:gs>
              </a:gsLst>
              <a:lin ang="5400000" scaled="1"/>
            </a:gra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>
              <a:lnSpc>
                <a:spcPts val="1400"/>
              </a:lnSpc>
            </a:pPr>
            <a:endParaRPr lang="ru-RU" sz="1600" b="1" dirty="0">
              <a:solidFill>
                <a:srgbClr val="4C732F"/>
              </a:solidFill>
            </a:endParaRPr>
          </a:p>
        </p:txBody>
      </p:sp>
      <p:sp>
        <p:nvSpPr>
          <p:cNvPr id="25" name="Нашивка 24"/>
          <p:cNvSpPr/>
          <p:nvPr/>
        </p:nvSpPr>
        <p:spPr>
          <a:xfrm rot="5400000">
            <a:off x="10041134" y="2402042"/>
            <a:ext cx="278344" cy="278344"/>
          </a:xfrm>
          <a:prstGeom prst="chevron">
            <a:avLst/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indent="-398463" algn="ctr">
              <a:lnSpc>
                <a:spcPts val="1900"/>
              </a:lnSpc>
            </a:pPr>
            <a:endParaRPr lang="ru-RU" sz="2000" b="1">
              <a:solidFill>
                <a:srgbClr val="195F69"/>
              </a:solidFill>
            </a:endParaRPr>
          </a:p>
        </p:txBody>
      </p:sp>
      <p:sp>
        <p:nvSpPr>
          <p:cNvPr id="26" name="Нашивка 25"/>
          <p:cNvSpPr/>
          <p:nvPr/>
        </p:nvSpPr>
        <p:spPr>
          <a:xfrm rot="5400000">
            <a:off x="10028434" y="2821142"/>
            <a:ext cx="278344" cy="278344"/>
          </a:xfrm>
          <a:prstGeom prst="chevron">
            <a:avLst/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indent="-398463" algn="ctr">
              <a:lnSpc>
                <a:spcPts val="1900"/>
              </a:lnSpc>
            </a:pPr>
            <a:endParaRPr lang="ru-RU" sz="2000" b="1">
              <a:solidFill>
                <a:srgbClr val="195F69"/>
              </a:solidFill>
            </a:endParaRPr>
          </a:p>
        </p:txBody>
      </p:sp>
      <p:sp>
        <p:nvSpPr>
          <p:cNvPr id="28" name="Нашивка 27"/>
          <p:cNvSpPr/>
          <p:nvPr/>
        </p:nvSpPr>
        <p:spPr>
          <a:xfrm rot="5400000">
            <a:off x="8222689" y="5341017"/>
            <a:ext cx="278344" cy="278344"/>
          </a:xfrm>
          <a:prstGeom prst="chevron">
            <a:avLst/>
          </a:prstGeom>
          <a:solidFill>
            <a:srgbClr val="F9FBF7"/>
          </a:solidFill>
          <a:ln w="60325">
            <a:gradFill>
              <a:gsLst>
                <a:gs pos="50000">
                  <a:srgbClr val="CFE5BF"/>
                </a:gs>
                <a:gs pos="56000">
                  <a:srgbClr val="AED292"/>
                </a:gs>
              </a:gsLst>
              <a:lin ang="5400000" scaled="1"/>
            </a:gra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>
              <a:lnSpc>
                <a:spcPts val="1400"/>
              </a:lnSpc>
            </a:pPr>
            <a:endParaRPr lang="ru-RU" sz="1600" b="1" dirty="0">
              <a:solidFill>
                <a:srgbClr val="4C732F"/>
              </a:solidFill>
            </a:endParaRPr>
          </a:p>
        </p:txBody>
      </p:sp>
      <p:sp>
        <p:nvSpPr>
          <p:cNvPr id="29" name="Нашивка 28"/>
          <p:cNvSpPr/>
          <p:nvPr/>
        </p:nvSpPr>
        <p:spPr>
          <a:xfrm rot="5400000">
            <a:off x="6950931" y="2907111"/>
            <a:ext cx="278344" cy="278344"/>
          </a:xfrm>
          <a:prstGeom prst="chevron">
            <a:avLst/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indent="-398463" algn="ctr">
              <a:lnSpc>
                <a:spcPts val="1900"/>
              </a:lnSpc>
            </a:pPr>
            <a:endParaRPr lang="ru-RU" sz="2000" b="1">
              <a:solidFill>
                <a:srgbClr val="195F69"/>
              </a:solidFill>
            </a:endParaRPr>
          </a:p>
        </p:txBody>
      </p:sp>
      <p:sp>
        <p:nvSpPr>
          <p:cNvPr id="30" name="Нашивка 29"/>
          <p:cNvSpPr/>
          <p:nvPr/>
        </p:nvSpPr>
        <p:spPr>
          <a:xfrm rot="5400000">
            <a:off x="6966366" y="3776377"/>
            <a:ext cx="278344" cy="278344"/>
          </a:xfrm>
          <a:prstGeom prst="chevron">
            <a:avLst/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indent="-398463" algn="ctr">
              <a:lnSpc>
                <a:spcPts val="1900"/>
              </a:lnSpc>
            </a:pPr>
            <a:endParaRPr lang="ru-RU" sz="2000" b="1">
              <a:solidFill>
                <a:srgbClr val="195F69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904875"/>
            <a:ext cx="5822949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305851" y="61613"/>
            <a:ext cx="9530549" cy="44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7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ВЗАИМОДЕЙСТВИЕ С ОБЩЕСТВЕННЫМИ ОРГАНИЗАЦИЯМИ</a:t>
            </a:r>
          </a:p>
        </p:txBody>
      </p:sp>
      <p:sp>
        <p:nvSpPr>
          <p:cNvPr id="18" name="Нашивка 17"/>
          <p:cNvSpPr/>
          <p:nvPr/>
        </p:nvSpPr>
        <p:spPr>
          <a:xfrm rot="5400000">
            <a:off x="10068292" y="4197431"/>
            <a:ext cx="278344" cy="278344"/>
          </a:xfrm>
          <a:prstGeom prst="chevron">
            <a:avLst/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indent="-398463" algn="ctr">
              <a:lnSpc>
                <a:spcPts val="1900"/>
              </a:lnSpc>
            </a:pPr>
            <a:endParaRPr lang="ru-RU" sz="2000" b="1">
              <a:solidFill>
                <a:srgbClr val="195F69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92" y="1298549"/>
            <a:ext cx="2673052" cy="2485329"/>
          </a:xfrm>
          <a:prstGeom prst="ellipse">
            <a:avLst/>
          </a:prstGeom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/>
          <a:srcRect l="63229" t="22134" r="2605" b="49609"/>
          <a:stretch>
            <a:fillRect/>
          </a:stretch>
        </p:blipFill>
        <p:spPr bwMode="auto">
          <a:xfrm>
            <a:off x="1280899" y="3752030"/>
            <a:ext cx="4153801" cy="274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6825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832475" y="1586729"/>
            <a:ext cx="2628900" cy="664567"/>
          </a:xfrm>
          <a:prstGeom prst="roundRect">
            <a:avLst>
              <a:gd name="adj" fmla="val 22481"/>
            </a:avLst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indent="-398463" algn="ctr">
              <a:lnSpc>
                <a:spcPts val="1900"/>
              </a:lnSpc>
            </a:pPr>
            <a:r>
              <a:rPr lang="ru-RU" sz="2000" b="1" dirty="0">
                <a:solidFill>
                  <a:srgbClr val="195F69"/>
                </a:solidFill>
              </a:rPr>
              <a:t>МФ </a:t>
            </a:r>
            <a:r>
              <a:rPr lang="ru-RU" sz="2000" b="1" dirty="0" smtClean="0">
                <a:solidFill>
                  <a:srgbClr val="195F69"/>
                </a:solidFill>
              </a:rPr>
              <a:t>СК</a:t>
            </a:r>
            <a:endParaRPr lang="ru-RU" sz="2000" b="1" dirty="0">
              <a:solidFill>
                <a:srgbClr val="195F69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870651" y="1586729"/>
            <a:ext cx="2628900" cy="664567"/>
          </a:xfrm>
          <a:prstGeom prst="roundRect">
            <a:avLst>
              <a:gd name="adj" fmla="val 22481"/>
            </a:avLst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/>
            <a:r>
              <a:rPr lang="ru-RU" sz="2000" b="1" dirty="0" smtClean="0">
                <a:solidFill>
                  <a:srgbClr val="195F69"/>
                </a:solidFill>
              </a:rPr>
              <a:t>Партнерские организации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33515" y="4592907"/>
            <a:ext cx="1984961" cy="851290"/>
          </a:xfrm>
          <a:prstGeom prst="roundRect">
            <a:avLst>
              <a:gd name="adj" fmla="val 22481"/>
            </a:avLst>
          </a:prstGeom>
          <a:solidFill>
            <a:srgbClr val="F9FBF7"/>
          </a:solidFill>
          <a:ln w="60325">
            <a:gradFill>
              <a:gsLst>
                <a:gs pos="50000">
                  <a:srgbClr val="CFE5BF"/>
                </a:gs>
                <a:gs pos="56000">
                  <a:srgbClr val="AED292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>
              <a:lnSpc>
                <a:spcPts val="1400"/>
              </a:lnSpc>
            </a:pPr>
            <a:r>
              <a:rPr lang="ru-RU" b="1" dirty="0" smtClean="0">
                <a:solidFill>
                  <a:srgbClr val="4C732F"/>
                </a:solidFill>
              </a:rPr>
              <a:t>Согласование наполнения фестивалей</a:t>
            </a:r>
            <a:endParaRPr lang="ru-RU" b="1" dirty="0">
              <a:solidFill>
                <a:srgbClr val="4C732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59940" y="5576890"/>
            <a:ext cx="1985254" cy="852045"/>
          </a:xfrm>
          <a:prstGeom prst="roundRect">
            <a:avLst>
              <a:gd name="adj" fmla="val 22481"/>
            </a:avLst>
          </a:prstGeom>
          <a:solidFill>
            <a:srgbClr val="F9FBF7"/>
          </a:solidFill>
          <a:ln w="60325">
            <a:gradFill>
              <a:gsLst>
                <a:gs pos="50000">
                  <a:srgbClr val="CFE5BF"/>
                </a:gs>
                <a:gs pos="56000">
                  <a:srgbClr val="AED292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>
              <a:lnSpc>
                <a:spcPts val="1400"/>
              </a:lnSpc>
            </a:pPr>
            <a:r>
              <a:rPr lang="ru-RU" b="1" dirty="0" smtClean="0">
                <a:solidFill>
                  <a:srgbClr val="4C732F"/>
                </a:solidFill>
              </a:rPr>
              <a:t>Предоставление экспертов</a:t>
            </a:r>
            <a:endParaRPr lang="ru-RU" b="1" dirty="0">
              <a:solidFill>
                <a:srgbClr val="4C732F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043670" y="5240928"/>
            <a:ext cx="2605931" cy="756865"/>
          </a:xfrm>
          <a:prstGeom prst="roundRect">
            <a:avLst>
              <a:gd name="adj" fmla="val 22481"/>
            </a:avLst>
          </a:prstGeom>
          <a:solidFill>
            <a:srgbClr val="FEF9F0"/>
          </a:solidFill>
          <a:ln w="60325">
            <a:gradFill>
              <a:gsLst>
                <a:gs pos="50000">
                  <a:srgbClr val="F9E7BF"/>
                </a:gs>
                <a:gs pos="56000">
                  <a:srgbClr val="EFC24D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/>
            <a:r>
              <a:rPr lang="ru-RU" b="1" dirty="0" smtClean="0">
                <a:solidFill>
                  <a:srgbClr val="9B5A19"/>
                </a:solidFill>
              </a:rPr>
              <a:t>Родители, учителя и сотрудники</a:t>
            </a:r>
            <a:endParaRPr lang="ru-RU" b="1" dirty="0">
              <a:solidFill>
                <a:srgbClr val="9B5A19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73217" y="3922026"/>
            <a:ext cx="2605931" cy="828000"/>
          </a:xfrm>
          <a:prstGeom prst="roundRect">
            <a:avLst>
              <a:gd name="adj" fmla="val 22481"/>
            </a:avLst>
          </a:prstGeom>
          <a:solidFill>
            <a:srgbClr val="FEF9F0"/>
          </a:solidFill>
          <a:ln w="60325">
            <a:gradFill>
              <a:gsLst>
                <a:gs pos="50000">
                  <a:srgbClr val="F9E7BF"/>
                </a:gs>
                <a:gs pos="56000">
                  <a:srgbClr val="EFC24D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>
              <a:lnSpc>
                <a:spcPts val="1400"/>
              </a:lnSpc>
            </a:pPr>
            <a:r>
              <a:rPr lang="ru-RU" b="1" dirty="0" smtClean="0">
                <a:solidFill>
                  <a:srgbClr val="9B5A19"/>
                </a:solidFill>
              </a:rPr>
              <a:t>Городские </a:t>
            </a:r>
            <a:r>
              <a:rPr lang="ru-RU" b="1" dirty="0" err="1" smtClean="0">
                <a:solidFill>
                  <a:srgbClr val="9B5A19"/>
                </a:solidFill>
              </a:rPr>
              <a:t>квесты</a:t>
            </a:r>
            <a:r>
              <a:rPr lang="ru-RU" b="1" dirty="0" smtClean="0">
                <a:solidFill>
                  <a:srgbClr val="9B5A19"/>
                </a:solidFill>
              </a:rPr>
              <a:t> для детей и родителей</a:t>
            </a:r>
            <a:endParaRPr lang="ru-RU" b="1" dirty="0">
              <a:solidFill>
                <a:srgbClr val="9B5A19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 rot="5400000">
            <a:off x="8619321" y="5320502"/>
            <a:ext cx="278344" cy="278344"/>
          </a:xfrm>
          <a:prstGeom prst="chevron">
            <a:avLst/>
          </a:prstGeom>
          <a:solidFill>
            <a:srgbClr val="F9FBF7"/>
          </a:solidFill>
          <a:ln w="60325">
            <a:gradFill>
              <a:gsLst>
                <a:gs pos="50000">
                  <a:srgbClr val="CFE5BF"/>
                </a:gs>
                <a:gs pos="56000">
                  <a:srgbClr val="AED292"/>
                </a:gs>
              </a:gsLst>
              <a:lin ang="5400000" scaled="1"/>
            </a:gra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>
              <a:lnSpc>
                <a:spcPts val="1400"/>
              </a:lnSpc>
            </a:pPr>
            <a:endParaRPr lang="ru-RU" sz="1600" b="1" dirty="0">
              <a:solidFill>
                <a:srgbClr val="4C732F"/>
              </a:solidFill>
            </a:endParaRPr>
          </a:p>
        </p:txBody>
      </p:sp>
      <p:sp>
        <p:nvSpPr>
          <p:cNvPr id="25" name="Нашивка 24"/>
          <p:cNvSpPr/>
          <p:nvPr/>
        </p:nvSpPr>
        <p:spPr>
          <a:xfrm rot="5400000">
            <a:off x="9997839" y="2339610"/>
            <a:ext cx="278344" cy="278344"/>
          </a:xfrm>
          <a:prstGeom prst="chevron">
            <a:avLst/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indent="-398463" algn="ctr">
              <a:lnSpc>
                <a:spcPts val="1900"/>
              </a:lnSpc>
            </a:pPr>
            <a:endParaRPr lang="ru-RU" sz="2000" b="1">
              <a:solidFill>
                <a:srgbClr val="195F69"/>
              </a:solidFill>
            </a:endParaRPr>
          </a:p>
        </p:txBody>
      </p:sp>
      <p:sp>
        <p:nvSpPr>
          <p:cNvPr id="26" name="Нашивка 25"/>
          <p:cNvSpPr/>
          <p:nvPr/>
        </p:nvSpPr>
        <p:spPr>
          <a:xfrm rot="5400000">
            <a:off x="10068292" y="3600907"/>
            <a:ext cx="278344" cy="278344"/>
          </a:xfrm>
          <a:prstGeom prst="chevron">
            <a:avLst/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indent="-398463" algn="ctr">
              <a:lnSpc>
                <a:spcPts val="1900"/>
              </a:lnSpc>
            </a:pPr>
            <a:endParaRPr lang="ru-RU" sz="2000" b="1">
              <a:solidFill>
                <a:srgbClr val="195F69"/>
              </a:solidFill>
            </a:endParaRPr>
          </a:p>
        </p:txBody>
      </p:sp>
      <p:sp>
        <p:nvSpPr>
          <p:cNvPr id="28" name="Нашивка 27"/>
          <p:cNvSpPr/>
          <p:nvPr/>
        </p:nvSpPr>
        <p:spPr>
          <a:xfrm rot="5400000">
            <a:off x="8222689" y="5341017"/>
            <a:ext cx="278344" cy="278344"/>
          </a:xfrm>
          <a:prstGeom prst="chevron">
            <a:avLst/>
          </a:prstGeom>
          <a:solidFill>
            <a:srgbClr val="F9FBF7"/>
          </a:solidFill>
          <a:ln w="60325">
            <a:gradFill>
              <a:gsLst>
                <a:gs pos="50000">
                  <a:srgbClr val="CFE5BF"/>
                </a:gs>
                <a:gs pos="56000">
                  <a:srgbClr val="AED292"/>
                </a:gs>
              </a:gsLst>
              <a:lin ang="5400000" scaled="1"/>
            </a:gra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>
              <a:lnSpc>
                <a:spcPts val="1400"/>
              </a:lnSpc>
            </a:pPr>
            <a:endParaRPr lang="ru-RU" sz="1600" b="1" dirty="0">
              <a:solidFill>
                <a:srgbClr val="4C732F"/>
              </a:solidFill>
            </a:endParaRPr>
          </a:p>
        </p:txBody>
      </p:sp>
      <p:sp>
        <p:nvSpPr>
          <p:cNvPr id="29" name="Нашивка 28"/>
          <p:cNvSpPr/>
          <p:nvPr/>
        </p:nvSpPr>
        <p:spPr>
          <a:xfrm rot="5400000">
            <a:off x="6950931" y="2907111"/>
            <a:ext cx="278344" cy="278344"/>
          </a:xfrm>
          <a:prstGeom prst="chevron">
            <a:avLst/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indent="-398463" algn="ctr">
              <a:lnSpc>
                <a:spcPts val="1900"/>
              </a:lnSpc>
            </a:pPr>
            <a:endParaRPr lang="ru-RU" sz="2000" b="1">
              <a:solidFill>
                <a:srgbClr val="195F69"/>
              </a:solidFill>
            </a:endParaRPr>
          </a:p>
        </p:txBody>
      </p:sp>
      <p:sp>
        <p:nvSpPr>
          <p:cNvPr id="30" name="Нашивка 29"/>
          <p:cNvSpPr/>
          <p:nvPr/>
        </p:nvSpPr>
        <p:spPr>
          <a:xfrm rot="5400000">
            <a:off x="6966366" y="3776377"/>
            <a:ext cx="278344" cy="278344"/>
          </a:xfrm>
          <a:prstGeom prst="chevron">
            <a:avLst/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indent="-398463" algn="ctr">
              <a:lnSpc>
                <a:spcPts val="1900"/>
              </a:lnSpc>
            </a:pPr>
            <a:endParaRPr lang="ru-RU" sz="2000" b="1">
              <a:solidFill>
                <a:srgbClr val="195F69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904875"/>
            <a:ext cx="5822949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305851" y="61613"/>
            <a:ext cx="9530549" cy="44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7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ВЗАИМОДЕЙСТВИЕ С ВУЗами И ДРУГИМИ ПАРТНЕРАМИ</a:t>
            </a:r>
          </a:p>
        </p:txBody>
      </p:sp>
      <p:sp>
        <p:nvSpPr>
          <p:cNvPr id="18" name="Нашивка 17"/>
          <p:cNvSpPr/>
          <p:nvPr/>
        </p:nvSpPr>
        <p:spPr>
          <a:xfrm rot="5400000">
            <a:off x="10073807" y="4863506"/>
            <a:ext cx="278344" cy="278344"/>
          </a:xfrm>
          <a:prstGeom prst="chevron">
            <a:avLst/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indent="-398463" algn="ctr">
              <a:lnSpc>
                <a:spcPts val="1900"/>
              </a:lnSpc>
            </a:pPr>
            <a:endParaRPr lang="ru-RU" sz="2000" b="1">
              <a:solidFill>
                <a:srgbClr val="195F69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0" y="857632"/>
            <a:ext cx="1498931" cy="1393664"/>
          </a:xfrm>
          <a:prstGeom prst="ellipse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8973217" y="2702202"/>
            <a:ext cx="2605931" cy="828000"/>
          </a:xfrm>
          <a:prstGeom prst="roundRect">
            <a:avLst>
              <a:gd name="adj" fmla="val 22481"/>
            </a:avLst>
          </a:prstGeom>
          <a:solidFill>
            <a:srgbClr val="FEF9F0"/>
          </a:solidFill>
          <a:ln w="60325">
            <a:gradFill>
              <a:gsLst>
                <a:gs pos="50000">
                  <a:srgbClr val="F9E7BF"/>
                </a:gs>
                <a:gs pos="56000">
                  <a:srgbClr val="EFC24D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>
              <a:lnSpc>
                <a:spcPts val="1400"/>
              </a:lnSpc>
            </a:pPr>
            <a:r>
              <a:rPr lang="ru-RU" b="1" dirty="0" smtClean="0">
                <a:solidFill>
                  <a:srgbClr val="9B5A19"/>
                </a:solidFill>
              </a:rPr>
              <a:t>Организация сельских фестивалей на площадках школ</a:t>
            </a:r>
            <a:endParaRPr lang="ru-RU" b="1" dirty="0">
              <a:solidFill>
                <a:srgbClr val="9B5A19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2896" y="4574476"/>
            <a:ext cx="3074407" cy="204873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74" y="2876197"/>
            <a:ext cx="3191069" cy="2126481"/>
          </a:xfrm>
          <a:prstGeom prst="rect">
            <a:avLst/>
          </a:prstGeom>
        </p:spPr>
      </p:pic>
      <p:pic>
        <p:nvPicPr>
          <p:cNvPr id="1028" name="Picture 4" descr="https://fingram26.ru/upload/iblock/85c/IMG_29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553" y="1133165"/>
            <a:ext cx="2968146" cy="197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825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832475" y="1586729"/>
            <a:ext cx="2628900" cy="664567"/>
          </a:xfrm>
          <a:prstGeom prst="roundRect">
            <a:avLst>
              <a:gd name="adj" fmla="val 22481"/>
            </a:avLst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indent="-398463" algn="ctr">
              <a:lnSpc>
                <a:spcPts val="1900"/>
              </a:lnSpc>
            </a:pPr>
            <a:r>
              <a:rPr lang="ru-RU" sz="2000" b="1" dirty="0">
                <a:solidFill>
                  <a:srgbClr val="195F69"/>
                </a:solidFill>
              </a:rPr>
              <a:t>МФ </a:t>
            </a:r>
            <a:r>
              <a:rPr lang="ru-RU" sz="2000" b="1" dirty="0" smtClean="0">
                <a:solidFill>
                  <a:srgbClr val="195F69"/>
                </a:solidFill>
              </a:rPr>
              <a:t>СК</a:t>
            </a:r>
            <a:endParaRPr lang="ru-RU" sz="2000" b="1" dirty="0">
              <a:solidFill>
                <a:srgbClr val="195F69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897665" y="1593593"/>
            <a:ext cx="2628900" cy="664567"/>
          </a:xfrm>
          <a:prstGeom prst="roundRect">
            <a:avLst>
              <a:gd name="adj" fmla="val 22481"/>
            </a:avLst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/>
            <a:r>
              <a:rPr lang="ru-RU" sz="2000" b="1" dirty="0" smtClean="0">
                <a:solidFill>
                  <a:srgbClr val="195F69"/>
                </a:solidFill>
              </a:rPr>
              <a:t>ПАРТНЕРСКИЕ ОРГАНИЗАЦИИ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33515" y="4592907"/>
            <a:ext cx="1984961" cy="851290"/>
          </a:xfrm>
          <a:prstGeom prst="roundRect">
            <a:avLst>
              <a:gd name="adj" fmla="val 22481"/>
            </a:avLst>
          </a:prstGeom>
          <a:solidFill>
            <a:srgbClr val="F9FBF7"/>
          </a:solidFill>
          <a:ln w="60325">
            <a:gradFill>
              <a:gsLst>
                <a:gs pos="50000">
                  <a:srgbClr val="CFE5BF"/>
                </a:gs>
                <a:gs pos="56000">
                  <a:srgbClr val="AED292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>
              <a:lnSpc>
                <a:spcPts val="1400"/>
              </a:lnSpc>
            </a:pPr>
            <a:r>
              <a:rPr lang="ru-RU" b="1" dirty="0" smtClean="0">
                <a:solidFill>
                  <a:srgbClr val="4C732F"/>
                </a:solidFill>
              </a:rPr>
              <a:t>Организация наполнения мероприятия</a:t>
            </a:r>
            <a:endParaRPr lang="ru-RU" b="1" dirty="0">
              <a:solidFill>
                <a:srgbClr val="4C732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59940" y="5576890"/>
            <a:ext cx="1985254" cy="852045"/>
          </a:xfrm>
          <a:prstGeom prst="roundRect">
            <a:avLst>
              <a:gd name="adj" fmla="val 22481"/>
            </a:avLst>
          </a:prstGeom>
          <a:solidFill>
            <a:srgbClr val="F9FBF7"/>
          </a:solidFill>
          <a:ln w="60325">
            <a:gradFill>
              <a:gsLst>
                <a:gs pos="50000">
                  <a:srgbClr val="CFE5BF"/>
                </a:gs>
                <a:gs pos="56000">
                  <a:srgbClr val="AED292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>
              <a:lnSpc>
                <a:spcPts val="1400"/>
              </a:lnSpc>
            </a:pPr>
            <a:r>
              <a:rPr lang="ru-RU" b="1" dirty="0" smtClean="0">
                <a:solidFill>
                  <a:srgbClr val="4C732F"/>
                </a:solidFill>
              </a:rPr>
              <a:t>Подготовка волонтеров</a:t>
            </a:r>
            <a:endParaRPr lang="ru-RU" b="1" dirty="0">
              <a:solidFill>
                <a:srgbClr val="4C732F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78851" y="4563637"/>
            <a:ext cx="2605931" cy="1598011"/>
          </a:xfrm>
          <a:prstGeom prst="roundRect">
            <a:avLst>
              <a:gd name="adj" fmla="val 22481"/>
            </a:avLst>
          </a:prstGeom>
          <a:solidFill>
            <a:srgbClr val="FEF9F0"/>
          </a:solidFill>
          <a:ln w="60325">
            <a:gradFill>
              <a:gsLst>
                <a:gs pos="50000">
                  <a:srgbClr val="F9E7BF"/>
                </a:gs>
                <a:gs pos="56000">
                  <a:srgbClr val="EFC24D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/>
            <a:r>
              <a:rPr lang="ru-RU" b="1" dirty="0" smtClean="0">
                <a:solidFill>
                  <a:srgbClr val="9B5A19"/>
                </a:solidFill>
              </a:rPr>
              <a:t>Оказание необходимой поддержки</a:t>
            </a:r>
            <a:endParaRPr lang="ru-RU" b="1" dirty="0">
              <a:solidFill>
                <a:srgbClr val="9B5A19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886281" y="3243368"/>
            <a:ext cx="2605931" cy="828000"/>
          </a:xfrm>
          <a:prstGeom prst="roundRect">
            <a:avLst>
              <a:gd name="adj" fmla="val 22481"/>
            </a:avLst>
          </a:prstGeom>
          <a:solidFill>
            <a:srgbClr val="FEF9F0"/>
          </a:solidFill>
          <a:ln w="60325">
            <a:gradFill>
              <a:gsLst>
                <a:gs pos="50000">
                  <a:srgbClr val="F9E7BF"/>
                </a:gs>
                <a:gs pos="56000">
                  <a:srgbClr val="EFC24D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>
              <a:lnSpc>
                <a:spcPts val="1400"/>
              </a:lnSpc>
            </a:pPr>
            <a:r>
              <a:rPr lang="ru-RU" b="1" dirty="0" smtClean="0">
                <a:solidFill>
                  <a:srgbClr val="9B5A19"/>
                </a:solidFill>
              </a:rPr>
              <a:t>Организация площадки</a:t>
            </a:r>
            <a:endParaRPr lang="ru-RU" b="1" dirty="0">
              <a:solidFill>
                <a:srgbClr val="9B5A19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 rot="5400000">
            <a:off x="8619321" y="5320502"/>
            <a:ext cx="278344" cy="278344"/>
          </a:xfrm>
          <a:prstGeom prst="chevron">
            <a:avLst/>
          </a:prstGeom>
          <a:solidFill>
            <a:srgbClr val="F9FBF7"/>
          </a:solidFill>
          <a:ln w="60325">
            <a:gradFill>
              <a:gsLst>
                <a:gs pos="50000">
                  <a:srgbClr val="CFE5BF"/>
                </a:gs>
                <a:gs pos="56000">
                  <a:srgbClr val="AED292"/>
                </a:gs>
              </a:gsLst>
              <a:lin ang="5400000" scaled="1"/>
            </a:gra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>
              <a:lnSpc>
                <a:spcPts val="1400"/>
              </a:lnSpc>
            </a:pPr>
            <a:endParaRPr lang="ru-RU" sz="1600" b="1" dirty="0">
              <a:solidFill>
                <a:srgbClr val="4C732F"/>
              </a:solidFill>
            </a:endParaRPr>
          </a:p>
        </p:txBody>
      </p:sp>
      <p:sp>
        <p:nvSpPr>
          <p:cNvPr id="25" name="Нашивка 24"/>
          <p:cNvSpPr/>
          <p:nvPr/>
        </p:nvSpPr>
        <p:spPr>
          <a:xfrm rot="5400000">
            <a:off x="10041134" y="2402042"/>
            <a:ext cx="278344" cy="278344"/>
          </a:xfrm>
          <a:prstGeom prst="chevron">
            <a:avLst/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indent="-398463" algn="ctr">
              <a:lnSpc>
                <a:spcPts val="1900"/>
              </a:lnSpc>
            </a:pPr>
            <a:endParaRPr lang="ru-RU" sz="2000" b="1">
              <a:solidFill>
                <a:srgbClr val="195F69"/>
              </a:solidFill>
            </a:endParaRPr>
          </a:p>
        </p:txBody>
      </p:sp>
      <p:sp>
        <p:nvSpPr>
          <p:cNvPr id="26" name="Нашивка 25"/>
          <p:cNvSpPr/>
          <p:nvPr/>
        </p:nvSpPr>
        <p:spPr>
          <a:xfrm rot="5400000">
            <a:off x="10028434" y="2821142"/>
            <a:ext cx="278344" cy="278344"/>
          </a:xfrm>
          <a:prstGeom prst="chevron">
            <a:avLst/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indent="-398463" algn="ctr">
              <a:lnSpc>
                <a:spcPts val="1900"/>
              </a:lnSpc>
            </a:pPr>
            <a:endParaRPr lang="ru-RU" sz="2000" b="1">
              <a:solidFill>
                <a:srgbClr val="195F69"/>
              </a:solidFill>
            </a:endParaRPr>
          </a:p>
        </p:txBody>
      </p:sp>
      <p:sp>
        <p:nvSpPr>
          <p:cNvPr id="28" name="Нашивка 27"/>
          <p:cNvSpPr/>
          <p:nvPr/>
        </p:nvSpPr>
        <p:spPr>
          <a:xfrm rot="5400000">
            <a:off x="8222689" y="5341017"/>
            <a:ext cx="278344" cy="278344"/>
          </a:xfrm>
          <a:prstGeom prst="chevron">
            <a:avLst/>
          </a:prstGeom>
          <a:solidFill>
            <a:srgbClr val="F9FBF7"/>
          </a:solidFill>
          <a:ln w="60325">
            <a:gradFill>
              <a:gsLst>
                <a:gs pos="50000">
                  <a:srgbClr val="CFE5BF"/>
                </a:gs>
                <a:gs pos="56000">
                  <a:srgbClr val="AED292"/>
                </a:gs>
              </a:gsLst>
              <a:lin ang="5400000" scaled="1"/>
            </a:gra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tlCol="0" anchor="ctr"/>
          <a:lstStyle/>
          <a:p>
            <a:pPr indent="-398463" algn="ctr">
              <a:lnSpc>
                <a:spcPts val="1400"/>
              </a:lnSpc>
            </a:pPr>
            <a:endParaRPr lang="ru-RU" sz="1600" b="1" dirty="0">
              <a:solidFill>
                <a:srgbClr val="4C732F"/>
              </a:solidFill>
            </a:endParaRPr>
          </a:p>
        </p:txBody>
      </p:sp>
      <p:sp>
        <p:nvSpPr>
          <p:cNvPr id="29" name="Нашивка 28"/>
          <p:cNvSpPr/>
          <p:nvPr/>
        </p:nvSpPr>
        <p:spPr>
          <a:xfrm rot="5400000">
            <a:off x="6950931" y="2907111"/>
            <a:ext cx="278344" cy="278344"/>
          </a:xfrm>
          <a:prstGeom prst="chevron">
            <a:avLst/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indent="-398463" algn="ctr">
              <a:lnSpc>
                <a:spcPts val="1900"/>
              </a:lnSpc>
            </a:pPr>
            <a:endParaRPr lang="ru-RU" sz="2000" b="1">
              <a:solidFill>
                <a:srgbClr val="195F69"/>
              </a:solidFill>
            </a:endParaRPr>
          </a:p>
        </p:txBody>
      </p:sp>
      <p:sp>
        <p:nvSpPr>
          <p:cNvPr id="30" name="Нашивка 29"/>
          <p:cNvSpPr/>
          <p:nvPr/>
        </p:nvSpPr>
        <p:spPr>
          <a:xfrm rot="5400000">
            <a:off x="6966366" y="3776377"/>
            <a:ext cx="278344" cy="278344"/>
          </a:xfrm>
          <a:prstGeom prst="chevron">
            <a:avLst/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indent="-398463" algn="ctr">
              <a:lnSpc>
                <a:spcPts val="1900"/>
              </a:lnSpc>
            </a:pPr>
            <a:endParaRPr lang="ru-RU" sz="2000" b="1">
              <a:solidFill>
                <a:srgbClr val="195F69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904875"/>
            <a:ext cx="5822949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305851" y="61613"/>
            <a:ext cx="9530549" cy="44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7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ЗНАНИЯ ВЗРОСЛЫМ ЧЕРЕЗ ДЕТСКИЕ МЕРОПРИЯТИЯ</a:t>
            </a:r>
          </a:p>
        </p:txBody>
      </p:sp>
      <p:sp>
        <p:nvSpPr>
          <p:cNvPr id="18" name="Нашивка 17"/>
          <p:cNvSpPr/>
          <p:nvPr/>
        </p:nvSpPr>
        <p:spPr>
          <a:xfrm rot="5400000">
            <a:off x="10068292" y="4197431"/>
            <a:ext cx="278344" cy="278344"/>
          </a:xfrm>
          <a:prstGeom prst="chevron">
            <a:avLst/>
          </a:prstGeom>
          <a:solidFill>
            <a:srgbClr val="F6FBFC"/>
          </a:solidFill>
          <a:ln w="60325">
            <a:gradFill>
              <a:gsLst>
                <a:gs pos="50000">
                  <a:srgbClr val="A9D9E5"/>
                </a:gs>
                <a:gs pos="56000">
                  <a:srgbClr val="33B6C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indent="-398463" algn="ctr">
              <a:lnSpc>
                <a:spcPts val="1900"/>
              </a:lnSpc>
            </a:pPr>
            <a:endParaRPr lang="ru-RU" sz="2000" b="1">
              <a:solidFill>
                <a:srgbClr val="195F69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92" y="1298549"/>
            <a:ext cx="2673052" cy="2485329"/>
          </a:xfrm>
          <a:prstGeom prst="ellipse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3" y="3932153"/>
            <a:ext cx="1885535" cy="25140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055" y="1102353"/>
            <a:ext cx="2011144" cy="26815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224" y="4071246"/>
            <a:ext cx="3438725" cy="257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96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325</Words>
  <Application>Microsoft Office PowerPoint</Application>
  <PresentationFormat>Широкоэкранный</PresentationFormat>
  <Paragraphs>110</Paragraphs>
  <Slides>14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</dc:creator>
  <cp:lastModifiedBy>Герасименко Надежда Ивановна</cp:lastModifiedBy>
  <cp:revision>145</cp:revision>
  <dcterms:created xsi:type="dcterms:W3CDTF">2022-10-24T16:36:24Z</dcterms:created>
  <dcterms:modified xsi:type="dcterms:W3CDTF">2022-11-14T10:39:24Z</dcterms:modified>
</cp:coreProperties>
</file>