
<file path=[Content_Types].xml><?xml version="1.0" encoding="utf-8"?>
<Types xmlns="http://schemas.openxmlformats.org/package/2006/content-types">
  <Default Extension="jpe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9" r:id="rId2"/>
    <p:sldId id="303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9" r:id="rId12"/>
    <p:sldId id="290" r:id="rId13"/>
    <p:sldId id="288" r:id="rId14"/>
    <p:sldId id="304" r:id="rId15"/>
    <p:sldId id="291" r:id="rId16"/>
    <p:sldId id="292" r:id="rId17"/>
    <p:sldId id="305" r:id="rId18"/>
    <p:sldId id="306" r:id="rId19"/>
    <p:sldId id="293" r:id="rId20"/>
    <p:sldId id="307" r:id="rId21"/>
    <p:sldId id="294" r:id="rId22"/>
    <p:sldId id="295" r:id="rId23"/>
    <p:sldId id="296" r:id="rId24"/>
    <p:sldId id="297" r:id="rId25"/>
    <p:sldId id="299" r:id="rId26"/>
    <p:sldId id="301" r:id="rId27"/>
    <p:sldId id="308" r:id="rId28"/>
    <p:sldId id="309" r:id="rId29"/>
    <p:sldId id="300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краудфандинг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</c:v>
                </c:pt>
                <c:pt idx="1">
                  <c:v>7</c:v>
                </c:pt>
                <c:pt idx="2">
                  <c:v>7</c:v>
                </c:pt>
                <c:pt idx="3">
                  <c:v>13.8</c:v>
                </c:pt>
                <c:pt idx="4">
                  <c:v>20.399999999999999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D2-4769-A7D1-DC5022512B3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краудлендинг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2">
                  <c:v>4.2</c:v>
                </c:pt>
                <c:pt idx="3">
                  <c:v>9.06</c:v>
                </c:pt>
                <c:pt idx="4">
                  <c:v>12.8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D2-4769-A7D1-DC5022512B3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краудинвестинг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2">
                  <c:v>2.8</c:v>
                </c:pt>
                <c:pt idx="3">
                  <c:v>4.74</c:v>
                </c:pt>
                <c:pt idx="4">
                  <c:v>7.5999999999999979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D2-4769-A7D1-DC5022512B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8116448"/>
        <c:axId val="1838119168"/>
      </c:barChart>
      <c:catAx>
        <c:axId val="183811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8119168"/>
        <c:crosses val="autoZero"/>
        <c:auto val="1"/>
        <c:lblAlgn val="ctr"/>
        <c:lblOffset val="100"/>
        <c:noMultiLvlLbl val="0"/>
      </c:catAx>
      <c:valAx>
        <c:axId val="1838119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811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85B61B-E68D-4B85-A38F-DA391BFE7924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177324-60FF-4FC8-9557-70742E1F7E79}">
      <dgm:prSet phldrT="[Текст]" custT="1"/>
      <dgm:spPr/>
      <dgm:t>
        <a:bodyPr/>
        <a:lstStyle/>
        <a:p>
          <a:r>
            <a:rPr lang="ru-RU" sz="1600" dirty="0"/>
            <a:t>Распространение современных технологий</a:t>
          </a:r>
        </a:p>
      </dgm:t>
    </dgm:pt>
    <dgm:pt modelId="{01BA958B-3149-4FD2-AB3E-C2672CC78FE4}" type="parTrans" cxnId="{A46B1F49-F33A-4EDB-A00A-BFB182B5A287}">
      <dgm:prSet/>
      <dgm:spPr/>
      <dgm:t>
        <a:bodyPr/>
        <a:lstStyle/>
        <a:p>
          <a:endParaRPr lang="ru-RU"/>
        </a:p>
      </dgm:t>
    </dgm:pt>
    <dgm:pt modelId="{89FABB75-AEA4-479A-BD25-A4753CD4BCB9}" type="sibTrans" cxnId="{A46B1F49-F33A-4EDB-A00A-BFB182B5A287}">
      <dgm:prSet/>
      <dgm:spPr/>
      <dgm:t>
        <a:bodyPr/>
        <a:lstStyle/>
        <a:p>
          <a:r>
            <a:rPr lang="ru-RU" dirty="0" err="1"/>
            <a:t>Финтех</a:t>
          </a:r>
          <a:r>
            <a:rPr lang="ru-RU" dirty="0"/>
            <a:t> революции</a:t>
          </a:r>
        </a:p>
      </dgm:t>
    </dgm:pt>
    <dgm:pt modelId="{87AE8637-8229-434D-B681-07605EE7C3CB}">
      <dgm:prSet phldrT="[Текст]" custT="1"/>
      <dgm:spPr/>
      <dgm:t>
        <a:bodyPr/>
        <a:lstStyle/>
        <a:p>
          <a:r>
            <a:rPr lang="ru-RU" sz="1600" dirty="0"/>
            <a:t>Широкий доступ в интернет</a:t>
          </a:r>
        </a:p>
      </dgm:t>
    </dgm:pt>
    <dgm:pt modelId="{5269DCFC-C3AD-4448-8BC1-F020E60DC417}" type="parTrans" cxnId="{66BC417F-6B75-4CB7-8301-B223E58DD638}">
      <dgm:prSet/>
      <dgm:spPr/>
      <dgm:t>
        <a:bodyPr/>
        <a:lstStyle/>
        <a:p>
          <a:endParaRPr lang="ru-RU"/>
        </a:p>
      </dgm:t>
    </dgm:pt>
    <dgm:pt modelId="{E9511619-45B6-4AF5-B399-64A3C9036A5E}" type="sibTrans" cxnId="{66BC417F-6B75-4CB7-8301-B223E58DD638}">
      <dgm:prSet/>
      <dgm:spPr/>
      <dgm:t>
        <a:bodyPr/>
        <a:lstStyle/>
        <a:p>
          <a:r>
            <a:rPr lang="ru-RU" dirty="0"/>
            <a:t>Рост использования социальных сетей</a:t>
          </a:r>
        </a:p>
      </dgm:t>
    </dgm:pt>
    <dgm:pt modelId="{7A4EBC0E-1300-4982-9C33-8641A7BCC81D}">
      <dgm:prSet phldrT="[Текст]" custT="1"/>
      <dgm:spPr/>
      <dgm:t>
        <a:bodyPr/>
        <a:lstStyle/>
        <a:p>
          <a:r>
            <a:rPr lang="en-US" sz="1600" dirty="0"/>
            <a:t> </a:t>
          </a:r>
          <a:endParaRPr lang="ru-RU" sz="1600" dirty="0"/>
        </a:p>
      </dgm:t>
    </dgm:pt>
    <dgm:pt modelId="{2A202F8D-4152-4A1D-AA3A-F4368EEDEC86}" type="parTrans" cxnId="{AD7B0555-542E-480D-B5DC-8D1D6D5AF1C1}">
      <dgm:prSet/>
      <dgm:spPr/>
      <dgm:t>
        <a:bodyPr/>
        <a:lstStyle/>
        <a:p>
          <a:endParaRPr lang="ru-RU"/>
        </a:p>
      </dgm:t>
    </dgm:pt>
    <dgm:pt modelId="{299A8730-72C4-4BA5-8B79-F366921D8CF4}" type="sibTrans" cxnId="{AD7B0555-542E-480D-B5DC-8D1D6D5AF1C1}">
      <dgm:prSet/>
      <dgm:spPr/>
      <dgm:t>
        <a:bodyPr/>
        <a:lstStyle/>
        <a:p>
          <a:endParaRPr lang="ru-RU"/>
        </a:p>
      </dgm:t>
    </dgm:pt>
    <dgm:pt modelId="{C399CBD7-F04F-4DE0-88EF-8E394116EC49}">
      <dgm:prSet phldrT="[Текст]" custT="1"/>
      <dgm:spPr/>
      <dgm:t>
        <a:bodyPr/>
        <a:lstStyle/>
        <a:p>
          <a:r>
            <a:rPr lang="ru-RU" sz="1600" dirty="0"/>
            <a:t>Возможность аналитики </a:t>
          </a:r>
          <a:r>
            <a:rPr lang="en-US" sz="1600" dirty="0"/>
            <a:t>Big Data</a:t>
          </a:r>
          <a:endParaRPr lang="ru-RU" sz="1600" dirty="0"/>
        </a:p>
      </dgm:t>
    </dgm:pt>
    <dgm:pt modelId="{206AE08A-0FB3-4309-9A80-8482E8F3E13A}" type="parTrans" cxnId="{41D88215-D9CD-4E4F-BC3D-653873D42BBD}">
      <dgm:prSet/>
      <dgm:spPr/>
      <dgm:t>
        <a:bodyPr/>
        <a:lstStyle/>
        <a:p>
          <a:endParaRPr lang="ru-RU"/>
        </a:p>
      </dgm:t>
    </dgm:pt>
    <dgm:pt modelId="{5D096DF7-32E8-4ED3-A752-C8A263440EA6}" type="sibTrans" cxnId="{41D88215-D9CD-4E4F-BC3D-653873D42BBD}">
      <dgm:prSet/>
      <dgm:spPr/>
      <dgm:t>
        <a:bodyPr/>
        <a:lstStyle/>
        <a:p>
          <a:endParaRPr lang="ru-RU"/>
        </a:p>
      </dgm:t>
    </dgm:pt>
    <dgm:pt modelId="{905AEEC8-DDFE-4C97-81C2-F0A0168FE89F}" type="pres">
      <dgm:prSet presAssocID="{1C85B61B-E68D-4B85-A38F-DA391BFE7924}" presName="Name0" presStyleCnt="0">
        <dgm:presLayoutVars>
          <dgm:chMax/>
          <dgm:chPref/>
          <dgm:dir/>
          <dgm:animLvl val="lvl"/>
        </dgm:presLayoutVars>
      </dgm:prSet>
      <dgm:spPr/>
    </dgm:pt>
    <dgm:pt modelId="{B4FF1DB4-EC2F-4285-9EE2-B230C0D91522}" type="pres">
      <dgm:prSet presAssocID="{40177324-60FF-4FC8-9557-70742E1F7E79}" presName="composite" presStyleCnt="0"/>
      <dgm:spPr/>
    </dgm:pt>
    <dgm:pt modelId="{C8407BD2-2AAD-4302-A512-1F70D6A219E2}" type="pres">
      <dgm:prSet presAssocID="{40177324-60FF-4FC8-9557-70742E1F7E79}" presName="Parent1" presStyleLbl="node1" presStyleIdx="0" presStyleCnt="6" custScaleX="154197" custLinFactNeighborX="25064" custLinFactNeighborY="-1235">
        <dgm:presLayoutVars>
          <dgm:chMax val="1"/>
          <dgm:chPref val="1"/>
          <dgm:bulletEnabled val="1"/>
        </dgm:presLayoutVars>
      </dgm:prSet>
      <dgm:spPr/>
    </dgm:pt>
    <dgm:pt modelId="{E2E4EE99-7AAB-42DA-BA77-996A6615652E}" type="pres">
      <dgm:prSet presAssocID="{40177324-60FF-4FC8-9557-70742E1F7E79}" presName="Childtext1" presStyleLbl="revTx" presStyleIdx="0" presStyleCnt="3" custLinFactNeighborX="28369" custLinFactNeighborY="17903">
        <dgm:presLayoutVars>
          <dgm:chMax val="0"/>
          <dgm:chPref val="0"/>
          <dgm:bulletEnabled val="1"/>
        </dgm:presLayoutVars>
      </dgm:prSet>
      <dgm:spPr/>
    </dgm:pt>
    <dgm:pt modelId="{4F26E0D4-0101-496F-AD07-32984B990ACE}" type="pres">
      <dgm:prSet presAssocID="{40177324-60FF-4FC8-9557-70742E1F7E79}" presName="BalanceSpacing" presStyleCnt="0"/>
      <dgm:spPr/>
    </dgm:pt>
    <dgm:pt modelId="{8E9FFDB4-2B36-4F41-ABAE-968390361843}" type="pres">
      <dgm:prSet presAssocID="{40177324-60FF-4FC8-9557-70742E1F7E79}" presName="BalanceSpacing1" presStyleCnt="0"/>
      <dgm:spPr/>
    </dgm:pt>
    <dgm:pt modelId="{14BA0176-F979-4DEC-AC35-A290CEA24B67}" type="pres">
      <dgm:prSet presAssocID="{89FABB75-AEA4-479A-BD25-A4753CD4BCB9}" presName="Accent1Text" presStyleLbl="node1" presStyleIdx="1" presStyleCnt="6" custScaleX="156461" custLinFactNeighborX="-24992" custLinFactNeighborY="2988"/>
      <dgm:spPr/>
    </dgm:pt>
    <dgm:pt modelId="{5D981E44-C15D-4758-AE1D-3610A9FE1EC6}" type="pres">
      <dgm:prSet presAssocID="{89FABB75-AEA4-479A-BD25-A4753CD4BCB9}" presName="spaceBetweenRectangles" presStyleCnt="0"/>
      <dgm:spPr/>
    </dgm:pt>
    <dgm:pt modelId="{D21902A6-BDEB-4167-B854-D1E77CE3DD73}" type="pres">
      <dgm:prSet presAssocID="{87AE8637-8229-434D-B681-07605EE7C3CB}" presName="composite" presStyleCnt="0"/>
      <dgm:spPr/>
    </dgm:pt>
    <dgm:pt modelId="{7F362189-2AD1-496A-A27E-021E826C16ED}" type="pres">
      <dgm:prSet presAssocID="{87AE8637-8229-434D-B681-07605EE7C3CB}" presName="Parent1" presStyleLbl="node1" presStyleIdx="2" presStyleCnt="6" custScaleX="140690">
        <dgm:presLayoutVars>
          <dgm:chMax val="1"/>
          <dgm:chPref val="1"/>
          <dgm:bulletEnabled val="1"/>
        </dgm:presLayoutVars>
      </dgm:prSet>
      <dgm:spPr/>
    </dgm:pt>
    <dgm:pt modelId="{8C4B8B7F-FD1F-43B3-A13B-9F0FA2880DC2}" type="pres">
      <dgm:prSet presAssocID="{87AE8637-8229-434D-B681-07605EE7C3CB}" presName="Childtext1" presStyleLbl="revTx" presStyleIdx="1" presStyleCnt="3" custLinFactY="-41117" custLinFactNeighborX="34026" custLinFactNeighborY="-100000">
        <dgm:presLayoutVars>
          <dgm:chMax val="0"/>
          <dgm:chPref val="0"/>
          <dgm:bulletEnabled val="1"/>
        </dgm:presLayoutVars>
      </dgm:prSet>
      <dgm:spPr/>
    </dgm:pt>
    <dgm:pt modelId="{BB104DB4-3C93-488D-A18F-39418DB02446}" type="pres">
      <dgm:prSet presAssocID="{87AE8637-8229-434D-B681-07605EE7C3CB}" presName="BalanceSpacing" presStyleCnt="0"/>
      <dgm:spPr/>
    </dgm:pt>
    <dgm:pt modelId="{996E3ED9-23D8-407E-9119-53C61A67805E}" type="pres">
      <dgm:prSet presAssocID="{87AE8637-8229-434D-B681-07605EE7C3CB}" presName="BalanceSpacing1" presStyleCnt="0"/>
      <dgm:spPr/>
    </dgm:pt>
    <dgm:pt modelId="{93FD8ED5-B88A-45E2-B940-0E707C560A04}" type="pres">
      <dgm:prSet presAssocID="{E9511619-45B6-4AF5-B399-64A3C9036A5E}" presName="Accent1Text" presStyleLbl="node1" presStyleIdx="3" presStyleCnt="6" custScaleX="146203" custLinFactNeighborX="38824" custLinFactNeighborY="2203"/>
      <dgm:spPr/>
    </dgm:pt>
    <dgm:pt modelId="{D922695D-FE12-4F0E-93F4-D30686B6F75D}" type="pres">
      <dgm:prSet presAssocID="{E9511619-45B6-4AF5-B399-64A3C9036A5E}" presName="spaceBetweenRectangles" presStyleCnt="0"/>
      <dgm:spPr/>
    </dgm:pt>
    <dgm:pt modelId="{C90D4AB8-71A0-4F2B-9D2D-71F3160EACAF}" type="pres">
      <dgm:prSet presAssocID="{C399CBD7-F04F-4DE0-88EF-8E394116EC49}" presName="composite" presStyleCnt="0"/>
      <dgm:spPr/>
    </dgm:pt>
    <dgm:pt modelId="{DD35C7D4-F1BF-4D33-8392-645E3BDCF583}" type="pres">
      <dgm:prSet presAssocID="{C399CBD7-F04F-4DE0-88EF-8E394116EC49}" presName="Parent1" presStyleLbl="node1" presStyleIdx="4" presStyleCnt="6" custScaleX="142381" custLinFactNeighborX="18568" custLinFactNeighborY="-1469">
        <dgm:presLayoutVars>
          <dgm:chMax val="1"/>
          <dgm:chPref val="1"/>
          <dgm:bulletEnabled val="1"/>
        </dgm:presLayoutVars>
      </dgm:prSet>
      <dgm:spPr/>
    </dgm:pt>
    <dgm:pt modelId="{D144155D-15BB-4569-A2D0-FE32A89F782B}" type="pres">
      <dgm:prSet presAssocID="{C399CBD7-F04F-4DE0-88EF-8E394116EC49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B4B99F1B-655C-4E97-B362-1090B3DA3632}" type="pres">
      <dgm:prSet presAssocID="{C399CBD7-F04F-4DE0-88EF-8E394116EC49}" presName="BalanceSpacing" presStyleCnt="0"/>
      <dgm:spPr/>
    </dgm:pt>
    <dgm:pt modelId="{F69BCF13-2EB3-47CF-B8BA-CBD64E77340A}" type="pres">
      <dgm:prSet presAssocID="{C399CBD7-F04F-4DE0-88EF-8E394116EC49}" presName="BalanceSpacing1" presStyleCnt="0"/>
      <dgm:spPr/>
    </dgm:pt>
    <dgm:pt modelId="{E3BAAFA8-5E80-4BFD-A8A7-AC1D1457F50F}" type="pres">
      <dgm:prSet presAssocID="{5D096DF7-32E8-4ED3-A752-C8A263440EA6}" presName="Accent1Text" presStyleLbl="node1" presStyleIdx="5" presStyleCnt="6" custScaleX="142957" custLinFactNeighborX="-16552" custLinFactNeighborY="-2203"/>
      <dgm:spPr/>
    </dgm:pt>
  </dgm:ptLst>
  <dgm:cxnLst>
    <dgm:cxn modelId="{F5190F10-68BB-41BD-81EC-179B01B5145E}" type="presOf" srcId="{40177324-60FF-4FC8-9557-70742E1F7E79}" destId="{C8407BD2-2AAD-4302-A512-1F70D6A219E2}" srcOrd="0" destOrd="0" presId="urn:microsoft.com/office/officeart/2008/layout/AlternatingHexagons"/>
    <dgm:cxn modelId="{41D88215-D9CD-4E4F-BC3D-653873D42BBD}" srcId="{1C85B61B-E68D-4B85-A38F-DA391BFE7924}" destId="{C399CBD7-F04F-4DE0-88EF-8E394116EC49}" srcOrd="2" destOrd="0" parTransId="{206AE08A-0FB3-4309-9A80-8482E8F3E13A}" sibTransId="{5D096DF7-32E8-4ED3-A752-C8A263440EA6}"/>
    <dgm:cxn modelId="{E104AB18-FBE9-484D-8FA6-4EC4FC870148}" type="presOf" srcId="{7A4EBC0E-1300-4982-9C33-8641A7BCC81D}" destId="{8C4B8B7F-FD1F-43B3-A13B-9F0FA2880DC2}" srcOrd="0" destOrd="0" presId="urn:microsoft.com/office/officeart/2008/layout/AlternatingHexagons"/>
    <dgm:cxn modelId="{63745436-E12D-453D-ACAF-702201016069}" type="presOf" srcId="{87AE8637-8229-434D-B681-07605EE7C3CB}" destId="{7F362189-2AD1-496A-A27E-021E826C16ED}" srcOrd="0" destOrd="0" presId="urn:microsoft.com/office/officeart/2008/layout/AlternatingHexagons"/>
    <dgm:cxn modelId="{A46B1F49-F33A-4EDB-A00A-BFB182B5A287}" srcId="{1C85B61B-E68D-4B85-A38F-DA391BFE7924}" destId="{40177324-60FF-4FC8-9557-70742E1F7E79}" srcOrd="0" destOrd="0" parTransId="{01BA958B-3149-4FD2-AB3E-C2672CC78FE4}" sibTransId="{89FABB75-AEA4-479A-BD25-A4753CD4BCB9}"/>
    <dgm:cxn modelId="{C813C44A-A6B1-49A6-8FF5-EEB258271164}" type="presOf" srcId="{89FABB75-AEA4-479A-BD25-A4753CD4BCB9}" destId="{14BA0176-F979-4DEC-AC35-A290CEA24B67}" srcOrd="0" destOrd="0" presId="urn:microsoft.com/office/officeart/2008/layout/AlternatingHexagons"/>
    <dgm:cxn modelId="{7635FF6A-0E5A-428F-BF2A-995C49D6EC7B}" type="presOf" srcId="{5D096DF7-32E8-4ED3-A752-C8A263440EA6}" destId="{E3BAAFA8-5E80-4BFD-A8A7-AC1D1457F50F}" srcOrd="0" destOrd="0" presId="urn:microsoft.com/office/officeart/2008/layout/AlternatingHexagons"/>
    <dgm:cxn modelId="{AD7B0555-542E-480D-B5DC-8D1D6D5AF1C1}" srcId="{87AE8637-8229-434D-B681-07605EE7C3CB}" destId="{7A4EBC0E-1300-4982-9C33-8641A7BCC81D}" srcOrd="0" destOrd="0" parTransId="{2A202F8D-4152-4A1D-AA3A-F4368EEDEC86}" sibTransId="{299A8730-72C4-4BA5-8B79-F366921D8CF4}"/>
    <dgm:cxn modelId="{66BC417F-6B75-4CB7-8301-B223E58DD638}" srcId="{1C85B61B-E68D-4B85-A38F-DA391BFE7924}" destId="{87AE8637-8229-434D-B681-07605EE7C3CB}" srcOrd="1" destOrd="0" parTransId="{5269DCFC-C3AD-4448-8BC1-F020E60DC417}" sibTransId="{E9511619-45B6-4AF5-B399-64A3C9036A5E}"/>
    <dgm:cxn modelId="{5976228A-625C-43EA-B758-96817C53CD03}" type="presOf" srcId="{C399CBD7-F04F-4DE0-88EF-8E394116EC49}" destId="{DD35C7D4-F1BF-4D33-8392-645E3BDCF583}" srcOrd="0" destOrd="0" presId="urn:microsoft.com/office/officeart/2008/layout/AlternatingHexagons"/>
    <dgm:cxn modelId="{28946F8D-B0EE-4C85-8717-EDD1ED561082}" type="presOf" srcId="{E9511619-45B6-4AF5-B399-64A3C9036A5E}" destId="{93FD8ED5-B88A-45E2-B940-0E707C560A04}" srcOrd="0" destOrd="0" presId="urn:microsoft.com/office/officeart/2008/layout/AlternatingHexagons"/>
    <dgm:cxn modelId="{41B8BB9B-5972-4902-B1D1-02F805F6858D}" type="presOf" srcId="{1C85B61B-E68D-4B85-A38F-DA391BFE7924}" destId="{905AEEC8-DDFE-4C97-81C2-F0A0168FE89F}" srcOrd="0" destOrd="0" presId="urn:microsoft.com/office/officeart/2008/layout/AlternatingHexagons"/>
    <dgm:cxn modelId="{CDB313E7-DDC5-434B-92B0-82ED6CD43221}" type="presParOf" srcId="{905AEEC8-DDFE-4C97-81C2-F0A0168FE89F}" destId="{B4FF1DB4-EC2F-4285-9EE2-B230C0D91522}" srcOrd="0" destOrd="0" presId="urn:microsoft.com/office/officeart/2008/layout/AlternatingHexagons"/>
    <dgm:cxn modelId="{C48D6465-565C-42D5-879D-994BC7F86897}" type="presParOf" srcId="{B4FF1DB4-EC2F-4285-9EE2-B230C0D91522}" destId="{C8407BD2-2AAD-4302-A512-1F70D6A219E2}" srcOrd="0" destOrd="0" presId="urn:microsoft.com/office/officeart/2008/layout/AlternatingHexagons"/>
    <dgm:cxn modelId="{B9A7A071-00F4-46D7-B9A4-0354AE5CDDCA}" type="presParOf" srcId="{B4FF1DB4-EC2F-4285-9EE2-B230C0D91522}" destId="{E2E4EE99-7AAB-42DA-BA77-996A6615652E}" srcOrd="1" destOrd="0" presId="urn:microsoft.com/office/officeart/2008/layout/AlternatingHexagons"/>
    <dgm:cxn modelId="{9DFF5660-52D9-4747-894B-9135672332D2}" type="presParOf" srcId="{B4FF1DB4-EC2F-4285-9EE2-B230C0D91522}" destId="{4F26E0D4-0101-496F-AD07-32984B990ACE}" srcOrd="2" destOrd="0" presId="urn:microsoft.com/office/officeart/2008/layout/AlternatingHexagons"/>
    <dgm:cxn modelId="{FEEA7F5A-6F11-49E1-A449-C28887706D2D}" type="presParOf" srcId="{B4FF1DB4-EC2F-4285-9EE2-B230C0D91522}" destId="{8E9FFDB4-2B36-4F41-ABAE-968390361843}" srcOrd="3" destOrd="0" presId="urn:microsoft.com/office/officeart/2008/layout/AlternatingHexagons"/>
    <dgm:cxn modelId="{03B4D70B-DC6B-4696-A50E-0C886AB46989}" type="presParOf" srcId="{B4FF1DB4-EC2F-4285-9EE2-B230C0D91522}" destId="{14BA0176-F979-4DEC-AC35-A290CEA24B67}" srcOrd="4" destOrd="0" presId="urn:microsoft.com/office/officeart/2008/layout/AlternatingHexagons"/>
    <dgm:cxn modelId="{EE51C739-2B48-4FD5-8F40-B2D6F78A0496}" type="presParOf" srcId="{905AEEC8-DDFE-4C97-81C2-F0A0168FE89F}" destId="{5D981E44-C15D-4758-AE1D-3610A9FE1EC6}" srcOrd="1" destOrd="0" presId="urn:microsoft.com/office/officeart/2008/layout/AlternatingHexagons"/>
    <dgm:cxn modelId="{0856A772-1284-418D-8DBE-0E88E8FB85FF}" type="presParOf" srcId="{905AEEC8-DDFE-4C97-81C2-F0A0168FE89F}" destId="{D21902A6-BDEB-4167-B854-D1E77CE3DD73}" srcOrd="2" destOrd="0" presId="urn:microsoft.com/office/officeart/2008/layout/AlternatingHexagons"/>
    <dgm:cxn modelId="{8AC8606E-7140-40ED-A615-11AB23F3F901}" type="presParOf" srcId="{D21902A6-BDEB-4167-B854-D1E77CE3DD73}" destId="{7F362189-2AD1-496A-A27E-021E826C16ED}" srcOrd="0" destOrd="0" presId="urn:microsoft.com/office/officeart/2008/layout/AlternatingHexagons"/>
    <dgm:cxn modelId="{C25FFA97-0F19-4523-80B4-A2D7FB364056}" type="presParOf" srcId="{D21902A6-BDEB-4167-B854-D1E77CE3DD73}" destId="{8C4B8B7F-FD1F-43B3-A13B-9F0FA2880DC2}" srcOrd="1" destOrd="0" presId="urn:microsoft.com/office/officeart/2008/layout/AlternatingHexagons"/>
    <dgm:cxn modelId="{7A5CA2CC-747E-4FD4-BACF-69B9C0B0F2CC}" type="presParOf" srcId="{D21902A6-BDEB-4167-B854-D1E77CE3DD73}" destId="{BB104DB4-3C93-488D-A18F-39418DB02446}" srcOrd="2" destOrd="0" presId="urn:microsoft.com/office/officeart/2008/layout/AlternatingHexagons"/>
    <dgm:cxn modelId="{D66A9A06-C33D-40FE-8DB7-348209FD9D57}" type="presParOf" srcId="{D21902A6-BDEB-4167-B854-D1E77CE3DD73}" destId="{996E3ED9-23D8-407E-9119-53C61A67805E}" srcOrd="3" destOrd="0" presId="urn:microsoft.com/office/officeart/2008/layout/AlternatingHexagons"/>
    <dgm:cxn modelId="{007DD847-6E62-4BA5-8127-F889BA893882}" type="presParOf" srcId="{D21902A6-BDEB-4167-B854-D1E77CE3DD73}" destId="{93FD8ED5-B88A-45E2-B940-0E707C560A04}" srcOrd="4" destOrd="0" presId="urn:microsoft.com/office/officeart/2008/layout/AlternatingHexagons"/>
    <dgm:cxn modelId="{A8D19F28-B0A3-472E-B138-6CE8D9186A71}" type="presParOf" srcId="{905AEEC8-DDFE-4C97-81C2-F0A0168FE89F}" destId="{D922695D-FE12-4F0E-93F4-D30686B6F75D}" srcOrd="3" destOrd="0" presId="urn:microsoft.com/office/officeart/2008/layout/AlternatingHexagons"/>
    <dgm:cxn modelId="{6E892A74-9B0D-4C65-998C-62ECCE6BF175}" type="presParOf" srcId="{905AEEC8-DDFE-4C97-81C2-F0A0168FE89F}" destId="{C90D4AB8-71A0-4F2B-9D2D-71F3160EACAF}" srcOrd="4" destOrd="0" presId="urn:microsoft.com/office/officeart/2008/layout/AlternatingHexagons"/>
    <dgm:cxn modelId="{0F699C83-B601-41C8-AA11-99FFFA808F3F}" type="presParOf" srcId="{C90D4AB8-71A0-4F2B-9D2D-71F3160EACAF}" destId="{DD35C7D4-F1BF-4D33-8392-645E3BDCF583}" srcOrd="0" destOrd="0" presId="urn:microsoft.com/office/officeart/2008/layout/AlternatingHexagons"/>
    <dgm:cxn modelId="{2DF9CF5A-A526-4BC3-9C98-308817F90492}" type="presParOf" srcId="{C90D4AB8-71A0-4F2B-9D2D-71F3160EACAF}" destId="{D144155D-15BB-4569-A2D0-FE32A89F782B}" srcOrd="1" destOrd="0" presId="urn:microsoft.com/office/officeart/2008/layout/AlternatingHexagons"/>
    <dgm:cxn modelId="{55D89B41-51C1-4D22-A6D2-4CB23DC77AF4}" type="presParOf" srcId="{C90D4AB8-71A0-4F2B-9D2D-71F3160EACAF}" destId="{B4B99F1B-655C-4E97-B362-1090B3DA3632}" srcOrd="2" destOrd="0" presId="urn:microsoft.com/office/officeart/2008/layout/AlternatingHexagons"/>
    <dgm:cxn modelId="{693298A0-CB45-4F3A-8B81-12D0FF6BE4DB}" type="presParOf" srcId="{C90D4AB8-71A0-4F2B-9D2D-71F3160EACAF}" destId="{F69BCF13-2EB3-47CF-B8BA-CBD64E77340A}" srcOrd="3" destOrd="0" presId="urn:microsoft.com/office/officeart/2008/layout/AlternatingHexagons"/>
    <dgm:cxn modelId="{E299AC98-C1A9-44B6-A209-D66438933F62}" type="presParOf" srcId="{C90D4AB8-71A0-4F2B-9D2D-71F3160EACAF}" destId="{E3BAAFA8-5E80-4BFD-A8A7-AC1D1457F50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24209A-79B7-41F7-AFC8-4CB8BBF20DA5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6F7A058B-8D81-431D-8F5B-FF801F4EC108}">
      <dgm:prSet phldrT="[Текст]" custT="1"/>
      <dgm:spPr/>
      <dgm:t>
        <a:bodyPr/>
        <a:lstStyle/>
        <a:p>
          <a:r>
            <a:rPr lang="ru-RU" sz="2400" dirty="0" err="1"/>
            <a:t>Краудфандинговая</a:t>
          </a:r>
          <a:r>
            <a:rPr lang="ru-RU" sz="2400" dirty="0"/>
            <a:t> платформа</a:t>
          </a:r>
        </a:p>
      </dgm:t>
    </dgm:pt>
    <dgm:pt modelId="{2685CA29-8F07-4A55-9FEE-BAAFA2D5978D}" type="parTrans" cxnId="{9887E7D3-66F6-4A95-BC40-82EC95A3A029}">
      <dgm:prSet/>
      <dgm:spPr/>
      <dgm:t>
        <a:bodyPr/>
        <a:lstStyle/>
        <a:p>
          <a:endParaRPr lang="ru-RU"/>
        </a:p>
      </dgm:t>
    </dgm:pt>
    <dgm:pt modelId="{E909FC7B-81FD-4A2A-9DEA-F3F424595958}" type="sibTrans" cxnId="{9887E7D3-66F6-4A95-BC40-82EC95A3A029}">
      <dgm:prSet/>
      <dgm:spPr/>
      <dgm:t>
        <a:bodyPr/>
        <a:lstStyle/>
        <a:p>
          <a:endParaRPr lang="ru-RU"/>
        </a:p>
      </dgm:t>
    </dgm:pt>
    <dgm:pt modelId="{0EC56DA1-F2AE-4546-A360-D0772621EEB1}">
      <dgm:prSet phldrT="[Текст]" custT="1"/>
      <dgm:spPr/>
      <dgm:t>
        <a:bodyPr/>
        <a:lstStyle/>
        <a:p>
          <a:r>
            <a:rPr lang="ru-RU" sz="2400" dirty="0" err="1"/>
            <a:t>Фандрайзеры</a:t>
          </a:r>
          <a:r>
            <a:rPr lang="ru-RU" sz="2400" dirty="0"/>
            <a:t> (реципиенты, инициаторы)</a:t>
          </a:r>
        </a:p>
      </dgm:t>
    </dgm:pt>
    <dgm:pt modelId="{12F85F3D-4828-413D-A373-F87CF975055A}" type="parTrans" cxnId="{CB60276F-2DE2-4B0B-B9AC-F7F9E45C3CD7}">
      <dgm:prSet/>
      <dgm:spPr/>
      <dgm:t>
        <a:bodyPr/>
        <a:lstStyle/>
        <a:p>
          <a:endParaRPr lang="ru-RU"/>
        </a:p>
      </dgm:t>
    </dgm:pt>
    <dgm:pt modelId="{91CC5A7A-C94E-420A-AAAE-BFA77471DB1C}" type="sibTrans" cxnId="{CB60276F-2DE2-4B0B-B9AC-F7F9E45C3CD7}">
      <dgm:prSet/>
      <dgm:spPr/>
      <dgm:t>
        <a:bodyPr/>
        <a:lstStyle/>
        <a:p>
          <a:endParaRPr lang="ru-RU"/>
        </a:p>
      </dgm:t>
    </dgm:pt>
    <dgm:pt modelId="{A1D2F4BA-9C96-467F-BDC3-9FD27CF4392E}">
      <dgm:prSet phldrT="[Текст]" custT="1"/>
      <dgm:spPr/>
      <dgm:t>
        <a:bodyPr/>
        <a:lstStyle/>
        <a:p>
          <a:r>
            <a:rPr lang="ru-RU" sz="2400" dirty="0"/>
            <a:t>Фандеры, спонсоры, доноры, </a:t>
          </a:r>
          <a:r>
            <a:rPr lang="ru-RU" sz="2400" dirty="0" err="1"/>
            <a:t>бэкеры</a:t>
          </a:r>
          <a:endParaRPr lang="ru-RU" sz="2400" dirty="0"/>
        </a:p>
      </dgm:t>
    </dgm:pt>
    <dgm:pt modelId="{84AA3E8B-362D-4F43-BA30-85E6DD4AA65C}" type="parTrans" cxnId="{D7E98D9D-3D39-45AB-9B2E-837DE8605ED1}">
      <dgm:prSet/>
      <dgm:spPr/>
      <dgm:t>
        <a:bodyPr/>
        <a:lstStyle/>
        <a:p>
          <a:endParaRPr lang="ru-RU"/>
        </a:p>
      </dgm:t>
    </dgm:pt>
    <dgm:pt modelId="{5F548359-4E35-4005-B91C-7BD55CC2DC15}" type="sibTrans" cxnId="{D7E98D9D-3D39-45AB-9B2E-837DE8605ED1}">
      <dgm:prSet/>
      <dgm:spPr/>
      <dgm:t>
        <a:bodyPr/>
        <a:lstStyle/>
        <a:p>
          <a:endParaRPr lang="ru-RU"/>
        </a:p>
      </dgm:t>
    </dgm:pt>
    <dgm:pt modelId="{4D548089-3C94-4858-84FD-9AB1D5A810C3}" type="pres">
      <dgm:prSet presAssocID="{D724209A-79B7-41F7-AFC8-4CB8BBF20DA5}" presName="compositeShape" presStyleCnt="0">
        <dgm:presLayoutVars>
          <dgm:chMax val="7"/>
          <dgm:dir/>
          <dgm:resizeHandles val="exact"/>
        </dgm:presLayoutVars>
      </dgm:prSet>
      <dgm:spPr/>
    </dgm:pt>
    <dgm:pt modelId="{445D2BF8-F81F-472C-ADF4-70C892E60689}" type="pres">
      <dgm:prSet presAssocID="{D724209A-79B7-41F7-AFC8-4CB8BBF20DA5}" presName="wedge1" presStyleLbl="node1" presStyleIdx="0" presStyleCnt="3" custScaleX="127701" custScaleY="102148" custLinFactNeighborX="-2094" custLinFactNeighborY="1251"/>
      <dgm:spPr/>
    </dgm:pt>
    <dgm:pt modelId="{D466DCA4-1198-42D3-8B92-128A33EBDA5C}" type="pres">
      <dgm:prSet presAssocID="{D724209A-79B7-41F7-AFC8-4CB8BBF20DA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E98BAD6-113E-48E9-852A-AC5E90365377}" type="pres">
      <dgm:prSet presAssocID="{D724209A-79B7-41F7-AFC8-4CB8BBF20DA5}" presName="wedge2" presStyleLbl="node1" presStyleIdx="1" presStyleCnt="3" custScaleX="120366" custScaleY="116104" custLinFactNeighborX="3061" custLinFactNeighborY="1876"/>
      <dgm:spPr/>
    </dgm:pt>
    <dgm:pt modelId="{89EBF5C9-AFB9-416C-8869-7D9C9E04F0EF}" type="pres">
      <dgm:prSet presAssocID="{D724209A-79B7-41F7-AFC8-4CB8BBF20DA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9064C20-CCB5-48F7-AF1C-1C4F07F46636}" type="pres">
      <dgm:prSet presAssocID="{D724209A-79B7-41F7-AFC8-4CB8BBF20DA5}" presName="wedge3" presStyleLbl="node1" presStyleIdx="2" presStyleCnt="3" custScaleX="125767" custScaleY="105589"/>
      <dgm:spPr/>
    </dgm:pt>
    <dgm:pt modelId="{63182B8F-EA66-4EA1-8ED4-2B5E35B6943D}" type="pres">
      <dgm:prSet presAssocID="{D724209A-79B7-41F7-AFC8-4CB8BBF20DA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1F2DB01-1465-40A0-9B54-92A2A8267D50}" type="presOf" srcId="{0EC56DA1-F2AE-4546-A360-D0772621EEB1}" destId="{DE98BAD6-113E-48E9-852A-AC5E90365377}" srcOrd="0" destOrd="0" presId="urn:microsoft.com/office/officeart/2005/8/layout/chart3"/>
    <dgm:cxn modelId="{910C4020-5583-48CB-A532-9E1A220D0CB7}" type="presOf" srcId="{6F7A058B-8D81-431D-8F5B-FF801F4EC108}" destId="{D466DCA4-1198-42D3-8B92-128A33EBDA5C}" srcOrd="1" destOrd="0" presId="urn:microsoft.com/office/officeart/2005/8/layout/chart3"/>
    <dgm:cxn modelId="{E58C0341-1978-44DF-A20B-283ED9992130}" type="presOf" srcId="{A1D2F4BA-9C96-467F-BDC3-9FD27CF4392E}" destId="{69064C20-CCB5-48F7-AF1C-1C4F07F46636}" srcOrd="0" destOrd="0" presId="urn:microsoft.com/office/officeart/2005/8/layout/chart3"/>
    <dgm:cxn modelId="{CB60276F-2DE2-4B0B-B9AC-F7F9E45C3CD7}" srcId="{D724209A-79B7-41F7-AFC8-4CB8BBF20DA5}" destId="{0EC56DA1-F2AE-4546-A360-D0772621EEB1}" srcOrd="1" destOrd="0" parTransId="{12F85F3D-4828-413D-A373-F87CF975055A}" sibTransId="{91CC5A7A-C94E-420A-AAAE-BFA77471DB1C}"/>
    <dgm:cxn modelId="{D7E98D9D-3D39-45AB-9B2E-837DE8605ED1}" srcId="{D724209A-79B7-41F7-AFC8-4CB8BBF20DA5}" destId="{A1D2F4BA-9C96-467F-BDC3-9FD27CF4392E}" srcOrd="2" destOrd="0" parTransId="{84AA3E8B-362D-4F43-BA30-85E6DD4AA65C}" sibTransId="{5F548359-4E35-4005-B91C-7BD55CC2DC15}"/>
    <dgm:cxn modelId="{830B2CC5-F5F9-4963-82E1-BA23B24044DC}" type="presOf" srcId="{6F7A058B-8D81-431D-8F5B-FF801F4EC108}" destId="{445D2BF8-F81F-472C-ADF4-70C892E60689}" srcOrd="0" destOrd="0" presId="urn:microsoft.com/office/officeart/2005/8/layout/chart3"/>
    <dgm:cxn modelId="{9887E7D3-66F6-4A95-BC40-82EC95A3A029}" srcId="{D724209A-79B7-41F7-AFC8-4CB8BBF20DA5}" destId="{6F7A058B-8D81-431D-8F5B-FF801F4EC108}" srcOrd="0" destOrd="0" parTransId="{2685CA29-8F07-4A55-9FEE-BAAFA2D5978D}" sibTransId="{E909FC7B-81FD-4A2A-9DEA-F3F424595958}"/>
    <dgm:cxn modelId="{225FB3D5-66AC-43D4-B02C-4ADB1F2AA6DB}" type="presOf" srcId="{D724209A-79B7-41F7-AFC8-4CB8BBF20DA5}" destId="{4D548089-3C94-4858-84FD-9AB1D5A810C3}" srcOrd="0" destOrd="0" presId="urn:microsoft.com/office/officeart/2005/8/layout/chart3"/>
    <dgm:cxn modelId="{FFF79AE9-58E1-4E0E-90AF-6E3AB4C5DBEE}" type="presOf" srcId="{A1D2F4BA-9C96-467F-BDC3-9FD27CF4392E}" destId="{63182B8F-EA66-4EA1-8ED4-2B5E35B6943D}" srcOrd="1" destOrd="0" presId="urn:microsoft.com/office/officeart/2005/8/layout/chart3"/>
    <dgm:cxn modelId="{23190CED-8D76-4F81-98B8-81DB337D1A7E}" type="presOf" srcId="{0EC56DA1-F2AE-4546-A360-D0772621EEB1}" destId="{89EBF5C9-AFB9-416C-8869-7D9C9E04F0EF}" srcOrd="1" destOrd="0" presId="urn:microsoft.com/office/officeart/2005/8/layout/chart3"/>
    <dgm:cxn modelId="{4CBB9E1B-5D98-4DEC-94B3-FCD997A92CD7}" type="presParOf" srcId="{4D548089-3C94-4858-84FD-9AB1D5A810C3}" destId="{445D2BF8-F81F-472C-ADF4-70C892E60689}" srcOrd="0" destOrd="0" presId="urn:microsoft.com/office/officeart/2005/8/layout/chart3"/>
    <dgm:cxn modelId="{13D32C98-89A1-46F8-99CD-69249CD8665E}" type="presParOf" srcId="{4D548089-3C94-4858-84FD-9AB1D5A810C3}" destId="{D466DCA4-1198-42D3-8B92-128A33EBDA5C}" srcOrd="1" destOrd="0" presId="urn:microsoft.com/office/officeart/2005/8/layout/chart3"/>
    <dgm:cxn modelId="{59BB68C3-A368-46C0-8841-36417E2A7EAF}" type="presParOf" srcId="{4D548089-3C94-4858-84FD-9AB1D5A810C3}" destId="{DE98BAD6-113E-48E9-852A-AC5E90365377}" srcOrd="2" destOrd="0" presId="urn:microsoft.com/office/officeart/2005/8/layout/chart3"/>
    <dgm:cxn modelId="{6FFB0FA9-2683-4C7B-A0F6-64B6B1C3394A}" type="presParOf" srcId="{4D548089-3C94-4858-84FD-9AB1D5A810C3}" destId="{89EBF5C9-AFB9-416C-8869-7D9C9E04F0EF}" srcOrd="3" destOrd="0" presId="urn:microsoft.com/office/officeart/2005/8/layout/chart3"/>
    <dgm:cxn modelId="{64FD3766-EF22-4473-A350-C228273FFA13}" type="presParOf" srcId="{4D548089-3C94-4858-84FD-9AB1D5A810C3}" destId="{69064C20-CCB5-48F7-AF1C-1C4F07F46636}" srcOrd="4" destOrd="0" presId="urn:microsoft.com/office/officeart/2005/8/layout/chart3"/>
    <dgm:cxn modelId="{D4864DA8-3A3D-44EE-AAFA-77887DA1BEA8}" type="presParOf" srcId="{4D548089-3C94-4858-84FD-9AB1D5A810C3}" destId="{63182B8F-EA66-4EA1-8ED4-2B5E35B6943D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E02C32-D949-4762-B2D8-CD915C89A52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79C5F6-94AA-47E9-972A-D54FEFECDCD8}">
      <dgm:prSet phldrT="[Текст]"/>
      <dgm:spPr/>
      <dgm:t>
        <a:bodyPr/>
        <a:lstStyle/>
        <a:p>
          <a:r>
            <a:rPr lang="ru-RU" dirty="0"/>
            <a:t>Личная кампания</a:t>
          </a:r>
        </a:p>
      </dgm:t>
    </dgm:pt>
    <dgm:pt modelId="{3AF5F319-7092-4CFA-8ECA-A6F4BD8B017A}" type="parTrans" cxnId="{0A12D118-6A4C-41C2-BF5A-650B043CEE16}">
      <dgm:prSet/>
      <dgm:spPr/>
      <dgm:t>
        <a:bodyPr/>
        <a:lstStyle/>
        <a:p>
          <a:endParaRPr lang="ru-RU"/>
        </a:p>
      </dgm:t>
    </dgm:pt>
    <dgm:pt modelId="{A8F6EE3D-F13C-4EA1-89EC-5D08ED84387D}" type="sibTrans" cxnId="{0A12D118-6A4C-41C2-BF5A-650B043CEE16}">
      <dgm:prSet/>
      <dgm:spPr/>
      <dgm:t>
        <a:bodyPr/>
        <a:lstStyle/>
        <a:p>
          <a:endParaRPr lang="ru-RU"/>
        </a:p>
      </dgm:t>
    </dgm:pt>
    <dgm:pt modelId="{5AA92037-2612-40AC-824F-EFBD49BA8314}">
      <dgm:prSet phldrT="[Текст]"/>
      <dgm:spPr/>
      <dgm:t>
        <a:bodyPr/>
        <a:lstStyle/>
        <a:p>
          <a:r>
            <a:rPr lang="ru-RU" dirty="0"/>
            <a:t>Благотворительный сбор</a:t>
          </a:r>
        </a:p>
      </dgm:t>
    </dgm:pt>
    <dgm:pt modelId="{6EA16C3A-9762-4789-B0C9-49F611412508}" type="parTrans" cxnId="{0636CAC1-98E5-4B49-8340-EE69B234ACDF}">
      <dgm:prSet/>
      <dgm:spPr/>
      <dgm:t>
        <a:bodyPr/>
        <a:lstStyle/>
        <a:p>
          <a:endParaRPr lang="ru-RU"/>
        </a:p>
      </dgm:t>
    </dgm:pt>
    <dgm:pt modelId="{C5005CA8-0E41-4823-A9CA-73276BAB4867}" type="sibTrans" cxnId="{0636CAC1-98E5-4B49-8340-EE69B234ACDF}">
      <dgm:prSet/>
      <dgm:spPr/>
      <dgm:t>
        <a:bodyPr/>
        <a:lstStyle/>
        <a:p>
          <a:endParaRPr lang="ru-RU"/>
        </a:p>
      </dgm:t>
    </dgm:pt>
    <dgm:pt modelId="{C9975A94-4B36-4268-9BF0-EA20B9462B17}" type="pres">
      <dgm:prSet presAssocID="{A4E02C32-D949-4762-B2D8-CD915C89A52B}" presName="Name0" presStyleCnt="0">
        <dgm:presLayoutVars>
          <dgm:dir/>
          <dgm:resizeHandles val="exact"/>
        </dgm:presLayoutVars>
      </dgm:prSet>
      <dgm:spPr/>
    </dgm:pt>
    <dgm:pt modelId="{5210C2EE-75A8-4282-BA05-C3915E665021}" type="pres">
      <dgm:prSet presAssocID="{D279C5F6-94AA-47E9-972A-D54FEFECDCD8}" presName="composite" presStyleCnt="0"/>
      <dgm:spPr/>
    </dgm:pt>
    <dgm:pt modelId="{A8E2CB3D-2ED9-478F-A6D9-65F568BEE858}" type="pres">
      <dgm:prSet presAssocID="{D279C5F6-94AA-47E9-972A-D54FEFECDCD8}" presName="rect1" presStyleLbl="trAlignAcc1" presStyleIdx="0" presStyleCnt="2">
        <dgm:presLayoutVars>
          <dgm:bulletEnabled val="1"/>
        </dgm:presLayoutVars>
      </dgm:prSet>
      <dgm:spPr/>
    </dgm:pt>
    <dgm:pt modelId="{187386FC-F88E-4585-8E12-036E6D76C375}" type="pres">
      <dgm:prSet presAssocID="{D279C5F6-94AA-47E9-972A-D54FEFECDCD8}" presName="rect2" presStyleLbl="fgImgPlace1" presStyleIdx="0" presStyleCnt="2" custLinFactNeighborY="1166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1967A99-A106-45F1-8F5F-C884DC301157}" type="pres">
      <dgm:prSet presAssocID="{A8F6EE3D-F13C-4EA1-89EC-5D08ED84387D}" presName="sibTrans" presStyleCnt="0"/>
      <dgm:spPr/>
    </dgm:pt>
    <dgm:pt modelId="{E1A63F5F-0DA9-4A5E-AAFB-E1382B7AF9EE}" type="pres">
      <dgm:prSet presAssocID="{5AA92037-2612-40AC-824F-EFBD49BA8314}" presName="composite" presStyleCnt="0"/>
      <dgm:spPr/>
    </dgm:pt>
    <dgm:pt modelId="{9FD9ED93-5D19-4C1E-95A1-FD82CB936CF9}" type="pres">
      <dgm:prSet presAssocID="{5AA92037-2612-40AC-824F-EFBD49BA8314}" presName="rect1" presStyleLbl="trAlignAcc1" presStyleIdx="1" presStyleCnt="2">
        <dgm:presLayoutVars>
          <dgm:bulletEnabled val="1"/>
        </dgm:presLayoutVars>
      </dgm:prSet>
      <dgm:spPr/>
    </dgm:pt>
    <dgm:pt modelId="{A215DBEC-4903-4682-AAF2-F7EEB3A53625}" type="pres">
      <dgm:prSet presAssocID="{5AA92037-2612-40AC-824F-EFBD49BA8314}" presName="rect2" presStyleLbl="fgImgPlace1" presStyleIdx="1" presStyleCnt="2" custLinFactNeighborX="1973" custLinFactNeighborY="854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0A12D118-6A4C-41C2-BF5A-650B043CEE16}" srcId="{A4E02C32-D949-4762-B2D8-CD915C89A52B}" destId="{D279C5F6-94AA-47E9-972A-D54FEFECDCD8}" srcOrd="0" destOrd="0" parTransId="{3AF5F319-7092-4CFA-8ECA-A6F4BD8B017A}" sibTransId="{A8F6EE3D-F13C-4EA1-89EC-5D08ED84387D}"/>
    <dgm:cxn modelId="{0636CAC1-98E5-4B49-8340-EE69B234ACDF}" srcId="{A4E02C32-D949-4762-B2D8-CD915C89A52B}" destId="{5AA92037-2612-40AC-824F-EFBD49BA8314}" srcOrd="1" destOrd="0" parTransId="{6EA16C3A-9762-4789-B0C9-49F611412508}" sibTransId="{C5005CA8-0E41-4823-A9CA-73276BAB4867}"/>
    <dgm:cxn modelId="{795D15D6-2F30-4A41-B8CB-9986764F8D10}" type="presOf" srcId="{5AA92037-2612-40AC-824F-EFBD49BA8314}" destId="{9FD9ED93-5D19-4C1E-95A1-FD82CB936CF9}" srcOrd="0" destOrd="0" presId="urn:microsoft.com/office/officeart/2008/layout/PictureStrips"/>
    <dgm:cxn modelId="{82D43ED9-E018-4438-90C3-22E73D15E327}" type="presOf" srcId="{D279C5F6-94AA-47E9-972A-D54FEFECDCD8}" destId="{A8E2CB3D-2ED9-478F-A6D9-65F568BEE858}" srcOrd="0" destOrd="0" presId="urn:microsoft.com/office/officeart/2008/layout/PictureStrips"/>
    <dgm:cxn modelId="{658CB2EE-5E05-4B96-ABCA-FC0925297071}" type="presOf" srcId="{A4E02C32-D949-4762-B2D8-CD915C89A52B}" destId="{C9975A94-4B36-4268-9BF0-EA20B9462B17}" srcOrd="0" destOrd="0" presId="urn:microsoft.com/office/officeart/2008/layout/PictureStrips"/>
    <dgm:cxn modelId="{0FD6F0CC-6B21-4527-BF34-6DA25AA4D4FD}" type="presParOf" srcId="{C9975A94-4B36-4268-9BF0-EA20B9462B17}" destId="{5210C2EE-75A8-4282-BA05-C3915E665021}" srcOrd="0" destOrd="0" presId="urn:microsoft.com/office/officeart/2008/layout/PictureStrips"/>
    <dgm:cxn modelId="{E0288FED-2821-42D2-88E1-67FE1A36B40C}" type="presParOf" srcId="{5210C2EE-75A8-4282-BA05-C3915E665021}" destId="{A8E2CB3D-2ED9-478F-A6D9-65F568BEE858}" srcOrd="0" destOrd="0" presId="urn:microsoft.com/office/officeart/2008/layout/PictureStrips"/>
    <dgm:cxn modelId="{8AE6E4FB-4D60-40EF-9E94-1AF639A6E52D}" type="presParOf" srcId="{5210C2EE-75A8-4282-BA05-C3915E665021}" destId="{187386FC-F88E-4585-8E12-036E6D76C375}" srcOrd="1" destOrd="0" presId="urn:microsoft.com/office/officeart/2008/layout/PictureStrips"/>
    <dgm:cxn modelId="{5CA23106-B2E3-49B4-BEA9-436BD2B33AA3}" type="presParOf" srcId="{C9975A94-4B36-4268-9BF0-EA20B9462B17}" destId="{71967A99-A106-45F1-8F5F-C884DC301157}" srcOrd="1" destOrd="0" presId="urn:microsoft.com/office/officeart/2008/layout/PictureStrips"/>
    <dgm:cxn modelId="{6E1D9400-6DCE-4B45-8A72-52A983DBAD5D}" type="presParOf" srcId="{C9975A94-4B36-4268-9BF0-EA20B9462B17}" destId="{E1A63F5F-0DA9-4A5E-AAFB-E1382B7AF9EE}" srcOrd="2" destOrd="0" presId="urn:microsoft.com/office/officeart/2008/layout/PictureStrips"/>
    <dgm:cxn modelId="{CBE46880-4854-4298-B69A-8FF19FE3D6D1}" type="presParOf" srcId="{E1A63F5F-0DA9-4A5E-AAFB-E1382B7AF9EE}" destId="{9FD9ED93-5D19-4C1E-95A1-FD82CB936CF9}" srcOrd="0" destOrd="0" presId="urn:microsoft.com/office/officeart/2008/layout/PictureStrips"/>
    <dgm:cxn modelId="{BE8C3A5D-C1F2-4853-873B-087E2F99C3E5}" type="presParOf" srcId="{E1A63F5F-0DA9-4A5E-AAFB-E1382B7AF9EE}" destId="{A215DBEC-4903-4682-AAF2-F7EEB3A5362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E02C32-D949-4762-B2D8-CD915C89A52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79C5F6-94AA-47E9-972A-D54FEFECDCD8}">
      <dgm:prSet phldrT="[Текст]"/>
      <dgm:spPr/>
      <dgm:t>
        <a:bodyPr/>
        <a:lstStyle/>
        <a:p>
          <a:r>
            <a:rPr lang="ru-RU" dirty="0"/>
            <a:t>Автограф, футболка, благодарственное письмо и т.д.</a:t>
          </a:r>
        </a:p>
      </dgm:t>
    </dgm:pt>
    <dgm:pt modelId="{3AF5F319-7092-4CFA-8ECA-A6F4BD8B017A}" type="parTrans" cxnId="{0A12D118-6A4C-41C2-BF5A-650B043CEE16}">
      <dgm:prSet/>
      <dgm:spPr/>
      <dgm:t>
        <a:bodyPr/>
        <a:lstStyle/>
        <a:p>
          <a:endParaRPr lang="ru-RU"/>
        </a:p>
      </dgm:t>
    </dgm:pt>
    <dgm:pt modelId="{A8F6EE3D-F13C-4EA1-89EC-5D08ED84387D}" type="sibTrans" cxnId="{0A12D118-6A4C-41C2-BF5A-650B043CEE16}">
      <dgm:prSet/>
      <dgm:spPr/>
      <dgm:t>
        <a:bodyPr/>
        <a:lstStyle/>
        <a:p>
          <a:endParaRPr lang="ru-RU"/>
        </a:p>
      </dgm:t>
    </dgm:pt>
    <dgm:pt modelId="{5AA92037-2612-40AC-824F-EFBD49BA8314}">
      <dgm:prSet phldrT="[Текст]"/>
      <dgm:spPr/>
      <dgm:t>
        <a:bodyPr/>
        <a:lstStyle/>
        <a:p>
          <a:r>
            <a:rPr lang="ru-RU" dirty="0" err="1"/>
            <a:t>Предпродажи</a:t>
          </a:r>
          <a:endParaRPr lang="ru-RU" dirty="0"/>
        </a:p>
      </dgm:t>
    </dgm:pt>
    <dgm:pt modelId="{6EA16C3A-9762-4789-B0C9-49F611412508}" type="parTrans" cxnId="{0636CAC1-98E5-4B49-8340-EE69B234ACDF}">
      <dgm:prSet/>
      <dgm:spPr/>
      <dgm:t>
        <a:bodyPr/>
        <a:lstStyle/>
        <a:p>
          <a:endParaRPr lang="ru-RU"/>
        </a:p>
      </dgm:t>
    </dgm:pt>
    <dgm:pt modelId="{C5005CA8-0E41-4823-A9CA-73276BAB4867}" type="sibTrans" cxnId="{0636CAC1-98E5-4B49-8340-EE69B234ACDF}">
      <dgm:prSet/>
      <dgm:spPr/>
      <dgm:t>
        <a:bodyPr/>
        <a:lstStyle/>
        <a:p>
          <a:endParaRPr lang="ru-RU"/>
        </a:p>
      </dgm:t>
    </dgm:pt>
    <dgm:pt modelId="{C9975A94-4B36-4268-9BF0-EA20B9462B17}" type="pres">
      <dgm:prSet presAssocID="{A4E02C32-D949-4762-B2D8-CD915C89A52B}" presName="Name0" presStyleCnt="0">
        <dgm:presLayoutVars>
          <dgm:dir/>
          <dgm:resizeHandles val="exact"/>
        </dgm:presLayoutVars>
      </dgm:prSet>
      <dgm:spPr/>
    </dgm:pt>
    <dgm:pt modelId="{5210C2EE-75A8-4282-BA05-C3915E665021}" type="pres">
      <dgm:prSet presAssocID="{D279C5F6-94AA-47E9-972A-D54FEFECDCD8}" presName="composite" presStyleCnt="0"/>
      <dgm:spPr/>
    </dgm:pt>
    <dgm:pt modelId="{A8E2CB3D-2ED9-478F-A6D9-65F568BEE858}" type="pres">
      <dgm:prSet presAssocID="{D279C5F6-94AA-47E9-972A-D54FEFECDCD8}" presName="rect1" presStyleLbl="trAlignAcc1" presStyleIdx="0" presStyleCnt="2">
        <dgm:presLayoutVars>
          <dgm:bulletEnabled val="1"/>
        </dgm:presLayoutVars>
      </dgm:prSet>
      <dgm:spPr/>
    </dgm:pt>
    <dgm:pt modelId="{187386FC-F88E-4585-8E12-036E6D76C375}" type="pres">
      <dgm:prSet presAssocID="{D279C5F6-94AA-47E9-972A-D54FEFECDCD8}" presName="rect2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1967A99-A106-45F1-8F5F-C884DC301157}" type="pres">
      <dgm:prSet presAssocID="{A8F6EE3D-F13C-4EA1-89EC-5D08ED84387D}" presName="sibTrans" presStyleCnt="0"/>
      <dgm:spPr/>
    </dgm:pt>
    <dgm:pt modelId="{E1A63F5F-0DA9-4A5E-AAFB-E1382B7AF9EE}" type="pres">
      <dgm:prSet presAssocID="{5AA92037-2612-40AC-824F-EFBD49BA8314}" presName="composite" presStyleCnt="0"/>
      <dgm:spPr/>
    </dgm:pt>
    <dgm:pt modelId="{9FD9ED93-5D19-4C1E-95A1-FD82CB936CF9}" type="pres">
      <dgm:prSet presAssocID="{5AA92037-2612-40AC-824F-EFBD49BA8314}" presName="rect1" presStyleLbl="trAlignAcc1" presStyleIdx="1" presStyleCnt="2">
        <dgm:presLayoutVars>
          <dgm:bulletEnabled val="1"/>
        </dgm:presLayoutVars>
      </dgm:prSet>
      <dgm:spPr/>
    </dgm:pt>
    <dgm:pt modelId="{A215DBEC-4903-4682-AAF2-F7EEB3A53625}" type="pres">
      <dgm:prSet presAssocID="{5AA92037-2612-40AC-824F-EFBD49BA8314}" presName="rect2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69798E16-F8C4-410E-9B87-024C994D8FEB}" type="presOf" srcId="{5AA92037-2612-40AC-824F-EFBD49BA8314}" destId="{9FD9ED93-5D19-4C1E-95A1-FD82CB936CF9}" srcOrd="0" destOrd="0" presId="urn:microsoft.com/office/officeart/2008/layout/PictureStrips"/>
    <dgm:cxn modelId="{0A12D118-6A4C-41C2-BF5A-650B043CEE16}" srcId="{A4E02C32-D949-4762-B2D8-CD915C89A52B}" destId="{D279C5F6-94AA-47E9-972A-D54FEFECDCD8}" srcOrd="0" destOrd="0" parTransId="{3AF5F319-7092-4CFA-8ECA-A6F4BD8B017A}" sibTransId="{A8F6EE3D-F13C-4EA1-89EC-5D08ED84387D}"/>
    <dgm:cxn modelId="{30A96664-5EA3-41B0-9D8D-FADDC636687A}" type="presOf" srcId="{A4E02C32-D949-4762-B2D8-CD915C89A52B}" destId="{C9975A94-4B36-4268-9BF0-EA20B9462B17}" srcOrd="0" destOrd="0" presId="urn:microsoft.com/office/officeart/2008/layout/PictureStrips"/>
    <dgm:cxn modelId="{AB59558B-327F-4689-907E-293A6C5360D9}" type="presOf" srcId="{D279C5F6-94AA-47E9-972A-D54FEFECDCD8}" destId="{A8E2CB3D-2ED9-478F-A6D9-65F568BEE858}" srcOrd="0" destOrd="0" presId="urn:microsoft.com/office/officeart/2008/layout/PictureStrips"/>
    <dgm:cxn modelId="{0636CAC1-98E5-4B49-8340-EE69B234ACDF}" srcId="{A4E02C32-D949-4762-B2D8-CD915C89A52B}" destId="{5AA92037-2612-40AC-824F-EFBD49BA8314}" srcOrd="1" destOrd="0" parTransId="{6EA16C3A-9762-4789-B0C9-49F611412508}" sibTransId="{C5005CA8-0E41-4823-A9CA-73276BAB4867}"/>
    <dgm:cxn modelId="{903AF496-BCA8-4146-B8D6-FE662E16FD40}" type="presParOf" srcId="{C9975A94-4B36-4268-9BF0-EA20B9462B17}" destId="{5210C2EE-75A8-4282-BA05-C3915E665021}" srcOrd="0" destOrd="0" presId="urn:microsoft.com/office/officeart/2008/layout/PictureStrips"/>
    <dgm:cxn modelId="{24C1FED0-D57D-449A-B558-704E04EA4081}" type="presParOf" srcId="{5210C2EE-75A8-4282-BA05-C3915E665021}" destId="{A8E2CB3D-2ED9-478F-A6D9-65F568BEE858}" srcOrd="0" destOrd="0" presId="urn:microsoft.com/office/officeart/2008/layout/PictureStrips"/>
    <dgm:cxn modelId="{CE336149-03F8-47FC-9C1F-A3B063C56555}" type="presParOf" srcId="{5210C2EE-75A8-4282-BA05-C3915E665021}" destId="{187386FC-F88E-4585-8E12-036E6D76C375}" srcOrd="1" destOrd="0" presId="urn:microsoft.com/office/officeart/2008/layout/PictureStrips"/>
    <dgm:cxn modelId="{8AE2FB9D-3D39-4F56-B3B1-254ECA634D2B}" type="presParOf" srcId="{C9975A94-4B36-4268-9BF0-EA20B9462B17}" destId="{71967A99-A106-45F1-8F5F-C884DC301157}" srcOrd="1" destOrd="0" presId="urn:microsoft.com/office/officeart/2008/layout/PictureStrips"/>
    <dgm:cxn modelId="{233E3EC8-78B9-4860-905B-A8E9372E0850}" type="presParOf" srcId="{C9975A94-4B36-4268-9BF0-EA20B9462B17}" destId="{E1A63F5F-0DA9-4A5E-AAFB-E1382B7AF9EE}" srcOrd="2" destOrd="0" presId="urn:microsoft.com/office/officeart/2008/layout/PictureStrips"/>
    <dgm:cxn modelId="{022EB854-89E0-4984-987A-79EA35E5F9C5}" type="presParOf" srcId="{E1A63F5F-0DA9-4A5E-AAFB-E1382B7AF9EE}" destId="{9FD9ED93-5D19-4C1E-95A1-FD82CB936CF9}" srcOrd="0" destOrd="0" presId="urn:microsoft.com/office/officeart/2008/layout/PictureStrips"/>
    <dgm:cxn modelId="{E8B68466-61D6-481E-A883-F16272238CB8}" type="presParOf" srcId="{E1A63F5F-0DA9-4A5E-AAFB-E1382B7AF9EE}" destId="{A215DBEC-4903-4682-AAF2-F7EEB3A5362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EB5EFE-298C-4697-ABEF-FC1B759BF0B7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A9B35C-8A5F-4777-9F9B-85DD1676DEBF}">
      <dgm:prSet phldrT="[Текст]"/>
      <dgm:spPr/>
      <dgm:t>
        <a:bodyPr/>
        <a:lstStyle/>
        <a:p>
          <a:r>
            <a:rPr lang="ru-RU" dirty="0" err="1"/>
            <a:t>краудлендинг</a:t>
          </a:r>
          <a:endParaRPr lang="ru-RU" dirty="0"/>
        </a:p>
      </dgm:t>
    </dgm:pt>
    <dgm:pt modelId="{D440155C-0ADB-46B7-9A03-B2CC987A884B}" type="parTrans" cxnId="{7DC845BF-9608-437A-B3E1-DFEC4A13420D}">
      <dgm:prSet/>
      <dgm:spPr/>
      <dgm:t>
        <a:bodyPr/>
        <a:lstStyle/>
        <a:p>
          <a:endParaRPr lang="ru-RU"/>
        </a:p>
      </dgm:t>
    </dgm:pt>
    <dgm:pt modelId="{CEDF1E60-D822-46AC-BF1D-A4C40AA4A667}" type="sibTrans" cxnId="{7DC845BF-9608-437A-B3E1-DFEC4A13420D}">
      <dgm:prSet/>
      <dgm:spPr/>
      <dgm:t>
        <a:bodyPr/>
        <a:lstStyle/>
        <a:p>
          <a:endParaRPr lang="ru-RU"/>
        </a:p>
      </dgm:t>
    </dgm:pt>
    <dgm:pt modelId="{93CFDD3E-AE9B-4B8C-917C-B09A1FA1B1C3}">
      <dgm:prSet phldrT="[Текст]"/>
      <dgm:spPr/>
      <dgm:t>
        <a:bodyPr/>
        <a:lstStyle/>
        <a:p>
          <a:r>
            <a:rPr lang="ru-RU" dirty="0" err="1"/>
            <a:t>краудинвестинг</a:t>
          </a:r>
          <a:endParaRPr lang="ru-RU" dirty="0"/>
        </a:p>
      </dgm:t>
    </dgm:pt>
    <dgm:pt modelId="{AB0AF974-A6FA-4FD6-82D8-131070F5D10C}" type="parTrans" cxnId="{81DD7C4B-D634-451E-BF6B-5C81B1439155}">
      <dgm:prSet/>
      <dgm:spPr/>
      <dgm:t>
        <a:bodyPr/>
        <a:lstStyle/>
        <a:p>
          <a:endParaRPr lang="ru-RU"/>
        </a:p>
      </dgm:t>
    </dgm:pt>
    <dgm:pt modelId="{EF0174D3-16E5-44BF-96A1-E2D76F5D5BCC}" type="sibTrans" cxnId="{81DD7C4B-D634-451E-BF6B-5C81B1439155}">
      <dgm:prSet/>
      <dgm:spPr/>
      <dgm:t>
        <a:bodyPr/>
        <a:lstStyle/>
        <a:p>
          <a:endParaRPr lang="ru-RU"/>
        </a:p>
      </dgm:t>
    </dgm:pt>
    <dgm:pt modelId="{374F7B78-AB67-4C3D-B109-06FF2E2A5C2B}" type="pres">
      <dgm:prSet presAssocID="{E8EB5EFE-298C-4697-ABEF-FC1B759BF0B7}" presName="diagram" presStyleCnt="0">
        <dgm:presLayoutVars>
          <dgm:dir/>
          <dgm:resizeHandles val="exact"/>
        </dgm:presLayoutVars>
      </dgm:prSet>
      <dgm:spPr/>
    </dgm:pt>
    <dgm:pt modelId="{1A659776-CAE4-40F4-96DE-0EF25D6F1742}" type="pres">
      <dgm:prSet presAssocID="{BDA9B35C-8A5F-4777-9F9B-85DD1676DEBF}" presName="arrow" presStyleLbl="node1" presStyleIdx="0" presStyleCnt="2">
        <dgm:presLayoutVars>
          <dgm:bulletEnabled val="1"/>
        </dgm:presLayoutVars>
      </dgm:prSet>
      <dgm:spPr/>
    </dgm:pt>
    <dgm:pt modelId="{277B6612-53F4-4BA3-AF3B-3D8EF9F92669}" type="pres">
      <dgm:prSet presAssocID="{93CFDD3E-AE9B-4B8C-917C-B09A1FA1B1C3}" presName="arrow" presStyleLbl="node1" presStyleIdx="1" presStyleCnt="2">
        <dgm:presLayoutVars>
          <dgm:bulletEnabled val="1"/>
        </dgm:presLayoutVars>
      </dgm:prSet>
      <dgm:spPr/>
    </dgm:pt>
  </dgm:ptLst>
  <dgm:cxnLst>
    <dgm:cxn modelId="{8E8E3A45-99B3-4C9D-98B3-94DC410B9403}" type="presOf" srcId="{93CFDD3E-AE9B-4B8C-917C-B09A1FA1B1C3}" destId="{277B6612-53F4-4BA3-AF3B-3D8EF9F92669}" srcOrd="0" destOrd="0" presId="urn:microsoft.com/office/officeart/2005/8/layout/arrow5"/>
    <dgm:cxn modelId="{81DD7C4B-D634-451E-BF6B-5C81B1439155}" srcId="{E8EB5EFE-298C-4697-ABEF-FC1B759BF0B7}" destId="{93CFDD3E-AE9B-4B8C-917C-B09A1FA1B1C3}" srcOrd="1" destOrd="0" parTransId="{AB0AF974-A6FA-4FD6-82D8-131070F5D10C}" sibTransId="{EF0174D3-16E5-44BF-96A1-E2D76F5D5BCC}"/>
    <dgm:cxn modelId="{90D1F984-5CB7-4ECE-9E36-DFAAB102A0FC}" type="presOf" srcId="{E8EB5EFE-298C-4697-ABEF-FC1B759BF0B7}" destId="{374F7B78-AB67-4C3D-B109-06FF2E2A5C2B}" srcOrd="0" destOrd="0" presId="urn:microsoft.com/office/officeart/2005/8/layout/arrow5"/>
    <dgm:cxn modelId="{7DC845BF-9608-437A-B3E1-DFEC4A13420D}" srcId="{E8EB5EFE-298C-4697-ABEF-FC1B759BF0B7}" destId="{BDA9B35C-8A5F-4777-9F9B-85DD1676DEBF}" srcOrd="0" destOrd="0" parTransId="{D440155C-0ADB-46B7-9A03-B2CC987A884B}" sibTransId="{CEDF1E60-D822-46AC-BF1D-A4C40AA4A667}"/>
    <dgm:cxn modelId="{E6790BF3-C343-4553-AE6E-C73EEC04CA1B}" type="presOf" srcId="{BDA9B35C-8A5F-4777-9F9B-85DD1676DEBF}" destId="{1A659776-CAE4-40F4-96DE-0EF25D6F1742}" srcOrd="0" destOrd="0" presId="urn:microsoft.com/office/officeart/2005/8/layout/arrow5"/>
    <dgm:cxn modelId="{870719C2-5E4D-4946-BBEA-DB69C8A01DF5}" type="presParOf" srcId="{374F7B78-AB67-4C3D-B109-06FF2E2A5C2B}" destId="{1A659776-CAE4-40F4-96DE-0EF25D6F1742}" srcOrd="0" destOrd="0" presId="urn:microsoft.com/office/officeart/2005/8/layout/arrow5"/>
    <dgm:cxn modelId="{6D36121C-9967-4512-A0B3-A72F10A37BC8}" type="presParOf" srcId="{374F7B78-AB67-4C3D-B109-06FF2E2A5C2B}" destId="{277B6612-53F4-4BA3-AF3B-3D8EF9F92669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436D1D-4259-43F7-B7A2-2579F9D819F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B2B05B-202D-49F8-86BE-1587C816EE6A}">
      <dgm:prSet phldrT="[Текст]"/>
      <dgm:spPr/>
      <dgm:t>
        <a:bodyPr/>
        <a:lstStyle/>
        <a:p>
          <a:r>
            <a:rPr lang="ru-RU" dirty="0"/>
            <a:t>запрещающий</a:t>
          </a:r>
        </a:p>
      </dgm:t>
    </dgm:pt>
    <dgm:pt modelId="{13889D06-5966-4343-9932-B81BB3103535}" type="parTrans" cxnId="{5385E8B2-2166-4FC8-8494-0084742E460D}">
      <dgm:prSet/>
      <dgm:spPr/>
      <dgm:t>
        <a:bodyPr/>
        <a:lstStyle/>
        <a:p>
          <a:endParaRPr lang="ru-RU"/>
        </a:p>
      </dgm:t>
    </dgm:pt>
    <dgm:pt modelId="{C333DAFA-874E-4791-87DA-934F136DB1A8}" type="sibTrans" cxnId="{5385E8B2-2166-4FC8-8494-0084742E460D}">
      <dgm:prSet/>
      <dgm:spPr/>
      <dgm:t>
        <a:bodyPr/>
        <a:lstStyle/>
        <a:p>
          <a:endParaRPr lang="ru-RU"/>
        </a:p>
      </dgm:t>
    </dgm:pt>
    <dgm:pt modelId="{8730DE32-E269-4119-B3D6-C49F2FCF6306}">
      <dgm:prSet phldrT="[Текст]"/>
      <dgm:spPr/>
      <dgm:t>
        <a:bodyPr/>
        <a:lstStyle/>
        <a:p>
          <a:r>
            <a:rPr lang="ru-RU" dirty="0"/>
            <a:t>регулируемый</a:t>
          </a:r>
        </a:p>
      </dgm:t>
    </dgm:pt>
    <dgm:pt modelId="{9FAC9C81-BB0C-4D8C-98F1-56BCCA28E940}" type="parTrans" cxnId="{4E611E88-EE71-499F-80FB-81EACC4F3DC0}">
      <dgm:prSet/>
      <dgm:spPr/>
      <dgm:t>
        <a:bodyPr/>
        <a:lstStyle/>
        <a:p>
          <a:endParaRPr lang="ru-RU"/>
        </a:p>
      </dgm:t>
    </dgm:pt>
    <dgm:pt modelId="{C636FC9A-8B9E-48C3-9A4F-5438238C74F8}" type="sibTrans" cxnId="{4E611E88-EE71-499F-80FB-81EACC4F3DC0}">
      <dgm:prSet/>
      <dgm:spPr/>
      <dgm:t>
        <a:bodyPr/>
        <a:lstStyle/>
        <a:p>
          <a:endParaRPr lang="ru-RU"/>
        </a:p>
      </dgm:t>
    </dgm:pt>
    <dgm:pt modelId="{CBD28D09-F18F-4857-966C-411536F1BE62}">
      <dgm:prSet phldrT="[Текст]"/>
      <dgm:spPr/>
      <dgm:t>
        <a:bodyPr/>
        <a:lstStyle/>
        <a:p>
          <a:r>
            <a:rPr lang="ru-RU" dirty="0"/>
            <a:t>саморегулируемый</a:t>
          </a:r>
        </a:p>
      </dgm:t>
    </dgm:pt>
    <dgm:pt modelId="{E374DA0D-9C14-4E42-BD34-6FF525FF4298}" type="parTrans" cxnId="{BCCA8B24-7596-454A-B298-12CFC8864B36}">
      <dgm:prSet/>
      <dgm:spPr/>
      <dgm:t>
        <a:bodyPr/>
        <a:lstStyle/>
        <a:p>
          <a:endParaRPr lang="ru-RU"/>
        </a:p>
      </dgm:t>
    </dgm:pt>
    <dgm:pt modelId="{21A94685-C1C1-48B5-B350-46D6B01BF161}" type="sibTrans" cxnId="{BCCA8B24-7596-454A-B298-12CFC8864B36}">
      <dgm:prSet/>
      <dgm:spPr/>
      <dgm:t>
        <a:bodyPr/>
        <a:lstStyle/>
        <a:p>
          <a:endParaRPr lang="ru-RU"/>
        </a:p>
      </dgm:t>
    </dgm:pt>
    <dgm:pt modelId="{075D41AF-EF36-4CF5-8480-39E183187D08}" type="pres">
      <dgm:prSet presAssocID="{78436D1D-4259-43F7-B7A2-2579F9D819FA}" presName="linear" presStyleCnt="0">
        <dgm:presLayoutVars>
          <dgm:dir/>
          <dgm:animLvl val="lvl"/>
          <dgm:resizeHandles val="exact"/>
        </dgm:presLayoutVars>
      </dgm:prSet>
      <dgm:spPr/>
    </dgm:pt>
    <dgm:pt modelId="{8D9C23E2-CE42-44DE-B05F-3C7EE063BAE2}" type="pres">
      <dgm:prSet presAssocID="{27B2B05B-202D-49F8-86BE-1587C816EE6A}" presName="parentLin" presStyleCnt="0"/>
      <dgm:spPr/>
    </dgm:pt>
    <dgm:pt modelId="{E7FE593A-AAB4-402B-975F-7B7825FEF655}" type="pres">
      <dgm:prSet presAssocID="{27B2B05B-202D-49F8-86BE-1587C816EE6A}" presName="parentLeftMargin" presStyleLbl="node1" presStyleIdx="0" presStyleCnt="3"/>
      <dgm:spPr/>
    </dgm:pt>
    <dgm:pt modelId="{0A51303A-EFE3-43E7-8ABA-64B98189F4D8}" type="pres">
      <dgm:prSet presAssocID="{27B2B05B-202D-49F8-86BE-1587C816EE6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27109C1-E5D4-47C5-AE6C-197FE988DE16}" type="pres">
      <dgm:prSet presAssocID="{27B2B05B-202D-49F8-86BE-1587C816EE6A}" presName="negativeSpace" presStyleCnt="0"/>
      <dgm:spPr/>
    </dgm:pt>
    <dgm:pt modelId="{D8AAC203-BB7A-443C-8CDA-EC3810359EBE}" type="pres">
      <dgm:prSet presAssocID="{27B2B05B-202D-49F8-86BE-1587C816EE6A}" presName="childText" presStyleLbl="conFgAcc1" presStyleIdx="0" presStyleCnt="3">
        <dgm:presLayoutVars>
          <dgm:bulletEnabled val="1"/>
        </dgm:presLayoutVars>
      </dgm:prSet>
      <dgm:spPr/>
    </dgm:pt>
    <dgm:pt modelId="{1AC6A0D4-2DBD-4C7F-8A82-5FB4DF24F9A5}" type="pres">
      <dgm:prSet presAssocID="{C333DAFA-874E-4791-87DA-934F136DB1A8}" presName="spaceBetweenRectangles" presStyleCnt="0"/>
      <dgm:spPr/>
    </dgm:pt>
    <dgm:pt modelId="{1AC5C060-4DD3-4775-A2EE-3279FE9E8030}" type="pres">
      <dgm:prSet presAssocID="{8730DE32-E269-4119-B3D6-C49F2FCF6306}" presName="parentLin" presStyleCnt="0"/>
      <dgm:spPr/>
    </dgm:pt>
    <dgm:pt modelId="{BD09588F-7EB3-4277-A744-04111CDE29F2}" type="pres">
      <dgm:prSet presAssocID="{8730DE32-E269-4119-B3D6-C49F2FCF6306}" presName="parentLeftMargin" presStyleLbl="node1" presStyleIdx="0" presStyleCnt="3"/>
      <dgm:spPr/>
    </dgm:pt>
    <dgm:pt modelId="{48B13CD6-55C8-4C28-9F87-FA06DF65BA50}" type="pres">
      <dgm:prSet presAssocID="{8730DE32-E269-4119-B3D6-C49F2FCF630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24A9E26-0BF0-468F-A98C-B72CADC63613}" type="pres">
      <dgm:prSet presAssocID="{8730DE32-E269-4119-B3D6-C49F2FCF6306}" presName="negativeSpace" presStyleCnt="0"/>
      <dgm:spPr/>
    </dgm:pt>
    <dgm:pt modelId="{3FD2CFD5-43C4-488B-A1BC-3DF2CB971EEF}" type="pres">
      <dgm:prSet presAssocID="{8730DE32-E269-4119-B3D6-C49F2FCF6306}" presName="childText" presStyleLbl="conFgAcc1" presStyleIdx="1" presStyleCnt="3">
        <dgm:presLayoutVars>
          <dgm:bulletEnabled val="1"/>
        </dgm:presLayoutVars>
      </dgm:prSet>
      <dgm:spPr/>
    </dgm:pt>
    <dgm:pt modelId="{6EA39EB0-C1AA-4D3A-98F6-78F24503AD41}" type="pres">
      <dgm:prSet presAssocID="{C636FC9A-8B9E-48C3-9A4F-5438238C74F8}" presName="spaceBetweenRectangles" presStyleCnt="0"/>
      <dgm:spPr/>
    </dgm:pt>
    <dgm:pt modelId="{745C63EB-80BD-41A7-BFB8-57C2CAF06AD1}" type="pres">
      <dgm:prSet presAssocID="{CBD28D09-F18F-4857-966C-411536F1BE62}" presName="parentLin" presStyleCnt="0"/>
      <dgm:spPr/>
    </dgm:pt>
    <dgm:pt modelId="{1CE48538-0F97-44CB-AAC0-C609B9C632BF}" type="pres">
      <dgm:prSet presAssocID="{CBD28D09-F18F-4857-966C-411536F1BE62}" presName="parentLeftMargin" presStyleLbl="node1" presStyleIdx="1" presStyleCnt="3"/>
      <dgm:spPr/>
    </dgm:pt>
    <dgm:pt modelId="{A20A8E53-BB81-48F7-A788-B284A21DCC9A}" type="pres">
      <dgm:prSet presAssocID="{CBD28D09-F18F-4857-966C-411536F1BE6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7325849-31A1-4314-8E2C-C966EAE8F034}" type="pres">
      <dgm:prSet presAssocID="{CBD28D09-F18F-4857-966C-411536F1BE62}" presName="negativeSpace" presStyleCnt="0"/>
      <dgm:spPr/>
    </dgm:pt>
    <dgm:pt modelId="{62C2B75F-C68D-4DEB-A0F6-D4064B096053}" type="pres">
      <dgm:prSet presAssocID="{CBD28D09-F18F-4857-966C-411536F1BE6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5DED621-FDB8-486A-BC2B-932625C0EB58}" type="presOf" srcId="{CBD28D09-F18F-4857-966C-411536F1BE62}" destId="{A20A8E53-BB81-48F7-A788-B284A21DCC9A}" srcOrd="1" destOrd="0" presId="urn:microsoft.com/office/officeart/2005/8/layout/list1"/>
    <dgm:cxn modelId="{BCCA8B24-7596-454A-B298-12CFC8864B36}" srcId="{78436D1D-4259-43F7-B7A2-2579F9D819FA}" destId="{CBD28D09-F18F-4857-966C-411536F1BE62}" srcOrd="2" destOrd="0" parTransId="{E374DA0D-9C14-4E42-BD34-6FF525FF4298}" sibTransId="{21A94685-C1C1-48B5-B350-46D6B01BF161}"/>
    <dgm:cxn modelId="{7611593C-A7A1-4E81-90C8-E5A972C1FC5D}" type="presOf" srcId="{27B2B05B-202D-49F8-86BE-1587C816EE6A}" destId="{E7FE593A-AAB4-402B-975F-7B7825FEF655}" srcOrd="0" destOrd="0" presId="urn:microsoft.com/office/officeart/2005/8/layout/list1"/>
    <dgm:cxn modelId="{69E9A163-0ABD-4E5D-911D-FAA383BB4D7F}" type="presOf" srcId="{8730DE32-E269-4119-B3D6-C49F2FCF6306}" destId="{BD09588F-7EB3-4277-A744-04111CDE29F2}" srcOrd="0" destOrd="0" presId="urn:microsoft.com/office/officeart/2005/8/layout/list1"/>
    <dgm:cxn modelId="{77EA2D6C-3289-461E-881C-8464410CE013}" type="presOf" srcId="{CBD28D09-F18F-4857-966C-411536F1BE62}" destId="{1CE48538-0F97-44CB-AAC0-C609B9C632BF}" srcOrd="0" destOrd="0" presId="urn:microsoft.com/office/officeart/2005/8/layout/list1"/>
    <dgm:cxn modelId="{4E611E88-EE71-499F-80FB-81EACC4F3DC0}" srcId="{78436D1D-4259-43F7-B7A2-2579F9D819FA}" destId="{8730DE32-E269-4119-B3D6-C49F2FCF6306}" srcOrd="1" destOrd="0" parTransId="{9FAC9C81-BB0C-4D8C-98F1-56BCCA28E940}" sibTransId="{C636FC9A-8B9E-48C3-9A4F-5438238C74F8}"/>
    <dgm:cxn modelId="{5385E8B2-2166-4FC8-8494-0084742E460D}" srcId="{78436D1D-4259-43F7-B7A2-2579F9D819FA}" destId="{27B2B05B-202D-49F8-86BE-1587C816EE6A}" srcOrd="0" destOrd="0" parTransId="{13889D06-5966-4343-9932-B81BB3103535}" sibTransId="{C333DAFA-874E-4791-87DA-934F136DB1A8}"/>
    <dgm:cxn modelId="{020CE6B4-5A3E-4ABD-815F-DE7726CA7A9F}" type="presOf" srcId="{78436D1D-4259-43F7-B7A2-2579F9D819FA}" destId="{075D41AF-EF36-4CF5-8480-39E183187D08}" srcOrd="0" destOrd="0" presId="urn:microsoft.com/office/officeart/2005/8/layout/list1"/>
    <dgm:cxn modelId="{96EA88F6-B4D2-4AEC-A251-9BBAC2960544}" type="presOf" srcId="{8730DE32-E269-4119-B3D6-C49F2FCF6306}" destId="{48B13CD6-55C8-4C28-9F87-FA06DF65BA50}" srcOrd="1" destOrd="0" presId="urn:microsoft.com/office/officeart/2005/8/layout/list1"/>
    <dgm:cxn modelId="{8B5BA0FA-C42E-46B5-B0CD-19CE07BFACCD}" type="presOf" srcId="{27B2B05B-202D-49F8-86BE-1587C816EE6A}" destId="{0A51303A-EFE3-43E7-8ABA-64B98189F4D8}" srcOrd="1" destOrd="0" presId="urn:microsoft.com/office/officeart/2005/8/layout/list1"/>
    <dgm:cxn modelId="{0D77763C-9C2C-4D7D-BF7F-85D104F519DB}" type="presParOf" srcId="{075D41AF-EF36-4CF5-8480-39E183187D08}" destId="{8D9C23E2-CE42-44DE-B05F-3C7EE063BAE2}" srcOrd="0" destOrd="0" presId="urn:microsoft.com/office/officeart/2005/8/layout/list1"/>
    <dgm:cxn modelId="{016A30F9-8CB1-44AA-845F-DF76EB0BA197}" type="presParOf" srcId="{8D9C23E2-CE42-44DE-B05F-3C7EE063BAE2}" destId="{E7FE593A-AAB4-402B-975F-7B7825FEF655}" srcOrd="0" destOrd="0" presId="urn:microsoft.com/office/officeart/2005/8/layout/list1"/>
    <dgm:cxn modelId="{73DA3795-4BBC-4454-85B6-C0F4090E85B3}" type="presParOf" srcId="{8D9C23E2-CE42-44DE-B05F-3C7EE063BAE2}" destId="{0A51303A-EFE3-43E7-8ABA-64B98189F4D8}" srcOrd="1" destOrd="0" presId="urn:microsoft.com/office/officeart/2005/8/layout/list1"/>
    <dgm:cxn modelId="{7A458754-AE4C-4057-8269-A18F72F82057}" type="presParOf" srcId="{075D41AF-EF36-4CF5-8480-39E183187D08}" destId="{827109C1-E5D4-47C5-AE6C-197FE988DE16}" srcOrd="1" destOrd="0" presId="urn:microsoft.com/office/officeart/2005/8/layout/list1"/>
    <dgm:cxn modelId="{BFA19604-2AF2-44D2-A73D-22CF21D5F48C}" type="presParOf" srcId="{075D41AF-EF36-4CF5-8480-39E183187D08}" destId="{D8AAC203-BB7A-443C-8CDA-EC3810359EBE}" srcOrd="2" destOrd="0" presId="urn:microsoft.com/office/officeart/2005/8/layout/list1"/>
    <dgm:cxn modelId="{50E9C8A8-6745-4043-B00A-A152937F5364}" type="presParOf" srcId="{075D41AF-EF36-4CF5-8480-39E183187D08}" destId="{1AC6A0D4-2DBD-4C7F-8A82-5FB4DF24F9A5}" srcOrd="3" destOrd="0" presId="urn:microsoft.com/office/officeart/2005/8/layout/list1"/>
    <dgm:cxn modelId="{3723A0FE-F6C4-4FE3-9FB4-E9C4B2B8EF7C}" type="presParOf" srcId="{075D41AF-EF36-4CF5-8480-39E183187D08}" destId="{1AC5C060-4DD3-4775-A2EE-3279FE9E8030}" srcOrd="4" destOrd="0" presId="urn:microsoft.com/office/officeart/2005/8/layout/list1"/>
    <dgm:cxn modelId="{E8BAB828-2680-4CB1-8120-F7D82C6C1603}" type="presParOf" srcId="{1AC5C060-4DD3-4775-A2EE-3279FE9E8030}" destId="{BD09588F-7EB3-4277-A744-04111CDE29F2}" srcOrd="0" destOrd="0" presId="urn:microsoft.com/office/officeart/2005/8/layout/list1"/>
    <dgm:cxn modelId="{2FC97D8E-9BA1-4B7B-904E-98AA116C7D3D}" type="presParOf" srcId="{1AC5C060-4DD3-4775-A2EE-3279FE9E8030}" destId="{48B13CD6-55C8-4C28-9F87-FA06DF65BA50}" srcOrd="1" destOrd="0" presId="urn:microsoft.com/office/officeart/2005/8/layout/list1"/>
    <dgm:cxn modelId="{C733FF0E-4144-47D1-814C-443F1035DDAB}" type="presParOf" srcId="{075D41AF-EF36-4CF5-8480-39E183187D08}" destId="{E24A9E26-0BF0-468F-A98C-B72CADC63613}" srcOrd="5" destOrd="0" presId="urn:microsoft.com/office/officeart/2005/8/layout/list1"/>
    <dgm:cxn modelId="{CB50CC48-CB36-4C1B-9054-4563B7768C66}" type="presParOf" srcId="{075D41AF-EF36-4CF5-8480-39E183187D08}" destId="{3FD2CFD5-43C4-488B-A1BC-3DF2CB971EEF}" srcOrd="6" destOrd="0" presId="urn:microsoft.com/office/officeart/2005/8/layout/list1"/>
    <dgm:cxn modelId="{BB9DD0E3-FFE8-49EA-8860-C911CFBFAF70}" type="presParOf" srcId="{075D41AF-EF36-4CF5-8480-39E183187D08}" destId="{6EA39EB0-C1AA-4D3A-98F6-78F24503AD41}" srcOrd="7" destOrd="0" presId="urn:microsoft.com/office/officeart/2005/8/layout/list1"/>
    <dgm:cxn modelId="{74101DAF-6002-493F-8D3D-75F3771E957A}" type="presParOf" srcId="{075D41AF-EF36-4CF5-8480-39E183187D08}" destId="{745C63EB-80BD-41A7-BFB8-57C2CAF06AD1}" srcOrd="8" destOrd="0" presId="urn:microsoft.com/office/officeart/2005/8/layout/list1"/>
    <dgm:cxn modelId="{7020CD37-E095-4961-8FD1-00EBF1EA8D0C}" type="presParOf" srcId="{745C63EB-80BD-41A7-BFB8-57C2CAF06AD1}" destId="{1CE48538-0F97-44CB-AAC0-C609B9C632BF}" srcOrd="0" destOrd="0" presId="urn:microsoft.com/office/officeart/2005/8/layout/list1"/>
    <dgm:cxn modelId="{B0407AEB-1D2D-4020-9217-57C09A63DB93}" type="presParOf" srcId="{745C63EB-80BD-41A7-BFB8-57C2CAF06AD1}" destId="{A20A8E53-BB81-48F7-A788-B284A21DCC9A}" srcOrd="1" destOrd="0" presId="urn:microsoft.com/office/officeart/2005/8/layout/list1"/>
    <dgm:cxn modelId="{70461A88-4796-4AFC-B5B3-317E16073E66}" type="presParOf" srcId="{075D41AF-EF36-4CF5-8480-39E183187D08}" destId="{07325849-31A1-4314-8E2C-C966EAE8F034}" srcOrd="9" destOrd="0" presId="urn:microsoft.com/office/officeart/2005/8/layout/list1"/>
    <dgm:cxn modelId="{CE582815-05C4-4CF9-8544-329EABF9E482}" type="presParOf" srcId="{075D41AF-EF36-4CF5-8480-39E183187D08}" destId="{62C2B75F-C68D-4DEB-A0F6-D4064B09605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43872F4-087C-4A3D-9F22-C9FCAB0FB2DE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D37591-12F3-42F0-BBA6-D021A7EA03DE}">
      <dgm:prSet phldrT="[Текст]"/>
      <dgm:spPr/>
      <dgm:t>
        <a:bodyPr/>
        <a:lstStyle/>
        <a:p>
          <a:r>
            <a:rPr lang="ru-RU" dirty="0"/>
            <a:t>регулирование</a:t>
          </a:r>
        </a:p>
      </dgm:t>
    </dgm:pt>
    <dgm:pt modelId="{8FA1E1BE-1610-4374-9A3B-103E8BD2408C}" type="parTrans" cxnId="{1CD1F9DB-104F-4973-8927-D0801B679292}">
      <dgm:prSet/>
      <dgm:spPr/>
      <dgm:t>
        <a:bodyPr/>
        <a:lstStyle/>
        <a:p>
          <a:endParaRPr lang="ru-RU"/>
        </a:p>
      </dgm:t>
    </dgm:pt>
    <dgm:pt modelId="{056456CE-5BF2-40BA-BB5A-CBDFBAD97BE5}" type="sibTrans" cxnId="{1CD1F9DB-104F-4973-8927-D0801B679292}">
      <dgm:prSet/>
      <dgm:spPr/>
      <dgm:t>
        <a:bodyPr/>
        <a:lstStyle/>
        <a:p>
          <a:endParaRPr lang="ru-RU"/>
        </a:p>
      </dgm:t>
    </dgm:pt>
    <dgm:pt modelId="{04CA82A3-39BA-4430-9361-3A56A377F3BB}">
      <dgm:prSet phldrT="[Текст]"/>
      <dgm:spPr/>
      <dgm:t>
        <a:bodyPr/>
        <a:lstStyle/>
        <a:p>
          <a:r>
            <a:rPr lang="ru-RU" dirty="0"/>
            <a:t>надзор</a:t>
          </a:r>
        </a:p>
      </dgm:t>
    </dgm:pt>
    <dgm:pt modelId="{9B7A7B27-4571-4724-9C0F-766FCD811176}" type="parTrans" cxnId="{D14A54B9-DB2A-49B7-B9C8-3B135353F7FC}">
      <dgm:prSet/>
      <dgm:spPr/>
      <dgm:t>
        <a:bodyPr/>
        <a:lstStyle/>
        <a:p>
          <a:endParaRPr lang="ru-RU"/>
        </a:p>
      </dgm:t>
    </dgm:pt>
    <dgm:pt modelId="{9485F621-34C7-485C-958C-D5C5CFE1CD56}" type="sibTrans" cxnId="{D14A54B9-DB2A-49B7-B9C8-3B135353F7FC}">
      <dgm:prSet/>
      <dgm:spPr/>
      <dgm:t>
        <a:bodyPr/>
        <a:lstStyle/>
        <a:p>
          <a:endParaRPr lang="ru-RU"/>
        </a:p>
      </dgm:t>
    </dgm:pt>
    <dgm:pt modelId="{DBED998A-CEE2-4C11-BDBC-49FD576E9F9D}" type="pres">
      <dgm:prSet presAssocID="{043872F4-087C-4A3D-9F22-C9FCAB0FB2DE}" presName="compositeShape" presStyleCnt="0">
        <dgm:presLayoutVars>
          <dgm:chMax val="2"/>
          <dgm:dir/>
          <dgm:resizeHandles val="exact"/>
        </dgm:presLayoutVars>
      </dgm:prSet>
      <dgm:spPr/>
    </dgm:pt>
    <dgm:pt modelId="{94B75F5D-2A58-4558-913B-E802B5BA1449}" type="pres">
      <dgm:prSet presAssocID="{043872F4-087C-4A3D-9F22-C9FCAB0FB2DE}" presName="divider" presStyleLbl="fgShp" presStyleIdx="0" presStyleCnt="1"/>
      <dgm:spPr/>
    </dgm:pt>
    <dgm:pt modelId="{80D25493-DBC8-49B5-8C87-18E98447867F}" type="pres">
      <dgm:prSet presAssocID="{A1D37591-12F3-42F0-BBA6-D021A7EA03DE}" presName="downArrow" presStyleLbl="node1" presStyleIdx="0" presStyleCnt="2"/>
      <dgm:spPr/>
    </dgm:pt>
    <dgm:pt modelId="{7C961504-89AB-42D2-B1DD-6CCF7276DF36}" type="pres">
      <dgm:prSet presAssocID="{A1D37591-12F3-42F0-BBA6-D021A7EA03DE}" presName="downArrowText" presStyleLbl="revTx" presStyleIdx="0" presStyleCnt="2">
        <dgm:presLayoutVars>
          <dgm:bulletEnabled val="1"/>
        </dgm:presLayoutVars>
      </dgm:prSet>
      <dgm:spPr/>
    </dgm:pt>
    <dgm:pt modelId="{E2556A3A-F553-46D5-8A21-8EE2731312F4}" type="pres">
      <dgm:prSet presAssocID="{04CA82A3-39BA-4430-9361-3A56A377F3BB}" presName="upArrow" presStyleLbl="node1" presStyleIdx="1" presStyleCnt="2"/>
      <dgm:spPr/>
    </dgm:pt>
    <dgm:pt modelId="{27B89BD2-8415-4606-A7CB-7AC581316967}" type="pres">
      <dgm:prSet presAssocID="{04CA82A3-39BA-4430-9361-3A56A377F3BB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29126858-EDAD-416B-9977-D879808E032D}" type="presOf" srcId="{043872F4-087C-4A3D-9F22-C9FCAB0FB2DE}" destId="{DBED998A-CEE2-4C11-BDBC-49FD576E9F9D}" srcOrd="0" destOrd="0" presId="urn:microsoft.com/office/officeart/2005/8/layout/arrow3"/>
    <dgm:cxn modelId="{6F06539C-1807-4D51-92BA-557A6663CB96}" type="presOf" srcId="{A1D37591-12F3-42F0-BBA6-D021A7EA03DE}" destId="{7C961504-89AB-42D2-B1DD-6CCF7276DF36}" srcOrd="0" destOrd="0" presId="urn:microsoft.com/office/officeart/2005/8/layout/arrow3"/>
    <dgm:cxn modelId="{EE83C8B3-B499-48D5-80C1-EF9F8349B678}" type="presOf" srcId="{04CA82A3-39BA-4430-9361-3A56A377F3BB}" destId="{27B89BD2-8415-4606-A7CB-7AC581316967}" srcOrd="0" destOrd="0" presId="urn:microsoft.com/office/officeart/2005/8/layout/arrow3"/>
    <dgm:cxn modelId="{D14A54B9-DB2A-49B7-B9C8-3B135353F7FC}" srcId="{043872F4-087C-4A3D-9F22-C9FCAB0FB2DE}" destId="{04CA82A3-39BA-4430-9361-3A56A377F3BB}" srcOrd="1" destOrd="0" parTransId="{9B7A7B27-4571-4724-9C0F-766FCD811176}" sibTransId="{9485F621-34C7-485C-958C-D5C5CFE1CD56}"/>
    <dgm:cxn modelId="{1CD1F9DB-104F-4973-8927-D0801B679292}" srcId="{043872F4-087C-4A3D-9F22-C9FCAB0FB2DE}" destId="{A1D37591-12F3-42F0-BBA6-D021A7EA03DE}" srcOrd="0" destOrd="0" parTransId="{8FA1E1BE-1610-4374-9A3B-103E8BD2408C}" sibTransId="{056456CE-5BF2-40BA-BB5A-CBDFBAD97BE5}"/>
    <dgm:cxn modelId="{957AC9CA-B338-4906-AF7E-EDC27D5C20AD}" type="presParOf" srcId="{DBED998A-CEE2-4C11-BDBC-49FD576E9F9D}" destId="{94B75F5D-2A58-4558-913B-E802B5BA1449}" srcOrd="0" destOrd="0" presId="urn:microsoft.com/office/officeart/2005/8/layout/arrow3"/>
    <dgm:cxn modelId="{AD5B8920-93DB-433D-B1DA-9CE434EA4D84}" type="presParOf" srcId="{DBED998A-CEE2-4C11-BDBC-49FD576E9F9D}" destId="{80D25493-DBC8-49B5-8C87-18E98447867F}" srcOrd="1" destOrd="0" presId="urn:microsoft.com/office/officeart/2005/8/layout/arrow3"/>
    <dgm:cxn modelId="{8331801C-5816-4BCA-A861-18EF1B28BF04}" type="presParOf" srcId="{DBED998A-CEE2-4C11-BDBC-49FD576E9F9D}" destId="{7C961504-89AB-42D2-B1DD-6CCF7276DF36}" srcOrd="2" destOrd="0" presId="urn:microsoft.com/office/officeart/2005/8/layout/arrow3"/>
    <dgm:cxn modelId="{1E55EA9B-F422-4A87-A9E0-4B5280ACC207}" type="presParOf" srcId="{DBED998A-CEE2-4C11-BDBC-49FD576E9F9D}" destId="{E2556A3A-F553-46D5-8A21-8EE2731312F4}" srcOrd="3" destOrd="0" presId="urn:microsoft.com/office/officeart/2005/8/layout/arrow3"/>
    <dgm:cxn modelId="{73B649FD-CFE3-432E-95B7-59D805AF3284}" type="presParOf" srcId="{DBED998A-CEE2-4C11-BDBC-49FD576E9F9D}" destId="{27B89BD2-8415-4606-A7CB-7AC581316967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407BD2-2AAD-4302-A512-1F70D6A219E2}">
      <dsp:nvSpPr>
        <dsp:cNvPr id="0" name=""/>
        <dsp:cNvSpPr/>
      </dsp:nvSpPr>
      <dsp:spPr>
        <a:xfrm rot="5400000">
          <a:off x="6301784" y="-236269"/>
          <a:ext cx="1383662" cy="185620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Распространение современных технологий</a:t>
          </a:r>
        </a:p>
      </dsp:txBody>
      <dsp:txXfrm rot="-5400000">
        <a:off x="6374881" y="230611"/>
        <a:ext cx="1237468" cy="922442"/>
      </dsp:txXfrm>
    </dsp:sp>
    <dsp:sp modelId="{E2E4EE99-7AAB-42DA-BA77-996A6615652E}">
      <dsp:nvSpPr>
        <dsp:cNvPr id="0" name=""/>
        <dsp:cNvSpPr/>
      </dsp:nvSpPr>
      <dsp:spPr>
        <a:xfrm>
          <a:off x="7768385" y="427009"/>
          <a:ext cx="1544167" cy="830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A0176-F979-4DEC-AC35-A290CEA24B67}">
      <dsp:nvSpPr>
        <dsp:cNvPr id="0" name=""/>
        <dsp:cNvSpPr/>
      </dsp:nvSpPr>
      <dsp:spPr>
        <a:xfrm rot="5400000">
          <a:off x="4399128" y="-206906"/>
          <a:ext cx="1383662" cy="188345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/>
            <a:t>Финтех</a:t>
          </a:r>
          <a:r>
            <a:rPr lang="ru-RU" sz="2000" kern="1200" dirty="0"/>
            <a:t> революции</a:t>
          </a:r>
        </a:p>
      </dsp:txBody>
      <dsp:txXfrm rot="-5400000">
        <a:off x="4463141" y="273600"/>
        <a:ext cx="1255637" cy="922442"/>
      </dsp:txXfrm>
    </dsp:sp>
    <dsp:sp modelId="{7F362189-2AD1-496A-A27E-021E826C16ED}">
      <dsp:nvSpPr>
        <dsp:cNvPr id="0" name=""/>
        <dsp:cNvSpPr/>
      </dsp:nvSpPr>
      <dsp:spPr>
        <a:xfrm rot="5400000">
          <a:off x="5347532" y="1021127"/>
          <a:ext cx="1383662" cy="16936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Широкий доступ в интернет</a:t>
          </a:r>
        </a:p>
      </dsp:txBody>
      <dsp:txXfrm rot="-5400000">
        <a:off x="5474828" y="1406709"/>
        <a:ext cx="1129070" cy="922442"/>
      </dsp:txXfrm>
    </dsp:sp>
    <dsp:sp modelId="{8C4B8B7F-FD1F-43B3-A13B-9F0FA2880DC2}">
      <dsp:nvSpPr>
        <dsp:cNvPr id="0" name=""/>
        <dsp:cNvSpPr/>
      </dsp:nvSpPr>
      <dsp:spPr>
        <a:xfrm>
          <a:off x="4401772" y="281282"/>
          <a:ext cx="1494355" cy="830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</a:t>
          </a:r>
          <a:endParaRPr lang="ru-RU" sz="1600" kern="1200" dirty="0"/>
        </a:p>
      </dsp:txBody>
      <dsp:txXfrm>
        <a:off x="4401772" y="281282"/>
        <a:ext cx="1494355" cy="830197"/>
      </dsp:txXfrm>
    </dsp:sp>
    <dsp:sp modelId="{93FD8ED5-B88A-45E2-B940-0E707C560A04}">
      <dsp:nvSpPr>
        <dsp:cNvPr id="0" name=""/>
        <dsp:cNvSpPr/>
      </dsp:nvSpPr>
      <dsp:spPr>
        <a:xfrm rot="5400000">
          <a:off x="7114979" y="1018426"/>
          <a:ext cx="1383662" cy="175997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Рост использования социальных сетей</a:t>
          </a:r>
        </a:p>
      </dsp:txBody>
      <dsp:txXfrm rot="-5400000">
        <a:off x="7220153" y="1437191"/>
        <a:ext cx="1173314" cy="922442"/>
      </dsp:txXfrm>
    </dsp:sp>
    <dsp:sp modelId="{DD35C7D4-F1BF-4D33-8392-645E3BDCF583}">
      <dsp:nvSpPr>
        <dsp:cNvPr id="0" name=""/>
        <dsp:cNvSpPr/>
      </dsp:nvSpPr>
      <dsp:spPr>
        <a:xfrm rot="5400000">
          <a:off x="6223586" y="2165075"/>
          <a:ext cx="1383662" cy="171396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Возможность аналитики </a:t>
          </a:r>
          <a:r>
            <a:rPr lang="en-US" sz="1600" kern="1200" dirty="0"/>
            <a:t>Big Data</a:t>
          </a:r>
          <a:endParaRPr lang="ru-RU" sz="1600" kern="1200" dirty="0"/>
        </a:p>
      </dsp:txBody>
      <dsp:txXfrm rot="-5400000">
        <a:off x="6344096" y="2560835"/>
        <a:ext cx="1142642" cy="922442"/>
      </dsp:txXfrm>
    </dsp:sp>
    <dsp:sp modelId="{D144155D-15BB-4569-A2D0-FE32A89F782B}">
      <dsp:nvSpPr>
        <dsp:cNvPr id="0" name=""/>
        <dsp:cNvSpPr/>
      </dsp:nvSpPr>
      <dsp:spPr>
        <a:xfrm>
          <a:off x="7330320" y="2627284"/>
          <a:ext cx="1544167" cy="830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AAFA8-5E80-4BFD-A8A7-AC1D1457F50F}">
      <dsp:nvSpPr>
        <dsp:cNvPr id="0" name=""/>
        <dsp:cNvSpPr/>
      </dsp:nvSpPr>
      <dsp:spPr>
        <a:xfrm rot="5400000">
          <a:off x="4500727" y="2151452"/>
          <a:ext cx="1383662" cy="172089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 rot="-5400000">
        <a:off x="4618926" y="2550679"/>
        <a:ext cx="1147264" cy="9224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D2BF8-F81F-472C-ADF4-70C892E60689}">
      <dsp:nvSpPr>
        <dsp:cNvPr id="0" name=""/>
        <dsp:cNvSpPr/>
      </dsp:nvSpPr>
      <dsp:spPr>
        <a:xfrm>
          <a:off x="2923980" y="245793"/>
          <a:ext cx="4667629" cy="3733635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/>
            <a:t>Краудфандинговая</a:t>
          </a:r>
          <a:r>
            <a:rPr lang="ru-RU" sz="2400" kern="1200" dirty="0"/>
            <a:t> платформа</a:t>
          </a:r>
        </a:p>
      </dsp:txBody>
      <dsp:txXfrm>
        <a:off x="5461726" y="934737"/>
        <a:ext cx="1583660" cy="1244545"/>
      </dsp:txXfrm>
    </dsp:sp>
    <dsp:sp modelId="{DE98BAD6-113E-48E9-852A-AC5E90365377}">
      <dsp:nvSpPr>
        <dsp:cNvPr id="0" name=""/>
        <dsp:cNvSpPr/>
      </dsp:nvSpPr>
      <dsp:spPr>
        <a:xfrm>
          <a:off x="3058041" y="122366"/>
          <a:ext cx="4399526" cy="4243745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/>
            <a:t>Фандрайзеры</a:t>
          </a:r>
          <a:r>
            <a:rPr lang="ru-RU" sz="2400" kern="1200" dirty="0"/>
            <a:t> (реципиенты, инициаторы)</a:t>
          </a:r>
        </a:p>
      </dsp:txBody>
      <dsp:txXfrm>
        <a:off x="4262673" y="2799967"/>
        <a:ext cx="1990261" cy="1313540"/>
      </dsp:txXfrm>
    </dsp:sp>
    <dsp:sp modelId="{69064C20-CCB5-48F7-AF1C-1C4F07F46636}">
      <dsp:nvSpPr>
        <dsp:cNvPr id="0" name=""/>
        <dsp:cNvSpPr/>
      </dsp:nvSpPr>
      <dsp:spPr>
        <a:xfrm>
          <a:off x="2847451" y="245964"/>
          <a:ext cx="4596939" cy="3859408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Фандеры, спонсоры, доноры, </a:t>
          </a:r>
          <a:r>
            <a:rPr lang="ru-RU" sz="2400" kern="1200" dirty="0" err="1"/>
            <a:t>бэкеры</a:t>
          </a:r>
          <a:endParaRPr lang="ru-RU" sz="2400" kern="1200" dirty="0"/>
        </a:p>
      </dsp:txBody>
      <dsp:txXfrm>
        <a:off x="3339980" y="1004062"/>
        <a:ext cx="1559675" cy="12864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2CB3D-2ED9-478F-A6D9-65F568BEE858}">
      <dsp:nvSpPr>
        <dsp:cNvPr id="0" name=""/>
        <dsp:cNvSpPr/>
      </dsp:nvSpPr>
      <dsp:spPr>
        <a:xfrm>
          <a:off x="1807527" y="236626"/>
          <a:ext cx="4709160" cy="14716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6772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Личная кампания</a:t>
          </a:r>
        </a:p>
      </dsp:txBody>
      <dsp:txXfrm>
        <a:off x="1807527" y="236626"/>
        <a:ext cx="4709160" cy="1471612"/>
      </dsp:txXfrm>
    </dsp:sp>
    <dsp:sp modelId="{187386FC-F88E-4585-8E12-036E6D76C375}">
      <dsp:nvSpPr>
        <dsp:cNvPr id="0" name=""/>
        <dsp:cNvSpPr/>
      </dsp:nvSpPr>
      <dsp:spPr>
        <a:xfrm>
          <a:off x="1611312" y="204229"/>
          <a:ext cx="1030128" cy="154519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D9ED93-5D19-4C1E-95A1-FD82CB936CF9}">
      <dsp:nvSpPr>
        <dsp:cNvPr id="0" name=""/>
        <dsp:cNvSpPr/>
      </dsp:nvSpPr>
      <dsp:spPr>
        <a:xfrm>
          <a:off x="1807527" y="2089223"/>
          <a:ext cx="4709160" cy="14716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6772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Благотворительный сбор</a:t>
          </a:r>
        </a:p>
      </dsp:txBody>
      <dsp:txXfrm>
        <a:off x="1807527" y="2089223"/>
        <a:ext cx="4709160" cy="1471612"/>
      </dsp:txXfrm>
    </dsp:sp>
    <dsp:sp modelId="{A215DBEC-4903-4682-AAF2-F7EEB3A53625}">
      <dsp:nvSpPr>
        <dsp:cNvPr id="0" name=""/>
        <dsp:cNvSpPr/>
      </dsp:nvSpPr>
      <dsp:spPr>
        <a:xfrm>
          <a:off x="1631636" y="2008740"/>
          <a:ext cx="1030128" cy="154519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2CB3D-2ED9-478F-A6D9-65F568BEE858}">
      <dsp:nvSpPr>
        <dsp:cNvPr id="0" name=""/>
        <dsp:cNvSpPr/>
      </dsp:nvSpPr>
      <dsp:spPr>
        <a:xfrm>
          <a:off x="1807527" y="236626"/>
          <a:ext cx="4709160" cy="14716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6772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Автограф, футболка, благодарственное письмо и т.д.</a:t>
          </a:r>
        </a:p>
      </dsp:txBody>
      <dsp:txXfrm>
        <a:off x="1807527" y="236626"/>
        <a:ext cx="4709160" cy="1471612"/>
      </dsp:txXfrm>
    </dsp:sp>
    <dsp:sp modelId="{187386FC-F88E-4585-8E12-036E6D76C375}">
      <dsp:nvSpPr>
        <dsp:cNvPr id="0" name=""/>
        <dsp:cNvSpPr/>
      </dsp:nvSpPr>
      <dsp:spPr>
        <a:xfrm>
          <a:off x="1611312" y="24060"/>
          <a:ext cx="1030128" cy="154519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D9ED93-5D19-4C1E-95A1-FD82CB936CF9}">
      <dsp:nvSpPr>
        <dsp:cNvPr id="0" name=""/>
        <dsp:cNvSpPr/>
      </dsp:nvSpPr>
      <dsp:spPr>
        <a:xfrm>
          <a:off x="1807527" y="2089223"/>
          <a:ext cx="4709160" cy="14716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6772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 err="1"/>
            <a:t>Предпродажи</a:t>
          </a:r>
          <a:endParaRPr lang="ru-RU" sz="2900" kern="1200" dirty="0"/>
        </a:p>
      </dsp:txBody>
      <dsp:txXfrm>
        <a:off x="1807527" y="2089223"/>
        <a:ext cx="4709160" cy="1471612"/>
      </dsp:txXfrm>
    </dsp:sp>
    <dsp:sp modelId="{A215DBEC-4903-4682-AAF2-F7EEB3A53625}">
      <dsp:nvSpPr>
        <dsp:cNvPr id="0" name=""/>
        <dsp:cNvSpPr/>
      </dsp:nvSpPr>
      <dsp:spPr>
        <a:xfrm>
          <a:off x="1611312" y="1876656"/>
          <a:ext cx="1030128" cy="154519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59776-CAE4-40F4-96DE-0EF25D6F1742}">
      <dsp:nvSpPr>
        <dsp:cNvPr id="0" name=""/>
        <dsp:cNvSpPr/>
      </dsp:nvSpPr>
      <dsp:spPr>
        <a:xfrm rot="16200000">
          <a:off x="644" y="1750"/>
          <a:ext cx="3754437" cy="375443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 err="1"/>
            <a:t>краудлендинг</a:t>
          </a:r>
          <a:endParaRPr lang="ru-RU" sz="3100" kern="1200" dirty="0"/>
        </a:p>
      </dsp:txBody>
      <dsp:txXfrm rot="5400000">
        <a:off x="644" y="940359"/>
        <a:ext cx="3097411" cy="1877219"/>
      </dsp:txXfrm>
    </dsp:sp>
    <dsp:sp modelId="{277B6612-53F4-4BA3-AF3B-3D8EF9F92669}">
      <dsp:nvSpPr>
        <dsp:cNvPr id="0" name=""/>
        <dsp:cNvSpPr/>
      </dsp:nvSpPr>
      <dsp:spPr>
        <a:xfrm rot="5400000">
          <a:off x="4372918" y="1750"/>
          <a:ext cx="3754437" cy="375443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 err="1"/>
            <a:t>краудинвестинг</a:t>
          </a:r>
          <a:endParaRPr lang="ru-RU" sz="3100" kern="1200" dirty="0"/>
        </a:p>
      </dsp:txBody>
      <dsp:txXfrm rot="-5400000">
        <a:off x="5029944" y="940359"/>
        <a:ext cx="3097411" cy="18772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AC203-BB7A-443C-8CDA-EC3810359EBE}">
      <dsp:nvSpPr>
        <dsp:cNvPr id="0" name=""/>
        <dsp:cNvSpPr/>
      </dsp:nvSpPr>
      <dsp:spPr>
        <a:xfrm>
          <a:off x="0" y="356792"/>
          <a:ext cx="10515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51303A-EFE3-43E7-8ABA-64B98189F4D8}">
      <dsp:nvSpPr>
        <dsp:cNvPr id="0" name=""/>
        <dsp:cNvSpPr/>
      </dsp:nvSpPr>
      <dsp:spPr>
        <a:xfrm>
          <a:off x="525780" y="2552"/>
          <a:ext cx="736092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запрещающий</a:t>
          </a:r>
        </a:p>
      </dsp:txBody>
      <dsp:txXfrm>
        <a:off x="560365" y="37137"/>
        <a:ext cx="7291750" cy="639310"/>
      </dsp:txXfrm>
    </dsp:sp>
    <dsp:sp modelId="{3FD2CFD5-43C4-488B-A1BC-3DF2CB971EEF}">
      <dsp:nvSpPr>
        <dsp:cNvPr id="0" name=""/>
        <dsp:cNvSpPr/>
      </dsp:nvSpPr>
      <dsp:spPr>
        <a:xfrm>
          <a:off x="0" y="1445432"/>
          <a:ext cx="10515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B13CD6-55C8-4C28-9F87-FA06DF65BA50}">
      <dsp:nvSpPr>
        <dsp:cNvPr id="0" name=""/>
        <dsp:cNvSpPr/>
      </dsp:nvSpPr>
      <dsp:spPr>
        <a:xfrm>
          <a:off x="525780" y="1091192"/>
          <a:ext cx="736092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регулируемый</a:t>
          </a:r>
        </a:p>
      </dsp:txBody>
      <dsp:txXfrm>
        <a:off x="560365" y="1125777"/>
        <a:ext cx="7291750" cy="639310"/>
      </dsp:txXfrm>
    </dsp:sp>
    <dsp:sp modelId="{62C2B75F-C68D-4DEB-A0F6-D4064B096053}">
      <dsp:nvSpPr>
        <dsp:cNvPr id="0" name=""/>
        <dsp:cNvSpPr/>
      </dsp:nvSpPr>
      <dsp:spPr>
        <a:xfrm>
          <a:off x="0" y="2534072"/>
          <a:ext cx="10515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0A8E53-BB81-48F7-A788-B284A21DCC9A}">
      <dsp:nvSpPr>
        <dsp:cNvPr id="0" name=""/>
        <dsp:cNvSpPr/>
      </dsp:nvSpPr>
      <dsp:spPr>
        <a:xfrm>
          <a:off x="525780" y="2179832"/>
          <a:ext cx="736092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саморегулируемый</a:t>
          </a:r>
        </a:p>
      </dsp:txBody>
      <dsp:txXfrm>
        <a:off x="560365" y="2214417"/>
        <a:ext cx="7291750" cy="6393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75F5D-2A58-4558-913B-E802B5BA1449}">
      <dsp:nvSpPr>
        <dsp:cNvPr id="0" name=""/>
        <dsp:cNvSpPr/>
      </dsp:nvSpPr>
      <dsp:spPr>
        <a:xfrm rot="21300000">
          <a:off x="1319820" y="1371558"/>
          <a:ext cx="7875958" cy="689057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D25493-DBC8-49B5-8C87-18E98447867F}">
      <dsp:nvSpPr>
        <dsp:cNvPr id="0" name=""/>
        <dsp:cNvSpPr/>
      </dsp:nvSpPr>
      <dsp:spPr>
        <a:xfrm>
          <a:off x="1261872" y="171608"/>
          <a:ext cx="3154680" cy="137287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61504-89AB-42D2-B1DD-6CCF7276DF36}">
      <dsp:nvSpPr>
        <dsp:cNvPr id="0" name=""/>
        <dsp:cNvSpPr/>
      </dsp:nvSpPr>
      <dsp:spPr>
        <a:xfrm>
          <a:off x="5573268" y="0"/>
          <a:ext cx="3364992" cy="1441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регулирование</a:t>
          </a:r>
        </a:p>
      </dsp:txBody>
      <dsp:txXfrm>
        <a:off x="5573268" y="0"/>
        <a:ext cx="3364992" cy="1441513"/>
      </dsp:txXfrm>
    </dsp:sp>
    <dsp:sp modelId="{E2556A3A-F553-46D5-8A21-8EE2731312F4}">
      <dsp:nvSpPr>
        <dsp:cNvPr id="0" name=""/>
        <dsp:cNvSpPr/>
      </dsp:nvSpPr>
      <dsp:spPr>
        <a:xfrm>
          <a:off x="6099048" y="1887696"/>
          <a:ext cx="3154680" cy="137287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89BD2-8415-4606-A7CB-7AC581316967}">
      <dsp:nvSpPr>
        <dsp:cNvPr id="0" name=""/>
        <dsp:cNvSpPr/>
      </dsp:nvSpPr>
      <dsp:spPr>
        <a:xfrm>
          <a:off x="1577340" y="1990661"/>
          <a:ext cx="3364992" cy="1441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надзор</a:t>
          </a:r>
        </a:p>
      </dsp:txBody>
      <dsp:txXfrm>
        <a:off x="1577340" y="1990661"/>
        <a:ext cx="3364992" cy="1441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959AA-20B9-47BF-9E46-A6BA81C7CCB8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83031-ED40-44FC-856E-4016CA1AD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471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3795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7903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1916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1892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7377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0718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4336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43518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27526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53322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4014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5739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65138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23346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152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37497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75367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5950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9345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7826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9432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2453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746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3514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1310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9139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D562-2C7A-459F-A627-E15E19240C2F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56586-F44F-4236-874E-F0F7F4D56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899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D562-2C7A-459F-A627-E15E19240C2F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56586-F44F-4236-874E-F0F7F4D56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02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D562-2C7A-459F-A627-E15E19240C2F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56586-F44F-4236-874E-F0F7F4D56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09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ектор слева">
  <p:cSld name="Лектор слева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86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D562-2C7A-459F-A627-E15E19240C2F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56586-F44F-4236-874E-F0F7F4D56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70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D562-2C7A-459F-A627-E15E19240C2F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56586-F44F-4236-874E-F0F7F4D56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485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D562-2C7A-459F-A627-E15E19240C2F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56586-F44F-4236-874E-F0F7F4D56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213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D562-2C7A-459F-A627-E15E19240C2F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56586-F44F-4236-874E-F0F7F4D56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385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D562-2C7A-459F-A627-E15E19240C2F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56586-F44F-4236-874E-F0F7F4D56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953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D562-2C7A-459F-A627-E15E19240C2F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56586-F44F-4236-874E-F0F7F4D56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165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D562-2C7A-459F-A627-E15E19240C2F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56586-F44F-4236-874E-F0F7F4D56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31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D562-2C7A-459F-A627-E15E19240C2F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56586-F44F-4236-874E-F0F7F4D56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328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0D562-2C7A-459F-A627-E15E19240C2F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56586-F44F-4236-874E-F0F7F4D56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1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png"/><Relationship Id="rId9" Type="http://schemas.microsoft.com/office/2007/relationships/diagramDrawing" Target="../diagrams/drawing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.png"/><Relationship Id="rId9" Type="http://schemas.microsoft.com/office/2007/relationships/diagramDrawing" Target="../diagrams/drawin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3.png"/><Relationship Id="rId9" Type="http://schemas.microsoft.com/office/2007/relationships/diagramDrawing" Target="../diagrams/drawing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3.png"/><Relationship Id="rId9" Type="http://schemas.microsoft.com/office/2007/relationships/diagramDrawing" Target="../diagrams/drawing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hyperlink" Target="https://www.youtube.com/channel/UCofgsJutLizqgNmK8uNu7Pg/about" TargetMode="External"/><Relationship Id="rId2" Type="http://schemas.openxmlformats.org/officeDocument/2006/relationships/hyperlink" Target="https://vk.com/ifgf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hyperlink" Target="https://t.me/fingramota_ifg" TargetMode="External"/><Relationship Id="rId9" Type="http://schemas.openxmlformats.org/officeDocument/2006/relationships/hyperlink" Target="http://www.fa.ru/org/science/ifg/Pages/about.aspx" TargetMode="External"/><Relationship Id="rId1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9051722" y="0"/>
            <a:ext cx="3136534" cy="6858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dirty="0"/>
          </a:p>
        </p:txBody>
      </p:sp>
      <p:sp>
        <p:nvSpPr>
          <p:cNvPr id="19" name="Google Shape;19;p1"/>
          <p:cNvSpPr/>
          <p:nvPr/>
        </p:nvSpPr>
        <p:spPr>
          <a:xfrm>
            <a:off x="8424391" y="-688788"/>
            <a:ext cx="3379988" cy="8540374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8424391" y="-578501"/>
            <a:ext cx="2992368" cy="8319802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8424392" y="-434665"/>
            <a:ext cx="2620254" cy="8032130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"/>
          <p:cNvSpPr txBox="1"/>
          <p:nvPr/>
        </p:nvSpPr>
        <p:spPr>
          <a:xfrm>
            <a:off x="387621" y="2556195"/>
            <a:ext cx="8391814" cy="184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r>
              <a:rPr lang="ru-RU" sz="6000" b="1" dirty="0" err="1"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Краудфандинг</a:t>
            </a:r>
            <a:endParaRPr lang="ru-RU" sz="6000" b="1" dirty="0">
              <a:latin typeface="Montserrat" panose="000005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Google Shape;23;p1"/>
          <p:cNvSpPr/>
          <p:nvPr/>
        </p:nvSpPr>
        <p:spPr>
          <a:xfrm>
            <a:off x="387621" y="4940917"/>
            <a:ext cx="6059145" cy="1528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l"/>
            <a:r>
              <a:rPr lang="ru-RU" sz="2800" b="1" dirty="0">
                <a:solidFill>
                  <a:srgbClr val="17A8C7"/>
                </a:solidFill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Рябова Ирина Сергеевна</a:t>
            </a:r>
            <a:br>
              <a:rPr lang="ru-RU" sz="2800" b="1" dirty="0">
                <a:solidFill>
                  <a:srgbClr val="17A8C7"/>
                </a:solidFill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ru-RU" sz="2800" b="1" dirty="0">
                <a:solidFill>
                  <a:srgbClr val="17A8C7"/>
                </a:solidFill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867" dirty="0">
                <a:solidFill>
                  <a:srgbClr val="2C2D2E"/>
                </a:solidFill>
                <a:latin typeface="Montserrat" panose="00000500000000000000" pitchFamily="2" charset="-52"/>
              </a:rPr>
              <a:t>доцент Департамента общественных финансов Финансового университета</a:t>
            </a:r>
            <a:endParaRPr lang="ru-RU" dirty="0">
              <a:latin typeface="Montserrat" panose="000005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434F3-9AB7-45EB-A554-5F848497763B}"/>
              </a:ext>
            </a:extLst>
          </p:cNvPr>
          <p:cNvSpPr txBox="1"/>
          <p:nvPr/>
        </p:nvSpPr>
        <p:spPr>
          <a:xfrm>
            <a:off x="5080800" y="512320"/>
            <a:ext cx="4673600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66"/>
              </a:lnSpc>
              <a:spcBef>
                <a:spcPct val="0"/>
              </a:spcBef>
            </a:pP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ИНСТИТУТ</a:t>
            </a:r>
            <a:r>
              <a:rPr lang="en-US" sz="1067" b="1" dirty="0"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ФИНАНСОВОЙ ГРАМОТНОСТИ -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ЕДЕРАЛЬНЫЙ МЕТОДИЧЕСКИЙ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Ц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ЕНТР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ПО ФИНАНСОВОЙ ГРАМОТНОСТИ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ВЗРОСЛОГО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НАСЕЛЕНИЯ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МИНИСТЕРСТВА ФИНАНСОВ РФ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5D2D5D-57D0-437C-9E81-CA72794D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338687"/>
            <a:ext cx="2940736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325EBC-D7FE-4A2E-A6BA-465F17DA9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10" y="426026"/>
            <a:ext cx="1128331" cy="88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39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9051722" y="0"/>
            <a:ext cx="3136534" cy="6858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dirty="0"/>
          </a:p>
        </p:txBody>
      </p:sp>
      <p:sp>
        <p:nvSpPr>
          <p:cNvPr id="19" name="Google Shape;19;p1"/>
          <p:cNvSpPr/>
          <p:nvPr/>
        </p:nvSpPr>
        <p:spPr>
          <a:xfrm>
            <a:off x="8424391" y="-688788"/>
            <a:ext cx="3379988" cy="8540374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8424391" y="-578501"/>
            <a:ext cx="2992368" cy="8319802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8424392" y="-434665"/>
            <a:ext cx="2620254" cy="8032130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434F3-9AB7-45EB-A554-5F848497763B}"/>
              </a:ext>
            </a:extLst>
          </p:cNvPr>
          <p:cNvSpPr txBox="1"/>
          <p:nvPr/>
        </p:nvSpPr>
        <p:spPr>
          <a:xfrm>
            <a:off x="5080800" y="512320"/>
            <a:ext cx="4673600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66"/>
              </a:lnSpc>
              <a:spcBef>
                <a:spcPct val="0"/>
              </a:spcBef>
            </a:pP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ИНСТИТУТ</a:t>
            </a:r>
            <a:r>
              <a:rPr lang="en-US" sz="1067" b="1" dirty="0"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ФИНАНСОВОЙ ГРАМОТНОСТИ -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ЕДЕРАЛЬНЫЙ МЕТОДИЧЕСКИЙ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Ц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ЕНТР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ПО ФИНАНСОВОЙ ГРАМОТНОСТИ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ВЗРОСЛОГО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НАСЕЛЕНИЯ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МИНИСТЕРСТВА ФИНАНСОВ РФ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5D2D5D-57D0-437C-9E81-CA72794D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7" y="439635"/>
            <a:ext cx="2940736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325EBC-D7FE-4A2E-A6BA-465F17DA9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10" y="426026"/>
            <a:ext cx="1128331" cy="8861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046" y="1227874"/>
            <a:ext cx="10515600" cy="1325563"/>
          </a:xfrm>
        </p:spPr>
        <p:txBody>
          <a:bodyPr/>
          <a:lstStyle/>
          <a:p>
            <a:r>
              <a:rPr lang="ru-RU" dirty="0"/>
              <a:t>Классификация </a:t>
            </a:r>
            <a:r>
              <a:rPr lang="ru-RU" dirty="0" err="1"/>
              <a:t>краудфандинга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9540" y="2362737"/>
            <a:ext cx="957189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 целям </a:t>
            </a:r>
            <a:r>
              <a:rPr lang="ru-RU" b="1" dirty="0" err="1"/>
              <a:t>краудфандингового</a:t>
            </a:r>
            <a:r>
              <a:rPr lang="ru-RU" b="1" dirty="0"/>
              <a:t> проекта</a:t>
            </a:r>
          </a:p>
          <a:p>
            <a:pPr lvl="2"/>
            <a:r>
              <a:rPr lang="ru-RU" dirty="0"/>
              <a:t>Бизнес-проект</a:t>
            </a:r>
          </a:p>
          <a:p>
            <a:pPr lvl="2"/>
            <a:r>
              <a:rPr lang="ru-RU" dirty="0"/>
              <a:t>Социальные проект</a:t>
            </a:r>
          </a:p>
          <a:p>
            <a:pPr lvl="2"/>
            <a:r>
              <a:rPr lang="ru-RU" dirty="0"/>
              <a:t>Креативный проект</a:t>
            </a:r>
          </a:p>
          <a:p>
            <a:pPr lvl="2"/>
            <a:r>
              <a:rPr lang="ru-RU" dirty="0"/>
              <a:t>Политический проект</a:t>
            </a:r>
          </a:p>
          <a:p>
            <a:r>
              <a:rPr lang="ru-RU" b="1" dirty="0"/>
              <a:t>По виду вознаграждения спонсора:</a:t>
            </a:r>
          </a:p>
          <a:p>
            <a:pPr lvl="2"/>
            <a:r>
              <a:rPr lang="ru-RU" dirty="0"/>
              <a:t>Без вознаграждения (</a:t>
            </a:r>
            <a:r>
              <a:rPr lang="ru-RU" dirty="0" err="1"/>
              <a:t>donation-based</a:t>
            </a:r>
            <a:r>
              <a:rPr lang="ru-RU" dirty="0"/>
              <a:t> </a:t>
            </a:r>
            <a:r>
              <a:rPr lang="ru-RU" dirty="0" err="1"/>
              <a:t>crowdfunding</a:t>
            </a:r>
            <a:r>
              <a:rPr lang="ru-RU" dirty="0"/>
              <a:t>, благотворительный)</a:t>
            </a:r>
          </a:p>
          <a:p>
            <a:pPr lvl="2"/>
            <a:r>
              <a:rPr lang="ru-RU" dirty="0"/>
              <a:t>Нефинансовое вознаграждение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reward-based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crowdfunding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наградной)</a:t>
            </a:r>
            <a:endParaRPr lang="ru-RU" dirty="0"/>
          </a:p>
          <a:p>
            <a:pPr lvl="2"/>
            <a:r>
              <a:rPr lang="ru-RU" dirty="0"/>
              <a:t>Финансовое вознаграждение -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краудинвестинг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equity-based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crowdfunding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,),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краудлендинг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crowdlending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b="1" dirty="0"/>
              <a:t>По типу сбора средств:</a:t>
            </a:r>
          </a:p>
          <a:p>
            <a:pPr lvl="2"/>
            <a:r>
              <a:rPr lang="ru-RU" dirty="0"/>
              <a:t>Все или ничего ( </a:t>
            </a:r>
            <a:r>
              <a:rPr lang="en-US" dirty="0"/>
              <a:t>All or nothing</a:t>
            </a:r>
            <a:r>
              <a:rPr lang="ru-RU" dirty="0"/>
              <a:t>,</a:t>
            </a:r>
            <a:r>
              <a:rPr lang="en-US" dirty="0"/>
              <a:t> AON</a:t>
            </a:r>
            <a:r>
              <a:rPr lang="ru-RU" dirty="0"/>
              <a:t>)</a:t>
            </a:r>
          </a:p>
          <a:p>
            <a:pPr lvl="2"/>
            <a:r>
              <a:rPr lang="ru-RU" dirty="0">
                <a:latin typeface="Times New Roman" panose="02020603050405020304" pitchFamily="18" charset="0"/>
              </a:rPr>
              <a:t>Оставить все (</a:t>
            </a:r>
            <a:r>
              <a:rPr lang="en-US" dirty="0">
                <a:latin typeface="Times New Roman" panose="02020603050405020304" pitchFamily="18" charset="0"/>
              </a:rPr>
              <a:t>Keep it all, KIA</a:t>
            </a:r>
            <a:r>
              <a:rPr lang="ru-RU" dirty="0">
                <a:latin typeface="Times New Roman" panose="02020603050405020304" pitchFamily="18" charset="0"/>
              </a:rPr>
              <a:t>)</a:t>
            </a:r>
            <a:endParaRPr lang="ru-RU" dirty="0"/>
          </a:p>
          <a:p>
            <a:pPr lvl="2"/>
            <a:endParaRPr lang="ru-RU" dirty="0"/>
          </a:p>
          <a:p>
            <a:pPr lvl="2"/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883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9051722" y="0"/>
            <a:ext cx="3136534" cy="6858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dirty="0"/>
          </a:p>
        </p:txBody>
      </p:sp>
      <p:sp>
        <p:nvSpPr>
          <p:cNvPr id="19" name="Google Shape;19;p1"/>
          <p:cNvSpPr/>
          <p:nvPr/>
        </p:nvSpPr>
        <p:spPr>
          <a:xfrm>
            <a:off x="8424391" y="-688788"/>
            <a:ext cx="3379988" cy="8540374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8424391" y="-578501"/>
            <a:ext cx="2992368" cy="8319802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8424392" y="-434665"/>
            <a:ext cx="2620254" cy="8032130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434F3-9AB7-45EB-A554-5F848497763B}"/>
              </a:ext>
            </a:extLst>
          </p:cNvPr>
          <p:cNvSpPr txBox="1"/>
          <p:nvPr/>
        </p:nvSpPr>
        <p:spPr>
          <a:xfrm>
            <a:off x="5080800" y="512320"/>
            <a:ext cx="4673600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66"/>
              </a:lnSpc>
              <a:spcBef>
                <a:spcPct val="0"/>
              </a:spcBef>
            </a:pP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ИНСТИТУТ</a:t>
            </a:r>
            <a:r>
              <a:rPr lang="en-US" sz="1067" b="1" dirty="0"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ФИНАНСОВОЙ ГРАМОТНОСТИ -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ЕДЕРАЛЬНЫЙ МЕТОДИЧЕСКИЙ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Ц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ЕНТР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ПО ФИНАНСОВОЙ ГРАМОТНОСТИ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ВЗРОСЛОГО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НАСЕЛЕНИЯ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МИНИСТЕРСТВА ФИНАНСОВ РФ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5D2D5D-57D0-437C-9E81-CA72794D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7" y="439635"/>
            <a:ext cx="2940736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325EBC-D7FE-4A2E-A6BA-465F17DA9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10" y="426026"/>
            <a:ext cx="1128331" cy="8861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046" y="1227874"/>
            <a:ext cx="10515600" cy="1325563"/>
          </a:xfrm>
        </p:spPr>
        <p:txBody>
          <a:bodyPr/>
          <a:lstStyle/>
          <a:p>
            <a:r>
              <a:rPr lang="ru-RU" dirty="0"/>
              <a:t>Благотворительный </a:t>
            </a:r>
            <a:r>
              <a:rPr lang="ru-RU" dirty="0" err="1"/>
              <a:t>краудфандинг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63579564"/>
              </p:ext>
            </p:extLst>
          </p:nvPr>
        </p:nvGraphicFramePr>
        <p:xfrm>
          <a:off x="2032000" y="2553437"/>
          <a:ext cx="8128000" cy="3584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17451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9051722" y="0"/>
            <a:ext cx="3136534" cy="6858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dirty="0"/>
          </a:p>
        </p:txBody>
      </p:sp>
      <p:sp>
        <p:nvSpPr>
          <p:cNvPr id="19" name="Google Shape;19;p1"/>
          <p:cNvSpPr/>
          <p:nvPr/>
        </p:nvSpPr>
        <p:spPr>
          <a:xfrm>
            <a:off x="8424391" y="-688788"/>
            <a:ext cx="3379988" cy="8540374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8424391" y="-578501"/>
            <a:ext cx="2992368" cy="8319802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8424392" y="-434665"/>
            <a:ext cx="2620254" cy="8032130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434F3-9AB7-45EB-A554-5F848497763B}"/>
              </a:ext>
            </a:extLst>
          </p:cNvPr>
          <p:cNvSpPr txBox="1"/>
          <p:nvPr/>
        </p:nvSpPr>
        <p:spPr>
          <a:xfrm>
            <a:off x="5080800" y="512320"/>
            <a:ext cx="4673600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66"/>
              </a:lnSpc>
              <a:spcBef>
                <a:spcPct val="0"/>
              </a:spcBef>
            </a:pP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ИНСТИТУТ</a:t>
            </a:r>
            <a:r>
              <a:rPr lang="en-US" sz="1067" b="1" dirty="0"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ФИНАНСОВОЙ ГРАМОТНОСТИ -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ЕДЕРАЛЬНЫЙ МЕТОДИЧЕСКИЙ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Ц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ЕНТР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ПО ФИНАНСОВОЙ ГРАМОТНОСТИ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ВЗРОСЛОГО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НАСЕЛЕНИЯ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МИНИСТЕРСТВА ФИНАНСОВ РФ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5D2D5D-57D0-437C-9E81-CA72794D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7" y="439635"/>
            <a:ext cx="2940736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325EBC-D7FE-4A2E-A6BA-465F17DA9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10" y="426026"/>
            <a:ext cx="1128331" cy="8861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046" y="1227874"/>
            <a:ext cx="10515600" cy="1325563"/>
          </a:xfrm>
        </p:spPr>
        <p:txBody>
          <a:bodyPr/>
          <a:lstStyle/>
          <a:p>
            <a:r>
              <a:rPr lang="ru-RU" dirty="0"/>
              <a:t>Наградной </a:t>
            </a:r>
            <a:r>
              <a:rPr lang="ru-RU" dirty="0" err="1"/>
              <a:t>краудфандинг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62875798"/>
              </p:ext>
            </p:extLst>
          </p:nvPr>
        </p:nvGraphicFramePr>
        <p:xfrm>
          <a:off x="2032000" y="2553437"/>
          <a:ext cx="8128000" cy="3584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38011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9051722" y="0"/>
            <a:ext cx="3136534" cy="6858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dirty="0"/>
          </a:p>
        </p:txBody>
      </p:sp>
      <p:sp>
        <p:nvSpPr>
          <p:cNvPr id="19" name="Google Shape;19;p1"/>
          <p:cNvSpPr/>
          <p:nvPr/>
        </p:nvSpPr>
        <p:spPr>
          <a:xfrm>
            <a:off x="8424391" y="-688788"/>
            <a:ext cx="3379988" cy="8540374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8424391" y="-578501"/>
            <a:ext cx="2992368" cy="8319802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8424392" y="-434665"/>
            <a:ext cx="2620254" cy="8032130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434F3-9AB7-45EB-A554-5F848497763B}"/>
              </a:ext>
            </a:extLst>
          </p:cNvPr>
          <p:cNvSpPr txBox="1"/>
          <p:nvPr/>
        </p:nvSpPr>
        <p:spPr>
          <a:xfrm>
            <a:off x="5080800" y="512320"/>
            <a:ext cx="4673600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66"/>
              </a:lnSpc>
              <a:spcBef>
                <a:spcPct val="0"/>
              </a:spcBef>
            </a:pP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ИНСТИТУТ</a:t>
            </a:r>
            <a:r>
              <a:rPr lang="en-US" sz="1067" b="1" dirty="0"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ФИНАНСОВОЙ ГРАМОТНОСТИ -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ЕДЕРАЛЬНЫЙ МЕТОДИЧЕСКИЙ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Ц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ЕНТР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ПО ФИНАНСОВОЙ ГРАМОТНОСТИ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ВЗРОСЛОГО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НАСЕЛЕНИЯ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МИНИСТЕРСТВА ФИНАНСОВ РФ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5D2D5D-57D0-437C-9E81-CA72794D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7" y="439635"/>
            <a:ext cx="2940736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325EBC-D7FE-4A2E-A6BA-465F17DA9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10" y="426026"/>
            <a:ext cx="1128331" cy="8861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046" y="1227874"/>
            <a:ext cx="10515600" cy="1325563"/>
          </a:xfrm>
        </p:spPr>
        <p:txBody>
          <a:bodyPr/>
          <a:lstStyle/>
          <a:p>
            <a:r>
              <a:rPr lang="ru-RU" dirty="0"/>
              <a:t>Финансовые виды </a:t>
            </a:r>
            <a:r>
              <a:rPr lang="ru-RU" dirty="0" err="1"/>
              <a:t>краудфандинга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52996990"/>
              </p:ext>
            </p:extLst>
          </p:nvPr>
        </p:nvGraphicFramePr>
        <p:xfrm>
          <a:off x="2032000" y="2380395"/>
          <a:ext cx="8128000" cy="3757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12252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9051722" y="0"/>
            <a:ext cx="3136534" cy="6858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dirty="0"/>
          </a:p>
        </p:txBody>
      </p:sp>
      <p:sp>
        <p:nvSpPr>
          <p:cNvPr id="19" name="Google Shape;19;p1"/>
          <p:cNvSpPr/>
          <p:nvPr/>
        </p:nvSpPr>
        <p:spPr>
          <a:xfrm>
            <a:off x="8424391" y="-688788"/>
            <a:ext cx="3379988" cy="8540374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8424391" y="-578501"/>
            <a:ext cx="2992368" cy="8319802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8424392" y="-434665"/>
            <a:ext cx="2620254" cy="8032130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434F3-9AB7-45EB-A554-5F848497763B}"/>
              </a:ext>
            </a:extLst>
          </p:cNvPr>
          <p:cNvSpPr txBox="1"/>
          <p:nvPr/>
        </p:nvSpPr>
        <p:spPr>
          <a:xfrm>
            <a:off x="5080800" y="512320"/>
            <a:ext cx="4673600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66"/>
              </a:lnSpc>
              <a:spcBef>
                <a:spcPct val="0"/>
              </a:spcBef>
            </a:pP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ИНСТИТУТ</a:t>
            </a:r>
            <a:r>
              <a:rPr lang="en-US" sz="1067" b="1" dirty="0"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ФИНАНСОВОЙ ГРАМОТНОСТИ -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ЕДЕРАЛЬНЫЙ МЕТОДИЧЕСКИЙ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Ц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ЕНТР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ПО ФИНАНСОВОЙ ГРАМОТНОСТИ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ВЗРОСЛОГО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НАСЕЛЕНИЯ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МИНИСТЕРСТВА ФИНАНСОВ РФ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5D2D5D-57D0-437C-9E81-CA72794D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7" y="439635"/>
            <a:ext cx="2940736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325EBC-D7FE-4A2E-A6BA-465F17DA9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10" y="426026"/>
            <a:ext cx="1128331" cy="8861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046" y="1227874"/>
            <a:ext cx="10515600" cy="1325563"/>
          </a:xfrm>
        </p:spPr>
        <p:txBody>
          <a:bodyPr/>
          <a:lstStyle/>
          <a:p>
            <a:r>
              <a:rPr lang="ru-RU" dirty="0"/>
              <a:t>Развитие </a:t>
            </a:r>
            <a:r>
              <a:rPr lang="ru-RU" dirty="0" err="1"/>
              <a:t>краудфандинга</a:t>
            </a:r>
            <a:r>
              <a:rPr lang="ru-RU" dirty="0"/>
              <a:t> в Российской Федерации, </a:t>
            </a:r>
            <a:r>
              <a:rPr lang="ru-RU" dirty="0" err="1"/>
              <a:t>млрд.руб</a:t>
            </a:r>
            <a:r>
              <a:rPr lang="ru-RU" dirty="0"/>
              <a:t>.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33934389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2544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9051722" y="0"/>
            <a:ext cx="3136534" cy="6858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dirty="0"/>
          </a:p>
        </p:txBody>
      </p:sp>
      <p:sp>
        <p:nvSpPr>
          <p:cNvPr id="19" name="Google Shape;19;p1"/>
          <p:cNvSpPr/>
          <p:nvPr/>
        </p:nvSpPr>
        <p:spPr>
          <a:xfrm>
            <a:off x="8424391" y="-688788"/>
            <a:ext cx="3379988" cy="8540374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8424391" y="-578501"/>
            <a:ext cx="2992368" cy="8319802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8424392" y="-434665"/>
            <a:ext cx="2620254" cy="8032130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434F3-9AB7-45EB-A554-5F848497763B}"/>
              </a:ext>
            </a:extLst>
          </p:cNvPr>
          <p:cNvSpPr txBox="1"/>
          <p:nvPr/>
        </p:nvSpPr>
        <p:spPr>
          <a:xfrm>
            <a:off x="5080800" y="512320"/>
            <a:ext cx="4673600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66"/>
              </a:lnSpc>
              <a:spcBef>
                <a:spcPct val="0"/>
              </a:spcBef>
            </a:pP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ИНСТИТУТ</a:t>
            </a:r>
            <a:r>
              <a:rPr lang="en-US" sz="1067" b="1" dirty="0"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ФИНАНСОВОЙ ГРАМОТНОСТИ -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ЕДЕРАЛЬНЫЙ МЕТОДИЧЕСКИЙ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Ц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ЕНТР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ПО ФИНАНСОВОЙ ГРАМОТНОСТИ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ВЗРОСЛОГО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НАСЕЛЕНИЯ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МИНИСТЕРСТВА ФИНАНСОВ РФ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5D2D5D-57D0-437C-9E81-CA72794D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7" y="439635"/>
            <a:ext cx="2940736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325EBC-D7FE-4A2E-A6BA-465F17DA9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10" y="426026"/>
            <a:ext cx="1128331" cy="8861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397" y="1111147"/>
            <a:ext cx="10515600" cy="1325563"/>
          </a:xfrm>
        </p:spPr>
        <p:txBody>
          <a:bodyPr/>
          <a:lstStyle/>
          <a:p>
            <a:r>
              <a:rPr lang="ru-RU" dirty="0" err="1"/>
              <a:t>Краудлендинг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13397" y="2206250"/>
            <a:ext cx="10515600" cy="34323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/>
              <a:t>Краудлендинг</a:t>
            </a:r>
            <a:r>
              <a:rPr lang="ru-RU" dirty="0"/>
              <a:t> – это предоставление процентных займов под финансирование проектов, размещенных на инвестиционной платформе.</a:t>
            </a:r>
          </a:p>
          <a:p>
            <a:pPr marL="0" indent="0">
              <a:buNone/>
            </a:pPr>
            <a:r>
              <a:rPr lang="ru-RU" dirty="0"/>
              <a:t>Подвиды </a:t>
            </a:r>
            <a:r>
              <a:rPr lang="ru-RU" dirty="0" err="1"/>
              <a:t>краудлендинга</a:t>
            </a:r>
            <a:endParaRPr lang="ru-RU" dirty="0"/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1)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Peer-to-peer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(P2P) кредитование, когда инвестор и заемщик — физические лица; </a:t>
            </a: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2)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Peer-to-business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(P2B) кредитование: инвестор — физическое лицо, а заемщик — юридическое лицо; </a:t>
            </a: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3)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Business-to-business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(B2B)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164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9051722" y="0"/>
            <a:ext cx="3136534" cy="6858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dirty="0"/>
          </a:p>
        </p:txBody>
      </p:sp>
      <p:sp>
        <p:nvSpPr>
          <p:cNvPr id="19" name="Google Shape;19;p1"/>
          <p:cNvSpPr/>
          <p:nvPr/>
        </p:nvSpPr>
        <p:spPr>
          <a:xfrm>
            <a:off x="8424391" y="-688788"/>
            <a:ext cx="3379988" cy="8540374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8424391" y="-578501"/>
            <a:ext cx="2992368" cy="8319802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8424392" y="-434665"/>
            <a:ext cx="2620254" cy="8032130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434F3-9AB7-45EB-A554-5F848497763B}"/>
              </a:ext>
            </a:extLst>
          </p:cNvPr>
          <p:cNvSpPr txBox="1"/>
          <p:nvPr/>
        </p:nvSpPr>
        <p:spPr>
          <a:xfrm>
            <a:off x="5080800" y="512320"/>
            <a:ext cx="4673600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66"/>
              </a:lnSpc>
              <a:spcBef>
                <a:spcPct val="0"/>
              </a:spcBef>
            </a:pP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ИНСТИТУТ</a:t>
            </a:r>
            <a:r>
              <a:rPr lang="en-US" sz="1067" b="1" dirty="0"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ФИНАНСОВОЙ ГРАМОТНОСТИ -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ЕДЕРАЛЬНЫЙ МЕТОДИЧЕСКИЙ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Ц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ЕНТР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ПО ФИНАНСОВОЙ ГРАМОТНОСТИ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ВЗРОСЛОГО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НАСЕЛЕНИЯ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МИНИСТЕРСТВА ФИНАНСОВ РФ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5D2D5D-57D0-437C-9E81-CA72794D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7" y="439635"/>
            <a:ext cx="2940736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325EBC-D7FE-4A2E-A6BA-465F17DA9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10" y="426026"/>
            <a:ext cx="1128331" cy="8861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397" y="1111147"/>
            <a:ext cx="10515600" cy="1325563"/>
          </a:xfrm>
        </p:spPr>
        <p:txBody>
          <a:bodyPr/>
          <a:lstStyle/>
          <a:p>
            <a:r>
              <a:rPr lang="ru-RU" dirty="0" err="1"/>
              <a:t>Краудинвестинг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2744601"/>
            <a:ext cx="10515600" cy="3432362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Краудинвестинг</a:t>
            </a:r>
            <a:r>
              <a:rPr lang="ru-RU" dirty="0"/>
              <a:t> – это инвестирование денежных средств в компании путем покупки их ценных бумаг, предлагаемых с помощью инвестиционной платформы</a:t>
            </a:r>
          </a:p>
        </p:txBody>
      </p:sp>
    </p:spTree>
    <p:extLst>
      <p:ext uri="{BB962C8B-B14F-4D97-AF65-F5344CB8AC3E}">
        <p14:creationId xmlns:p14="http://schemas.microsoft.com/office/powerpoint/2010/main" val="1236609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Активные заемщики, шт.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688" y="1690689"/>
            <a:ext cx="11210594" cy="428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43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Активные инвесторы, шт.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755" y="1524000"/>
            <a:ext cx="11309564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64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9051722" y="0"/>
            <a:ext cx="3136534" cy="6858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dirty="0"/>
          </a:p>
        </p:txBody>
      </p:sp>
      <p:sp>
        <p:nvSpPr>
          <p:cNvPr id="19" name="Google Shape;19;p1"/>
          <p:cNvSpPr/>
          <p:nvPr/>
        </p:nvSpPr>
        <p:spPr>
          <a:xfrm>
            <a:off x="8424391" y="-688788"/>
            <a:ext cx="3379988" cy="8540374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8424391" y="-578501"/>
            <a:ext cx="2992368" cy="8319802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8424392" y="-434665"/>
            <a:ext cx="2620254" cy="8032130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434F3-9AB7-45EB-A554-5F848497763B}"/>
              </a:ext>
            </a:extLst>
          </p:cNvPr>
          <p:cNvSpPr txBox="1"/>
          <p:nvPr/>
        </p:nvSpPr>
        <p:spPr>
          <a:xfrm>
            <a:off x="5080800" y="512320"/>
            <a:ext cx="4673600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66"/>
              </a:lnSpc>
              <a:spcBef>
                <a:spcPct val="0"/>
              </a:spcBef>
            </a:pP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ИНСТИТУТ</a:t>
            </a:r>
            <a:r>
              <a:rPr lang="en-US" sz="1067" b="1" dirty="0"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ФИНАНСОВОЙ ГРАМОТНОСТИ -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ЕДЕРАЛЬНЫЙ МЕТОДИЧЕСКИЙ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Ц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ЕНТР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ПО ФИНАНСОВОЙ ГРАМОТНОСТИ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ВЗРОСЛОГО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НАСЕЛЕНИЯ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МИНИСТЕРСТВА ФИНАНСОВ РФ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5D2D5D-57D0-437C-9E81-CA72794D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7" y="439635"/>
            <a:ext cx="2940736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325EBC-D7FE-4A2E-A6BA-465F17DA9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10" y="426026"/>
            <a:ext cx="1128331" cy="8861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397" y="1111147"/>
            <a:ext cx="10515600" cy="1325563"/>
          </a:xfrm>
        </p:spPr>
        <p:txBody>
          <a:bodyPr/>
          <a:lstStyle/>
          <a:p>
            <a:r>
              <a:rPr lang="ru-RU" dirty="0"/>
              <a:t>Сейчас действуют 70 ИОП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25777" y="1910983"/>
            <a:ext cx="10545423" cy="475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2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9051722" y="0"/>
            <a:ext cx="3136534" cy="6858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dirty="0"/>
          </a:p>
        </p:txBody>
      </p:sp>
      <p:sp>
        <p:nvSpPr>
          <p:cNvPr id="19" name="Google Shape;19;p1"/>
          <p:cNvSpPr/>
          <p:nvPr/>
        </p:nvSpPr>
        <p:spPr>
          <a:xfrm>
            <a:off x="8424391" y="-688788"/>
            <a:ext cx="3379988" cy="8540374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8424391" y="-578501"/>
            <a:ext cx="2992368" cy="8319802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8424392" y="-434665"/>
            <a:ext cx="2620254" cy="8032130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434F3-9AB7-45EB-A554-5F848497763B}"/>
              </a:ext>
            </a:extLst>
          </p:cNvPr>
          <p:cNvSpPr txBox="1"/>
          <p:nvPr/>
        </p:nvSpPr>
        <p:spPr>
          <a:xfrm>
            <a:off x="5080800" y="512320"/>
            <a:ext cx="4673600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66"/>
              </a:lnSpc>
              <a:spcBef>
                <a:spcPct val="0"/>
              </a:spcBef>
            </a:pP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ИНСТИТУТ</a:t>
            </a:r>
            <a:r>
              <a:rPr lang="en-US" sz="1067" b="1" dirty="0"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ФИНАНСОВОЙ ГРАМОТНОСТИ -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ЕДЕРАЛЬНЫЙ МЕТОДИЧЕСКИЙ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Ц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ЕНТР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ПО ФИНАНСОВОЙ ГРАМОТНОСТИ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ВЗРОСЛОГО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НАСЕЛЕНИЯ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МИНИСТЕРСТВА ФИНАНСОВ РФ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5D2D5D-57D0-437C-9E81-CA72794D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338687"/>
            <a:ext cx="2940736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325EBC-D7FE-4A2E-A6BA-465F17DA9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10" y="426026"/>
            <a:ext cx="1128331" cy="8861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265" y="1111331"/>
            <a:ext cx="10515600" cy="1325563"/>
          </a:xfrm>
        </p:spPr>
        <p:txBody>
          <a:bodyPr/>
          <a:lstStyle/>
          <a:p>
            <a:r>
              <a:rPr lang="ru-RU" dirty="0"/>
              <a:t>Истоки </a:t>
            </a:r>
            <a:r>
              <a:rPr lang="ru-RU" dirty="0" err="1"/>
              <a:t>краудфандинга</a:t>
            </a:r>
            <a:endParaRPr lang="ru-RU" dirty="0"/>
          </a:p>
        </p:txBody>
      </p:sp>
      <p:pic>
        <p:nvPicPr>
          <p:cNvPr id="12" name="Объект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6691"/>
            <a:ext cx="3960812" cy="2649566"/>
          </a:xfrm>
        </p:spPr>
      </p:pic>
      <p:pic>
        <p:nvPicPr>
          <p:cNvPr id="13" name="Объект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63" y="1286046"/>
            <a:ext cx="2831878" cy="3694927"/>
          </a:xfrm>
          <a:prstGeom prst="rect">
            <a:avLst/>
          </a:prstGeom>
        </p:spPr>
      </p:pic>
      <p:pic>
        <p:nvPicPr>
          <p:cNvPr id="14" name="Объект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74" y="4100172"/>
            <a:ext cx="4118609" cy="2745739"/>
          </a:xfrm>
          <a:prstGeom prst="rect">
            <a:avLst/>
          </a:prstGeom>
        </p:spPr>
      </p:pic>
      <p:pic>
        <p:nvPicPr>
          <p:cNvPr id="15" name="Объект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979" y="4107887"/>
            <a:ext cx="4690388" cy="269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47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9051722" y="0"/>
            <a:ext cx="3136534" cy="6858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dirty="0"/>
          </a:p>
        </p:txBody>
      </p:sp>
      <p:sp>
        <p:nvSpPr>
          <p:cNvPr id="19" name="Google Shape;19;p1"/>
          <p:cNvSpPr/>
          <p:nvPr/>
        </p:nvSpPr>
        <p:spPr>
          <a:xfrm>
            <a:off x="8424391" y="-688788"/>
            <a:ext cx="3379988" cy="8540374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8424391" y="-578501"/>
            <a:ext cx="2992368" cy="8319802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8424392" y="-434665"/>
            <a:ext cx="2620254" cy="8032130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434F3-9AB7-45EB-A554-5F848497763B}"/>
              </a:ext>
            </a:extLst>
          </p:cNvPr>
          <p:cNvSpPr txBox="1"/>
          <p:nvPr/>
        </p:nvSpPr>
        <p:spPr>
          <a:xfrm>
            <a:off x="5080800" y="512320"/>
            <a:ext cx="4673600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66"/>
              </a:lnSpc>
              <a:spcBef>
                <a:spcPct val="0"/>
              </a:spcBef>
            </a:pP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ИНСТИТУТ</a:t>
            </a:r>
            <a:r>
              <a:rPr lang="en-US" sz="1067" b="1" dirty="0"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ФИНАНСОВОЙ ГРАМОТНОСТИ -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ЕДЕРАЛЬНЫЙ МЕТОДИЧЕСКИЙ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Ц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ЕНТР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ПО ФИНАНСОВОЙ ГРАМОТНОСТИ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ВЗРОСЛОГО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НАСЕЛЕНИЯ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МИНИСТЕРСТВА ФИНАНСОВ РФ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5D2D5D-57D0-437C-9E81-CA72794D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7" y="439635"/>
            <a:ext cx="2940736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325EBC-D7FE-4A2E-A6BA-465F17DA9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10" y="426026"/>
            <a:ext cx="1128331" cy="8861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397" y="1111147"/>
            <a:ext cx="10515600" cy="1325563"/>
          </a:xfrm>
        </p:spPr>
        <p:txBody>
          <a:bodyPr/>
          <a:lstStyle/>
          <a:p>
            <a:r>
              <a:rPr lang="ru-RU" dirty="0" err="1"/>
              <a:t>Краудинвестинг</a:t>
            </a:r>
            <a:r>
              <a:rPr lang="ru-RU" dirty="0"/>
              <a:t> - </a:t>
            </a:r>
            <a:r>
              <a:rPr lang="en-US" dirty="0"/>
              <a:t>ICO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2744601"/>
            <a:ext cx="10515600" cy="3432362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Initial</a:t>
            </a:r>
            <a:r>
              <a:rPr lang="ru-RU" dirty="0"/>
              <a:t> </a:t>
            </a:r>
            <a:r>
              <a:rPr lang="ru-RU" dirty="0" err="1"/>
              <a:t>Coin</a:t>
            </a:r>
            <a:r>
              <a:rPr lang="ru-RU" dirty="0"/>
              <a:t> </a:t>
            </a:r>
            <a:r>
              <a:rPr lang="ru-RU" dirty="0" err="1"/>
              <a:t>Offering</a:t>
            </a:r>
            <a:r>
              <a:rPr lang="ru-RU" dirty="0"/>
              <a:t> (ICO) – «первичное размещение монет» </a:t>
            </a:r>
          </a:p>
          <a:p>
            <a:pPr marL="0" indent="0">
              <a:buNone/>
            </a:pPr>
            <a:r>
              <a:rPr lang="ru-RU" dirty="0"/>
              <a:t>либо «первичное предложение </a:t>
            </a:r>
            <a:r>
              <a:rPr lang="ru-RU" dirty="0" err="1"/>
              <a:t>токенов</a:t>
            </a:r>
            <a:r>
              <a:rPr lang="ru-RU" dirty="0"/>
              <a:t>» (</a:t>
            </a:r>
            <a:r>
              <a:rPr lang="ru-RU" dirty="0" err="1"/>
              <a:t>Initial</a:t>
            </a:r>
            <a:r>
              <a:rPr lang="ru-RU" dirty="0"/>
              <a:t> </a:t>
            </a:r>
            <a:r>
              <a:rPr lang="ru-RU" dirty="0" err="1"/>
              <a:t>Token</a:t>
            </a:r>
            <a:r>
              <a:rPr lang="ru-RU" dirty="0"/>
              <a:t> </a:t>
            </a:r>
            <a:r>
              <a:rPr lang="ru-RU" dirty="0" err="1"/>
              <a:t>Offering</a:t>
            </a:r>
            <a:r>
              <a:rPr lang="ru-RU" dirty="0"/>
              <a:t> - ITO)</a:t>
            </a:r>
          </a:p>
        </p:txBody>
      </p:sp>
      <p:sp>
        <p:nvSpPr>
          <p:cNvPr id="3" name="Пятно 2 2"/>
          <p:cNvSpPr/>
          <p:nvPr/>
        </p:nvSpPr>
        <p:spPr>
          <a:xfrm>
            <a:off x="2587752" y="3648456"/>
            <a:ext cx="6364224" cy="244144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731149" y="4616230"/>
            <a:ext cx="2916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/>
              <a:t>краудсейл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43024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9051722" y="0"/>
            <a:ext cx="3136534" cy="6858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dirty="0"/>
          </a:p>
        </p:txBody>
      </p:sp>
      <p:sp>
        <p:nvSpPr>
          <p:cNvPr id="19" name="Google Shape;19;p1"/>
          <p:cNvSpPr/>
          <p:nvPr/>
        </p:nvSpPr>
        <p:spPr>
          <a:xfrm>
            <a:off x="8424391" y="-688788"/>
            <a:ext cx="3379988" cy="8540374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8424391" y="-578501"/>
            <a:ext cx="2992368" cy="8319802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8424392" y="-434665"/>
            <a:ext cx="2620254" cy="8032130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434F3-9AB7-45EB-A554-5F848497763B}"/>
              </a:ext>
            </a:extLst>
          </p:cNvPr>
          <p:cNvSpPr txBox="1"/>
          <p:nvPr/>
        </p:nvSpPr>
        <p:spPr>
          <a:xfrm>
            <a:off x="5080800" y="512320"/>
            <a:ext cx="4673600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66"/>
              </a:lnSpc>
              <a:spcBef>
                <a:spcPct val="0"/>
              </a:spcBef>
            </a:pP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ИНСТИТУТ</a:t>
            </a:r>
            <a:r>
              <a:rPr lang="en-US" sz="1067" b="1" dirty="0"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ФИНАНСОВОЙ ГРАМОТНОСТИ -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ЕДЕРАЛЬНЫЙ МЕТОДИЧЕСКИЙ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Ц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ЕНТР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ПО ФИНАНСОВОЙ ГРАМОТНОСТИ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ВЗРОСЛОГО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НАСЕЛЕНИЯ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МИНИСТЕРСТВА ФИНАНСОВ РФ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5D2D5D-57D0-437C-9E81-CA72794D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7" y="439635"/>
            <a:ext cx="2940736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325EBC-D7FE-4A2E-A6BA-465F17DA9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10" y="426026"/>
            <a:ext cx="1128331" cy="8861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397" y="1422442"/>
            <a:ext cx="10515600" cy="1014268"/>
          </a:xfrm>
        </p:spPr>
        <p:txBody>
          <a:bodyPr>
            <a:normAutofit fontScale="90000"/>
          </a:bodyPr>
          <a:lstStyle/>
          <a:p>
            <a:r>
              <a:rPr lang="ru-RU" dirty="0"/>
              <a:t>Регулирование </a:t>
            </a:r>
            <a:r>
              <a:rPr lang="ru-RU" dirty="0" err="1"/>
              <a:t>краудфандинга</a:t>
            </a:r>
            <a:r>
              <a:rPr lang="ru-RU" dirty="0"/>
              <a:t> в Российской Федерации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2380395"/>
            <a:ext cx="10515600" cy="379656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Виды регулирования:</a:t>
            </a:r>
          </a:p>
        </p:txBody>
      </p:sp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6831746"/>
              </p:ext>
            </p:extLst>
          </p:nvPr>
        </p:nvGraphicFramePr>
        <p:xfrm>
          <a:off x="838200" y="3035537"/>
          <a:ext cx="10515600" cy="314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57466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9051722" y="0"/>
            <a:ext cx="3136534" cy="6858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dirty="0"/>
          </a:p>
        </p:txBody>
      </p:sp>
      <p:sp>
        <p:nvSpPr>
          <p:cNvPr id="19" name="Google Shape;19;p1"/>
          <p:cNvSpPr/>
          <p:nvPr/>
        </p:nvSpPr>
        <p:spPr>
          <a:xfrm>
            <a:off x="8424391" y="-688788"/>
            <a:ext cx="3379988" cy="8540374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8424391" y="-578501"/>
            <a:ext cx="2992368" cy="8319802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8424392" y="-434665"/>
            <a:ext cx="2620254" cy="8032130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434F3-9AB7-45EB-A554-5F848497763B}"/>
              </a:ext>
            </a:extLst>
          </p:cNvPr>
          <p:cNvSpPr txBox="1"/>
          <p:nvPr/>
        </p:nvSpPr>
        <p:spPr>
          <a:xfrm>
            <a:off x="5080800" y="512320"/>
            <a:ext cx="4673600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66"/>
              </a:lnSpc>
              <a:spcBef>
                <a:spcPct val="0"/>
              </a:spcBef>
            </a:pP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ИНСТИТУТ</a:t>
            </a:r>
            <a:r>
              <a:rPr lang="en-US" sz="1067" b="1" dirty="0"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ФИНАНСОВОЙ ГРАМОТНОСТИ -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ЕДЕРАЛЬНЫЙ МЕТОДИЧЕСКИЙ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Ц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ЕНТР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ПО ФИНАНСОВОЙ ГРАМОТНОСТИ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ВЗРОСЛОГО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НАСЕЛЕНИЯ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МИНИСТЕРСТВА ФИНАНСОВ РФ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5D2D5D-57D0-437C-9E81-CA72794D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7" y="439635"/>
            <a:ext cx="2940736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325EBC-D7FE-4A2E-A6BA-465F17DA9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10" y="426026"/>
            <a:ext cx="1128331" cy="8861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397" y="1111147"/>
            <a:ext cx="10515600" cy="1325563"/>
          </a:xfrm>
        </p:spPr>
        <p:txBody>
          <a:bodyPr/>
          <a:lstStyle/>
          <a:p>
            <a:r>
              <a:rPr lang="ru-RU" dirty="0"/>
              <a:t>Регулирование – найти баланс!</a:t>
            </a:r>
          </a:p>
        </p:txBody>
      </p:sp>
      <p:graphicFrame>
        <p:nvGraphicFramePr>
          <p:cNvPr id="1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3614351"/>
              </p:ext>
            </p:extLst>
          </p:nvPr>
        </p:nvGraphicFramePr>
        <p:xfrm>
          <a:off x="421640" y="2423302"/>
          <a:ext cx="10515600" cy="3432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67021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9051722" y="0"/>
            <a:ext cx="3136534" cy="6858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dirty="0"/>
          </a:p>
        </p:txBody>
      </p:sp>
      <p:sp>
        <p:nvSpPr>
          <p:cNvPr id="19" name="Google Shape;19;p1"/>
          <p:cNvSpPr/>
          <p:nvPr/>
        </p:nvSpPr>
        <p:spPr>
          <a:xfrm>
            <a:off x="8424391" y="-688788"/>
            <a:ext cx="3379988" cy="8540374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8424391" y="-578501"/>
            <a:ext cx="2992368" cy="8319802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8424392" y="-434665"/>
            <a:ext cx="2620254" cy="8032130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434F3-9AB7-45EB-A554-5F848497763B}"/>
              </a:ext>
            </a:extLst>
          </p:cNvPr>
          <p:cNvSpPr txBox="1"/>
          <p:nvPr/>
        </p:nvSpPr>
        <p:spPr>
          <a:xfrm>
            <a:off x="5080800" y="512320"/>
            <a:ext cx="4673600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66"/>
              </a:lnSpc>
              <a:spcBef>
                <a:spcPct val="0"/>
              </a:spcBef>
            </a:pP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ИНСТИТУТ</a:t>
            </a:r>
            <a:r>
              <a:rPr lang="en-US" sz="1067" b="1" dirty="0"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ФИНАНСОВОЙ ГРАМОТНОСТИ -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ЕДЕРАЛЬНЫЙ МЕТОДИЧЕСКИЙ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Ц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ЕНТР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ПО ФИНАНСОВОЙ ГРАМОТНОСТИ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ВЗРОСЛОГО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НАСЕЛЕНИЯ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МИНИСТЕРСТВА ФИНАНСОВ РФ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5D2D5D-57D0-437C-9E81-CA72794D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7" y="439635"/>
            <a:ext cx="2940736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325EBC-D7FE-4A2E-A6BA-465F17DA9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10" y="426026"/>
            <a:ext cx="1128331" cy="8861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397" y="1693343"/>
            <a:ext cx="10515600" cy="743367"/>
          </a:xfrm>
        </p:spPr>
        <p:txBody>
          <a:bodyPr>
            <a:normAutofit fontScale="90000"/>
          </a:bodyPr>
          <a:lstStyle/>
          <a:p>
            <a:r>
              <a:rPr lang="ru-RU" dirty="0"/>
              <a:t>Регулирование деятельности инвестиционных платформ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2744601"/>
            <a:ext cx="10515600" cy="343236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Федеральный закон № 259-ФЗ от 2 августа 2019 г. «О привлечении инвестиций с использованием инвестиционных платформ и о внесении изменений в отдельные законодательные акты Российской Федерации»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</a:rPr>
              <a:t>Инвестиционная платформа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</a:rPr>
              <a:t>Оператор инвестиционной платформы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</a:rPr>
              <a:t>Утилитарные цифровые плава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652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9051722" y="0"/>
            <a:ext cx="3136534" cy="6858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dirty="0"/>
          </a:p>
        </p:txBody>
      </p:sp>
      <p:sp>
        <p:nvSpPr>
          <p:cNvPr id="19" name="Google Shape;19;p1"/>
          <p:cNvSpPr/>
          <p:nvPr/>
        </p:nvSpPr>
        <p:spPr>
          <a:xfrm>
            <a:off x="8424391" y="-688788"/>
            <a:ext cx="3379988" cy="8540374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8424391" y="-578501"/>
            <a:ext cx="2992368" cy="8319802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8424392" y="-434665"/>
            <a:ext cx="2620254" cy="8032130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434F3-9AB7-45EB-A554-5F848497763B}"/>
              </a:ext>
            </a:extLst>
          </p:cNvPr>
          <p:cNvSpPr txBox="1"/>
          <p:nvPr/>
        </p:nvSpPr>
        <p:spPr>
          <a:xfrm>
            <a:off x="5080800" y="512320"/>
            <a:ext cx="4673600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66"/>
              </a:lnSpc>
              <a:spcBef>
                <a:spcPct val="0"/>
              </a:spcBef>
            </a:pP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ИНСТИТУТ</a:t>
            </a:r>
            <a:r>
              <a:rPr lang="en-US" sz="1067" b="1" dirty="0"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ФИНАНСОВОЙ ГРАМОТНОСТИ -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ЕДЕРАЛЬНЫЙ МЕТОДИЧЕСКИЙ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Ц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ЕНТР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ПО ФИНАНСОВОЙ ГРАМОТНОСТИ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ВЗРОСЛОГО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НАСЕЛЕНИЯ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МИНИСТЕРСТВА ФИНАНСОВ РФ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5D2D5D-57D0-437C-9E81-CA72794D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7" y="439635"/>
            <a:ext cx="2940736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325EBC-D7FE-4A2E-A6BA-465F17DA9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10" y="426026"/>
            <a:ext cx="1128331" cy="886129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2744601"/>
            <a:ext cx="10515600" cy="343236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Определение</a:t>
            </a: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Краудфандинговая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платформа – это площадка, используемая для размещения и продвижения соответствующих проектов в интернете.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165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9051722" y="0"/>
            <a:ext cx="3136534" cy="6858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dirty="0"/>
          </a:p>
        </p:txBody>
      </p:sp>
      <p:sp>
        <p:nvSpPr>
          <p:cNvPr id="19" name="Google Shape;19;p1"/>
          <p:cNvSpPr/>
          <p:nvPr/>
        </p:nvSpPr>
        <p:spPr>
          <a:xfrm>
            <a:off x="8424391" y="-688788"/>
            <a:ext cx="3379988" cy="8540374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8424391" y="-578501"/>
            <a:ext cx="2992368" cy="8319802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8424392" y="-434665"/>
            <a:ext cx="2620254" cy="8032130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434F3-9AB7-45EB-A554-5F848497763B}"/>
              </a:ext>
            </a:extLst>
          </p:cNvPr>
          <p:cNvSpPr txBox="1"/>
          <p:nvPr/>
        </p:nvSpPr>
        <p:spPr>
          <a:xfrm>
            <a:off x="5080800" y="512320"/>
            <a:ext cx="4673600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66"/>
              </a:lnSpc>
              <a:spcBef>
                <a:spcPct val="0"/>
              </a:spcBef>
            </a:pP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ИНСТИТУТ</a:t>
            </a:r>
            <a:r>
              <a:rPr lang="en-US" sz="1067" b="1" dirty="0"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ФИНАНСОВОЙ ГРАМОТНОСТИ -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ЕДЕРАЛЬНЫЙ МЕТОДИЧЕСКИЙ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Ц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ЕНТР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ПО ФИНАНСОВОЙ ГРАМОТНОСТИ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ВЗРОСЛОГО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НАСЕЛЕНИЯ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МИНИСТЕРСТВА ФИНАНСОВ РФ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5D2D5D-57D0-437C-9E81-CA72794D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7" y="439635"/>
            <a:ext cx="2940736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325EBC-D7FE-4A2E-A6BA-465F17DA9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10" y="426026"/>
            <a:ext cx="1128331" cy="8861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397" y="1402514"/>
            <a:ext cx="10515600" cy="1034196"/>
          </a:xfrm>
        </p:spPr>
        <p:txBody>
          <a:bodyPr>
            <a:normAutofit fontScale="90000"/>
          </a:bodyPr>
          <a:lstStyle/>
          <a:p>
            <a:r>
              <a:rPr lang="ru-RU" dirty="0"/>
              <a:t>Критерии выбора </a:t>
            </a:r>
            <a:r>
              <a:rPr lang="ru-RU" dirty="0" err="1"/>
              <a:t>краудфандинговой</a:t>
            </a:r>
            <a:r>
              <a:rPr lang="ru-RU" dirty="0"/>
              <a:t> платформы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2744601"/>
            <a:ext cx="10515600" cy="343236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dirty="0"/>
              <a:t>Функциональность </a:t>
            </a:r>
            <a:r>
              <a:rPr lang="ru-RU" dirty="0" err="1"/>
              <a:t>краудфандинговой</a:t>
            </a:r>
            <a:r>
              <a:rPr lang="ru-RU" dirty="0"/>
              <a:t> платформы (ПРОЗРАЧНОСТЬ УЧАСТНИКОВ, ФУНКЦИИ УЧАСТНИКОВ)</a:t>
            </a:r>
          </a:p>
          <a:p>
            <a:pPr marL="514350" indent="-514350">
              <a:buAutoNum type="arabicPeriod"/>
            </a:pPr>
            <a:r>
              <a:rPr lang="ru-RU" dirty="0"/>
              <a:t>Качественная составляющая проектов</a:t>
            </a:r>
          </a:p>
          <a:p>
            <a:pPr marL="514350" indent="-514350">
              <a:buAutoNum type="arabicPeriod"/>
            </a:pPr>
            <a:r>
              <a:rPr lang="ru-RU" dirty="0"/>
              <a:t>Ориентация на предоставление средств</a:t>
            </a:r>
          </a:p>
          <a:p>
            <a:pPr marL="514350" indent="-514350">
              <a:buAutoNum type="arabicPeriod"/>
            </a:pPr>
            <a:r>
              <a:rPr lang="ru-RU" dirty="0"/>
              <a:t>Особенности аккумулирования средств</a:t>
            </a:r>
          </a:p>
          <a:p>
            <a:pPr marL="971550" lvl="1" indent="-514350">
              <a:buAutoNum type="arabicPeriod"/>
            </a:pPr>
            <a:r>
              <a:rPr lang="ru-RU" dirty="0"/>
              <a:t>Все или ничего</a:t>
            </a:r>
          </a:p>
          <a:p>
            <a:pPr marL="971550" lvl="1" indent="-514350">
              <a:buAutoNum type="arabicPeriod"/>
            </a:pPr>
            <a:r>
              <a:rPr lang="ru-RU" dirty="0"/>
              <a:t>До полного успеха</a:t>
            </a:r>
          </a:p>
          <a:p>
            <a:pPr marL="971550" lvl="1" indent="-514350">
              <a:buAutoNum type="arabicPeriod"/>
            </a:pPr>
            <a:r>
              <a:rPr lang="ru-RU" dirty="0"/>
              <a:t>Ограничение только по времени сбора (по сумме нет ограничений)</a:t>
            </a:r>
          </a:p>
          <a:p>
            <a:pPr marL="514350" indent="-514350">
              <a:buAutoNum type="arabicPeriod"/>
            </a:pPr>
            <a:r>
              <a:rPr lang="ru-RU" dirty="0"/>
              <a:t>Тип вознаграждения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2157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9051722" y="0"/>
            <a:ext cx="3136534" cy="6858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dirty="0"/>
          </a:p>
        </p:txBody>
      </p:sp>
      <p:sp>
        <p:nvSpPr>
          <p:cNvPr id="19" name="Google Shape;19;p1"/>
          <p:cNvSpPr/>
          <p:nvPr/>
        </p:nvSpPr>
        <p:spPr>
          <a:xfrm>
            <a:off x="8424391" y="-688788"/>
            <a:ext cx="3379988" cy="8540374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8424391" y="-578501"/>
            <a:ext cx="2992368" cy="8319802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6257263" y="2411433"/>
            <a:ext cx="3801137" cy="3929147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1400" b="1" dirty="0"/>
              <a:t>Комиссия организатора сервиса определяется в следующем порядке:</a:t>
            </a:r>
          </a:p>
          <a:p>
            <a:pPr lvl="1"/>
            <a:r>
              <a:rPr lang="ru-RU" sz="1400" dirty="0"/>
              <a:t>в случае поступления денежных средств в размере менее 50% от суммы сбора, проект считается несостоявшимся, денежные средства автору проекта не перечисляются, а </a:t>
            </a:r>
            <a:r>
              <a:rPr lang="ru-RU" sz="1400" dirty="0" err="1"/>
              <a:t>разблокируются</a:t>
            </a:r>
            <a:r>
              <a:rPr lang="ru-RU" sz="1400" dirty="0"/>
              <a:t> в личном кабинете пользователя;</a:t>
            </a:r>
          </a:p>
          <a:p>
            <a:pPr lvl="1"/>
            <a:r>
              <a:rPr lang="ru-RU" sz="1400" dirty="0"/>
              <a:t>в случае поступления денежных средств в размере от 50% до 99,9% от суммы сбора, комиссия организатора сервиса составляет 15% (пятнадцать процентов) от суммы сбора (включая расходы на комиссию финансового </a:t>
            </a:r>
            <a:r>
              <a:rPr lang="ru-RU" sz="1400" dirty="0" err="1"/>
              <a:t>агрегатора</a:t>
            </a:r>
            <a:r>
              <a:rPr lang="ru-RU" sz="1400" dirty="0"/>
              <a:t>);</a:t>
            </a:r>
          </a:p>
          <a:p>
            <a:pPr lvl="1"/>
            <a:r>
              <a:rPr lang="ru-RU" sz="1400" dirty="0"/>
              <a:t>в случае поступления денежных средств в размере более 99,9% от суммы сбора, комиссия организатора сервиса составляет 10% (десять процентов) от суммы сбора (включая расходы на комиссию финансового </a:t>
            </a:r>
            <a:r>
              <a:rPr lang="ru-RU" sz="1400" dirty="0" err="1"/>
              <a:t>агрегатора</a:t>
            </a:r>
            <a:r>
              <a:rPr lang="ru-RU" sz="1400" dirty="0"/>
              <a:t>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434F3-9AB7-45EB-A554-5F848497763B}"/>
              </a:ext>
            </a:extLst>
          </p:cNvPr>
          <p:cNvSpPr txBox="1"/>
          <p:nvPr/>
        </p:nvSpPr>
        <p:spPr>
          <a:xfrm>
            <a:off x="5080800" y="512320"/>
            <a:ext cx="4673600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66"/>
              </a:lnSpc>
              <a:spcBef>
                <a:spcPct val="0"/>
              </a:spcBef>
            </a:pP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ИНСТИТУТ</a:t>
            </a:r>
            <a:r>
              <a:rPr lang="en-US" sz="1067" b="1" dirty="0"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ФИНАНСОВОЙ ГРАМОТНОСТИ -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ЕДЕРАЛЬНЫЙ МЕТОДИЧЕСКИЙ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Ц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ЕНТР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ПО ФИНАНСОВОЙ ГРАМОТНОСТИ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ВЗРОСЛОГО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НАСЕЛЕНИЯ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МИНИСТЕРСТВА ФИНАНСОВ РФ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5D2D5D-57D0-437C-9E81-CA72794D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7" y="439635"/>
            <a:ext cx="2940736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325EBC-D7FE-4A2E-A6BA-465F17DA9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10" y="426026"/>
            <a:ext cx="1128331" cy="8861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789" y="1479067"/>
            <a:ext cx="10515600" cy="10341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Краудфандинговая</a:t>
            </a:r>
            <a:r>
              <a:rPr lang="ru-RU" dirty="0"/>
              <a:t> платформа «</a:t>
            </a:r>
            <a:r>
              <a:rPr lang="ru-RU" dirty="0" err="1"/>
              <a:t>Планета.ру</a:t>
            </a:r>
            <a:r>
              <a:rPr lang="ru-RU" dirty="0"/>
              <a:t>»</a:t>
            </a:r>
            <a:br>
              <a:rPr lang="ru-RU" dirty="0"/>
            </a:br>
            <a:r>
              <a:rPr lang="ru-RU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788" y="1996165"/>
            <a:ext cx="5831805" cy="449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36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9051722" y="0"/>
            <a:ext cx="3136534" cy="6858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dirty="0"/>
          </a:p>
        </p:txBody>
      </p:sp>
      <p:sp>
        <p:nvSpPr>
          <p:cNvPr id="19" name="Google Shape;19;p1"/>
          <p:cNvSpPr/>
          <p:nvPr/>
        </p:nvSpPr>
        <p:spPr>
          <a:xfrm>
            <a:off x="8424391" y="-688788"/>
            <a:ext cx="3379988" cy="8540374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8424391" y="-578501"/>
            <a:ext cx="2992368" cy="8319802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8424392" y="-434665"/>
            <a:ext cx="2620254" cy="8032130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434F3-9AB7-45EB-A554-5F848497763B}"/>
              </a:ext>
            </a:extLst>
          </p:cNvPr>
          <p:cNvSpPr txBox="1"/>
          <p:nvPr/>
        </p:nvSpPr>
        <p:spPr>
          <a:xfrm>
            <a:off x="5080800" y="512320"/>
            <a:ext cx="4673600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66"/>
              </a:lnSpc>
              <a:spcBef>
                <a:spcPct val="0"/>
              </a:spcBef>
            </a:pP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ИНСТИТУТ</a:t>
            </a:r>
            <a:r>
              <a:rPr lang="en-US" sz="1067" b="1" dirty="0"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ФИНАНСОВОЙ ГРАМОТНОСТИ -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ЕДЕРАЛЬНЫЙ МЕТОДИЧЕСКИЙ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Ц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ЕНТР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ПО ФИНАНСОВОЙ ГРАМОТНОСТИ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ВЗРОСЛОГО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НАСЕЛЕНИЯ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МИНИСТЕРСТВА ФИНАНСОВ РФ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5D2D5D-57D0-437C-9E81-CA72794D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7" y="439635"/>
            <a:ext cx="2940736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325EBC-D7FE-4A2E-A6BA-465F17DA9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10" y="426026"/>
            <a:ext cx="1128331" cy="8861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267" y="1751589"/>
            <a:ext cx="9810317" cy="448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68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9051722" y="0"/>
            <a:ext cx="3136534" cy="6858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dirty="0"/>
          </a:p>
        </p:txBody>
      </p:sp>
      <p:sp>
        <p:nvSpPr>
          <p:cNvPr id="19" name="Google Shape;19;p1"/>
          <p:cNvSpPr/>
          <p:nvPr/>
        </p:nvSpPr>
        <p:spPr>
          <a:xfrm>
            <a:off x="8424391" y="-688788"/>
            <a:ext cx="3379988" cy="8540374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8424391" y="-578501"/>
            <a:ext cx="2992368" cy="8319802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8424392" y="-434665"/>
            <a:ext cx="2620254" cy="8032130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434F3-9AB7-45EB-A554-5F848497763B}"/>
              </a:ext>
            </a:extLst>
          </p:cNvPr>
          <p:cNvSpPr txBox="1"/>
          <p:nvPr/>
        </p:nvSpPr>
        <p:spPr>
          <a:xfrm>
            <a:off x="5080800" y="512320"/>
            <a:ext cx="4673600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66"/>
              </a:lnSpc>
              <a:spcBef>
                <a:spcPct val="0"/>
              </a:spcBef>
            </a:pP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ИНСТИТУТ</a:t>
            </a:r>
            <a:r>
              <a:rPr lang="en-US" sz="1067" b="1" dirty="0"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ФИНАНСОВОЙ ГРАМОТНОСТИ -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ЕДЕРАЛЬНЫЙ МЕТОДИЧЕСКИЙ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Ц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ЕНТР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ПО ФИНАНСОВОЙ ГРАМОТНОСТИ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ВЗРОСЛОГО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НАСЕЛЕНИЯ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МИНИСТЕРСТВА ФИНАНСОВ РФ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5D2D5D-57D0-437C-9E81-CA72794D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7" y="439635"/>
            <a:ext cx="2940736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325EBC-D7FE-4A2E-A6BA-465F17DA9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10" y="426026"/>
            <a:ext cx="1128331" cy="8861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557" y="3519270"/>
            <a:ext cx="10515600" cy="103419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3509917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rcRect l="4073" t="7796" r="6828" b="10868"/>
          <a:stretch>
            <a:fillRect/>
          </a:stretch>
        </p:blipFill>
        <p:spPr>
          <a:xfrm>
            <a:off x="832415" y="3665227"/>
            <a:ext cx="538314" cy="491411"/>
          </a:xfrm>
          <a:prstGeom prst="rect">
            <a:avLst/>
          </a:prstGeom>
        </p:spPr>
      </p:pic>
      <p:pic>
        <p:nvPicPr>
          <p:cNvPr id="4" name="Picture 4">
            <a:hlinkClick r:id="rId4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940464" y="3736732"/>
            <a:ext cx="492989" cy="4929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56019" y="1750472"/>
            <a:ext cx="1513920" cy="151392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429998" y="1788001"/>
            <a:ext cx="1513920" cy="151392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701349" y="1750472"/>
            <a:ext cx="1513920" cy="1513920"/>
          </a:xfrm>
          <a:prstGeom prst="rect">
            <a:avLst/>
          </a:prstGeom>
        </p:spPr>
      </p:pic>
      <p:pic>
        <p:nvPicPr>
          <p:cNvPr id="11" name="Picture 11">
            <a:hlinkClick r:id="rId9"/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9557033" y="3724516"/>
            <a:ext cx="1802552" cy="57681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6523035" y="1768924"/>
            <a:ext cx="1534001" cy="1534001"/>
          </a:xfrm>
          <a:prstGeom prst="rect">
            <a:avLst/>
          </a:prstGeom>
        </p:spPr>
      </p:pic>
      <p:pic>
        <p:nvPicPr>
          <p:cNvPr id="13" name="Picture 13">
            <a:hlinkClick r:id="rId12"/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7024437" y="3723727"/>
            <a:ext cx="531197" cy="374411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533967" y="4653041"/>
            <a:ext cx="8727781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5289" lvl="1" indent="-127645" algn="just">
              <a:lnSpc>
                <a:spcPts val="2045"/>
              </a:lnSpc>
              <a:buFont typeface="Arial"/>
              <a:buChar char="•"/>
            </a:pPr>
            <a:r>
              <a:rPr lang="en-US" sz="1333" spc="59" dirty="0">
                <a:solidFill>
                  <a:srgbClr val="000000"/>
                </a:solidFill>
                <a:latin typeface="Montserrat Semi-Bold"/>
              </a:rPr>
              <a:t>методическая поддержка финансовых консультантов</a:t>
            </a:r>
          </a:p>
          <a:p>
            <a:pPr marL="255289" lvl="1" indent="-127645" algn="just">
              <a:lnSpc>
                <a:spcPts val="2045"/>
              </a:lnSpc>
              <a:buFont typeface="Arial"/>
              <a:buChar char="•"/>
            </a:pPr>
            <a:r>
              <a:rPr lang="en-US" sz="1333" spc="59" dirty="0">
                <a:solidFill>
                  <a:srgbClr val="000000"/>
                </a:solidFill>
                <a:latin typeface="Montserrat Semi-Bold"/>
              </a:rPr>
              <a:t>разбор кейсов, практик, сложных ситуаций по финансовой грамотности</a:t>
            </a:r>
          </a:p>
          <a:p>
            <a:pPr marL="255289" lvl="1" indent="-127645" algn="just">
              <a:lnSpc>
                <a:spcPts val="2045"/>
              </a:lnSpc>
              <a:buFont typeface="Arial"/>
              <a:buChar char="•"/>
            </a:pPr>
            <a:r>
              <a:rPr lang="en-US" sz="1333" spc="59" dirty="0">
                <a:solidFill>
                  <a:srgbClr val="000000"/>
                </a:solidFill>
                <a:latin typeface="Montserrat Semi-Bold"/>
              </a:rPr>
              <a:t>ответы на вопросы</a:t>
            </a:r>
          </a:p>
          <a:p>
            <a:pPr marL="255289" lvl="1" indent="-127645" algn="just">
              <a:lnSpc>
                <a:spcPts val="2045"/>
              </a:lnSpc>
              <a:buFont typeface="Arial"/>
              <a:buChar char="•"/>
            </a:pPr>
            <a:r>
              <a:rPr lang="en-US" sz="1333" spc="59" dirty="0">
                <a:solidFill>
                  <a:srgbClr val="000000"/>
                </a:solidFill>
                <a:latin typeface="Montserrat Semi-Bold"/>
              </a:rPr>
              <a:t>анонсы мероприятий</a:t>
            </a:r>
          </a:p>
          <a:p>
            <a:pPr marL="255289" lvl="1" indent="-127645" algn="just">
              <a:lnSpc>
                <a:spcPts val="2045"/>
              </a:lnSpc>
              <a:buFont typeface="Arial"/>
              <a:buChar char="•"/>
            </a:pPr>
            <a:r>
              <a:rPr lang="en-US" sz="1333" spc="59" dirty="0">
                <a:solidFill>
                  <a:srgbClr val="000000"/>
                </a:solidFill>
                <a:latin typeface="Montserrat Semi-Bold"/>
              </a:rPr>
              <a:t>новости ИФГ и не только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69298" y="3377876"/>
            <a:ext cx="1602861" cy="1282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045"/>
              </a:lnSpc>
              <a:spcBef>
                <a:spcPct val="0"/>
              </a:spcBef>
            </a:pPr>
            <a:r>
              <a:rPr lang="en-US" sz="1333" u="sng" spc="45" dirty="0">
                <a:solidFill>
                  <a:srgbClr val="000000"/>
                </a:solidFill>
                <a:latin typeface="Montserrat Semi-Bold"/>
              </a:rPr>
              <a:t>vk.com/</a:t>
            </a:r>
            <a:r>
              <a:rPr lang="en-US" sz="1333" u="sng" spc="45" dirty="0" err="1">
                <a:solidFill>
                  <a:srgbClr val="000000"/>
                </a:solidFill>
                <a:latin typeface="Montserrat Semi-Bold"/>
              </a:rPr>
              <a:t>ifgfu</a:t>
            </a:r>
            <a:endParaRPr lang="en-US" sz="1333" u="sng" spc="45" dirty="0">
              <a:solidFill>
                <a:srgbClr val="000000"/>
              </a:solidFill>
              <a:latin typeface="Montserrat Semi-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251201" y="3364950"/>
            <a:ext cx="1932100" cy="166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00"/>
              </a:lnSpc>
              <a:spcBef>
                <a:spcPct val="0"/>
              </a:spcBef>
            </a:pPr>
            <a:r>
              <a:rPr lang="en-US" sz="1333" u="sng" spc="37" dirty="0">
                <a:solidFill>
                  <a:srgbClr val="000000"/>
                </a:solidFill>
                <a:latin typeface="Montserrat Semi-Bold"/>
              </a:rPr>
              <a:t>t.me/</a:t>
            </a:r>
            <a:r>
              <a:rPr lang="en-US" sz="1333" u="sng" spc="37" dirty="0" err="1">
                <a:solidFill>
                  <a:srgbClr val="000000"/>
                </a:solidFill>
                <a:latin typeface="Montserrat Semi-Bold"/>
              </a:rPr>
              <a:t>fingramota_ifg</a:t>
            </a:r>
            <a:endParaRPr lang="en-US" sz="1333" u="sng" spc="37" dirty="0">
              <a:solidFill>
                <a:srgbClr val="000000"/>
              </a:solidFill>
              <a:latin typeface="Montserrat Semi-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507348" y="1441127"/>
            <a:ext cx="5415758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3"/>
              </a:lnSpc>
              <a:spcBef>
                <a:spcPct val="0"/>
              </a:spcBef>
            </a:pPr>
            <a:r>
              <a:rPr lang="en-US" sz="1266" spc="25">
                <a:solidFill>
                  <a:srgbClr val="000000"/>
                </a:solidFill>
                <a:latin typeface="Montserrat Semi-Bold Bold"/>
              </a:rPr>
              <a:t>ОФИЦИАЛЬНЫЕ СООБЩЕСТВА В СОЦИАЛЬНЫХ СЕТЯХ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410419" y="3402070"/>
            <a:ext cx="2095781" cy="16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0"/>
              </a:lnSpc>
              <a:spcBef>
                <a:spcPct val="0"/>
              </a:spcBef>
            </a:pPr>
            <a:r>
              <a:rPr lang="en-US" sz="1333" u="sng" spc="37" dirty="0">
                <a:solidFill>
                  <a:srgbClr val="002F42"/>
                </a:solidFill>
                <a:latin typeface="Montserrat Semi-Bold"/>
              </a:rPr>
              <a:t>fa.ru/org/science/</a:t>
            </a:r>
            <a:r>
              <a:rPr lang="en-US" sz="1333" u="sng" spc="37" dirty="0" err="1">
                <a:solidFill>
                  <a:srgbClr val="002F42"/>
                </a:solidFill>
                <a:latin typeface="Montserrat Semi-Bold"/>
              </a:rPr>
              <a:t>ifg</a:t>
            </a:r>
            <a:endParaRPr lang="en-US" sz="1333" u="sng" spc="37" dirty="0">
              <a:solidFill>
                <a:srgbClr val="002F42"/>
              </a:solidFill>
              <a:latin typeface="Montserrat Semi-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261748" y="1441127"/>
            <a:ext cx="2167633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3"/>
              </a:lnSpc>
              <a:spcBef>
                <a:spcPct val="0"/>
              </a:spcBef>
            </a:pPr>
            <a:r>
              <a:rPr lang="en-US" sz="1266" spc="25">
                <a:solidFill>
                  <a:srgbClr val="000000"/>
                </a:solidFill>
                <a:latin typeface="Montserrat Semi-Bold Bold"/>
              </a:rPr>
              <a:t>ОФИЦИАЛЬНЫЙ САЙТ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296447" y="310958"/>
            <a:ext cx="3599106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8"/>
              </a:lnSpc>
              <a:spcBef>
                <a:spcPct val="0"/>
              </a:spcBef>
            </a:pPr>
            <a:r>
              <a:rPr lang="en-US" sz="1599" dirty="0">
                <a:solidFill>
                  <a:srgbClr val="002F42"/>
                </a:solidFill>
                <a:latin typeface="Clear Sans Thin Bold"/>
              </a:rPr>
              <a:t>Институт финансовой грамотности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3029159" y="188759"/>
            <a:ext cx="5937860" cy="1269112"/>
            <a:chOff x="0" y="0"/>
            <a:chExt cx="11875720" cy="2538222"/>
          </a:xfrm>
        </p:grpSpPr>
        <p:sp>
          <p:nvSpPr>
            <p:cNvPr id="25" name="TextBox 25"/>
            <p:cNvSpPr txBox="1"/>
            <p:nvPr/>
          </p:nvSpPr>
          <p:spPr>
            <a:xfrm>
              <a:off x="0" y="0"/>
              <a:ext cx="11875720" cy="5386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59"/>
                </a:lnSpc>
              </a:pPr>
              <a:endParaRPr sz="1200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836693"/>
              <a:ext cx="11875720" cy="795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41"/>
                </a:lnSpc>
              </a:pPr>
              <a:r>
                <a:rPr lang="en-US" sz="2617">
                  <a:solidFill>
                    <a:srgbClr val="002F42"/>
                  </a:solidFill>
                  <a:latin typeface="Montserrat Semi-Bold Bold"/>
                </a:rPr>
                <a:t>КАНАЛЫ КОММУНИКАЦИИ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2102206"/>
              <a:ext cx="11875720" cy="436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3"/>
                </a:lnSpc>
              </a:pPr>
              <a:endParaRPr sz="1200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0792039" y="6434080"/>
            <a:ext cx="846460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3"/>
              </a:lnSpc>
              <a:spcBef>
                <a:spcPct val="0"/>
              </a:spcBef>
            </a:pPr>
            <a:r>
              <a:rPr lang="en-US" sz="1266" spc="25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E39BEB-CA6F-46F5-96CA-E32998778CE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881" y="4763247"/>
            <a:ext cx="1799684" cy="141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13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9051722" y="0"/>
            <a:ext cx="3136534" cy="6858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dirty="0"/>
          </a:p>
        </p:txBody>
      </p:sp>
      <p:sp>
        <p:nvSpPr>
          <p:cNvPr id="19" name="Google Shape;19;p1"/>
          <p:cNvSpPr/>
          <p:nvPr/>
        </p:nvSpPr>
        <p:spPr>
          <a:xfrm>
            <a:off x="8424391" y="-688788"/>
            <a:ext cx="3379988" cy="8540374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8424391" y="-578501"/>
            <a:ext cx="2992368" cy="8319802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8424392" y="-434665"/>
            <a:ext cx="2620254" cy="8032130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434F3-9AB7-45EB-A554-5F848497763B}"/>
              </a:ext>
            </a:extLst>
          </p:cNvPr>
          <p:cNvSpPr txBox="1"/>
          <p:nvPr/>
        </p:nvSpPr>
        <p:spPr>
          <a:xfrm>
            <a:off x="5080800" y="512320"/>
            <a:ext cx="4673600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66"/>
              </a:lnSpc>
              <a:spcBef>
                <a:spcPct val="0"/>
              </a:spcBef>
            </a:pP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ИНСТИТУТ</a:t>
            </a:r>
            <a:r>
              <a:rPr lang="en-US" sz="1067" b="1" dirty="0"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ФИНАНСОВОЙ ГРАМОТНОСТИ -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ЕДЕРАЛЬНЫЙ МЕТОДИЧЕСКИЙ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Ц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ЕНТР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ПО ФИНАНСОВОЙ ГРАМОТНОСТИ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ВЗРОСЛОГО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НАСЕЛЕНИЯ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МИНИСТЕРСТВА ФИНАНСОВ РФ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5D2D5D-57D0-437C-9E81-CA72794D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338687"/>
            <a:ext cx="2940736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325EBC-D7FE-4A2E-A6BA-465F17DA9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10" y="426026"/>
            <a:ext cx="1128331" cy="88612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200" y="1947466"/>
            <a:ext cx="514604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Определение</a:t>
            </a:r>
          </a:p>
          <a:p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Краудфандинг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– это альтернативный процесс привлечения средств для реализации определенной цели (проекта) посредством получения небольших финансовых взносов от большого числа людей через цифровые платформы, при котором спонсоры (инвесторы) получают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неденежную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или денежную отдачу от своих взносов</a:t>
            </a:r>
          </a:p>
          <a:p>
            <a:endParaRPr lang="ru-RU" sz="2400" dirty="0">
              <a:latin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839" y="2744602"/>
            <a:ext cx="4856481" cy="259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70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9051722" y="0"/>
            <a:ext cx="3136534" cy="6858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dirty="0"/>
          </a:p>
        </p:txBody>
      </p:sp>
      <p:sp>
        <p:nvSpPr>
          <p:cNvPr id="19" name="Google Shape;19;p1"/>
          <p:cNvSpPr/>
          <p:nvPr/>
        </p:nvSpPr>
        <p:spPr>
          <a:xfrm>
            <a:off x="8424391" y="-688788"/>
            <a:ext cx="3379988" cy="8540374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8424391" y="-578501"/>
            <a:ext cx="2992368" cy="8319802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8424392" y="-434665"/>
            <a:ext cx="2620254" cy="8032130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434F3-9AB7-45EB-A554-5F848497763B}"/>
              </a:ext>
            </a:extLst>
          </p:cNvPr>
          <p:cNvSpPr txBox="1"/>
          <p:nvPr/>
        </p:nvSpPr>
        <p:spPr>
          <a:xfrm>
            <a:off x="5080800" y="512320"/>
            <a:ext cx="4673600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66"/>
              </a:lnSpc>
              <a:spcBef>
                <a:spcPct val="0"/>
              </a:spcBef>
            </a:pP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ИНСТИТУТ</a:t>
            </a:r>
            <a:r>
              <a:rPr lang="en-US" sz="1067" b="1" dirty="0"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ФИНАНСОВОЙ ГРАМОТНОСТИ -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ЕДЕРАЛЬНЫЙ МЕТОДИЧЕСКИЙ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Ц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ЕНТР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ПО ФИНАНСОВОЙ ГРАМОТНОСТИ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ВЗРОСЛОГО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НАСЕЛЕНИЯ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МИНИСТЕРСТВА ФИНАНСОВ РФ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5D2D5D-57D0-437C-9E81-CA72794D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7" y="439635"/>
            <a:ext cx="2940736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325EBC-D7FE-4A2E-A6BA-465F17DA9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10" y="426026"/>
            <a:ext cx="1128331" cy="8861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046" y="1227874"/>
            <a:ext cx="10515600" cy="1325563"/>
          </a:xfrm>
        </p:spPr>
        <p:txBody>
          <a:bodyPr/>
          <a:lstStyle/>
          <a:p>
            <a:r>
              <a:rPr lang="ru-RU" dirty="0"/>
              <a:t>Базовые факторы развития </a:t>
            </a:r>
            <a:r>
              <a:rPr lang="ru-RU" dirty="0" err="1"/>
              <a:t>краудфандинга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408" y="2540029"/>
            <a:ext cx="10516511" cy="455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19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9051722" y="0"/>
            <a:ext cx="3136534" cy="6858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dirty="0"/>
          </a:p>
        </p:txBody>
      </p:sp>
      <p:sp>
        <p:nvSpPr>
          <p:cNvPr id="19" name="Google Shape;19;p1"/>
          <p:cNvSpPr/>
          <p:nvPr/>
        </p:nvSpPr>
        <p:spPr>
          <a:xfrm>
            <a:off x="8424391" y="-688788"/>
            <a:ext cx="3379988" cy="8540374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8424391" y="-578501"/>
            <a:ext cx="2992368" cy="8319802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8424392" y="-434665"/>
            <a:ext cx="2620254" cy="8032130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434F3-9AB7-45EB-A554-5F848497763B}"/>
              </a:ext>
            </a:extLst>
          </p:cNvPr>
          <p:cNvSpPr txBox="1"/>
          <p:nvPr/>
        </p:nvSpPr>
        <p:spPr>
          <a:xfrm>
            <a:off x="5080800" y="512320"/>
            <a:ext cx="4673600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66"/>
              </a:lnSpc>
              <a:spcBef>
                <a:spcPct val="0"/>
              </a:spcBef>
            </a:pP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ИНСТИТУТ</a:t>
            </a:r>
            <a:r>
              <a:rPr lang="en-US" sz="1067" b="1" dirty="0"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ФИНАНСОВОЙ ГРАМОТНОСТИ -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ЕДЕРАЛЬНЫЙ МЕТОДИЧЕСКИЙ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Ц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ЕНТР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ПО ФИНАНСОВОЙ ГРАМОТНОСТИ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ВЗРОСЛОГО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НАСЕЛЕНИЯ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МИНИСТЕРСТВА ФИНАНСОВ РФ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5D2D5D-57D0-437C-9E81-CA72794D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7" y="439635"/>
            <a:ext cx="2940736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325EBC-D7FE-4A2E-A6BA-465F17DA9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10" y="426026"/>
            <a:ext cx="1128331" cy="8861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046" y="1227874"/>
            <a:ext cx="10515600" cy="1325563"/>
          </a:xfrm>
        </p:spPr>
        <p:txBody>
          <a:bodyPr/>
          <a:lstStyle/>
          <a:p>
            <a:r>
              <a:rPr lang="ru-RU" dirty="0"/>
              <a:t>Технологические факторы </a:t>
            </a:r>
            <a:br>
              <a:rPr lang="ru-RU" dirty="0"/>
            </a:br>
            <a:r>
              <a:rPr lang="ru-RU" dirty="0"/>
              <a:t>развития </a:t>
            </a:r>
            <a:r>
              <a:rPr lang="ru-RU" dirty="0" err="1"/>
              <a:t>краудфандинга</a:t>
            </a:r>
            <a:endParaRPr lang="ru-RU" dirty="0"/>
          </a:p>
        </p:txBody>
      </p:sp>
      <p:graphicFrame>
        <p:nvGraphicFramePr>
          <p:cNvPr id="1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0511931"/>
              </p:ext>
            </p:extLst>
          </p:nvPr>
        </p:nvGraphicFramePr>
        <p:xfrm>
          <a:off x="-111760" y="2697523"/>
          <a:ext cx="12767791" cy="3735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03180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9051722" y="0"/>
            <a:ext cx="3136534" cy="6858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dirty="0"/>
          </a:p>
        </p:txBody>
      </p:sp>
      <p:sp>
        <p:nvSpPr>
          <p:cNvPr id="19" name="Google Shape;19;p1"/>
          <p:cNvSpPr/>
          <p:nvPr/>
        </p:nvSpPr>
        <p:spPr>
          <a:xfrm>
            <a:off x="8424391" y="-688788"/>
            <a:ext cx="3379988" cy="8540374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8424391" y="-578501"/>
            <a:ext cx="2992368" cy="8319802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8424392" y="-434665"/>
            <a:ext cx="2620254" cy="8032130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434F3-9AB7-45EB-A554-5F848497763B}"/>
              </a:ext>
            </a:extLst>
          </p:cNvPr>
          <p:cNvSpPr txBox="1"/>
          <p:nvPr/>
        </p:nvSpPr>
        <p:spPr>
          <a:xfrm>
            <a:off x="5080800" y="512320"/>
            <a:ext cx="4673600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66"/>
              </a:lnSpc>
              <a:spcBef>
                <a:spcPct val="0"/>
              </a:spcBef>
            </a:pP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ИНСТИТУТ</a:t>
            </a:r>
            <a:r>
              <a:rPr lang="en-US" sz="1067" b="1" dirty="0"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ФИНАНСОВОЙ ГРАМОТНОСТИ -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ЕДЕРАЛЬНЫЙ МЕТОДИЧЕСКИЙ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Ц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ЕНТР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ПО ФИНАНСОВОЙ ГРАМОТНОСТИ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ВЗРОСЛОГО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НАСЕЛЕНИЯ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МИНИСТЕРСТВА ФИНАНСОВ РФ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5D2D5D-57D0-437C-9E81-CA72794D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7" y="439635"/>
            <a:ext cx="2940736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325EBC-D7FE-4A2E-A6BA-465F17DA9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10" y="426026"/>
            <a:ext cx="1128331" cy="8861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046" y="1227874"/>
            <a:ext cx="10515600" cy="1325563"/>
          </a:xfrm>
        </p:spPr>
        <p:txBody>
          <a:bodyPr/>
          <a:lstStyle/>
          <a:p>
            <a:r>
              <a:rPr lang="ru-RU" dirty="0"/>
              <a:t>Макроэкономические факторы развития </a:t>
            </a:r>
            <a:r>
              <a:rPr lang="ru-RU" dirty="0" err="1"/>
              <a:t>краудфандинга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046" y="2361590"/>
            <a:ext cx="10516511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25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9051722" y="0"/>
            <a:ext cx="3136534" cy="6858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dirty="0"/>
          </a:p>
        </p:txBody>
      </p:sp>
      <p:sp>
        <p:nvSpPr>
          <p:cNvPr id="19" name="Google Shape;19;p1"/>
          <p:cNvSpPr/>
          <p:nvPr/>
        </p:nvSpPr>
        <p:spPr>
          <a:xfrm>
            <a:off x="8424391" y="-688788"/>
            <a:ext cx="3379988" cy="8540374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8424391" y="-578501"/>
            <a:ext cx="2992368" cy="8319802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8424392" y="-434665"/>
            <a:ext cx="2620254" cy="8032130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434F3-9AB7-45EB-A554-5F848497763B}"/>
              </a:ext>
            </a:extLst>
          </p:cNvPr>
          <p:cNvSpPr txBox="1"/>
          <p:nvPr/>
        </p:nvSpPr>
        <p:spPr>
          <a:xfrm>
            <a:off x="5080800" y="512320"/>
            <a:ext cx="4673600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66"/>
              </a:lnSpc>
              <a:spcBef>
                <a:spcPct val="0"/>
              </a:spcBef>
            </a:pP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ИНСТИТУТ</a:t>
            </a:r>
            <a:r>
              <a:rPr lang="en-US" sz="1067" b="1" dirty="0"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ФИНАНСОВОЙ ГРАМОТНОСТИ -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ЕДЕРАЛЬНЫЙ МЕТОДИЧЕСКИЙ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Ц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ЕНТР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ПО ФИНАНСОВОЙ ГРАМОТНОСТИ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ВЗРОСЛОГО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НАСЕЛЕНИЯ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МИНИСТЕРСТВА ФИНАНСОВ РФ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5D2D5D-57D0-437C-9E81-CA72794D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7" y="439635"/>
            <a:ext cx="2940736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325EBC-D7FE-4A2E-A6BA-465F17DA9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10" y="426026"/>
            <a:ext cx="1128331" cy="8861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046" y="1227874"/>
            <a:ext cx="10515600" cy="1325563"/>
          </a:xfrm>
        </p:spPr>
        <p:txBody>
          <a:bodyPr/>
          <a:lstStyle/>
          <a:p>
            <a:r>
              <a:rPr lang="ru-RU" dirty="0"/>
              <a:t>Нормативные факторы развития </a:t>
            </a:r>
            <a:r>
              <a:rPr lang="ru-RU" dirty="0" err="1"/>
              <a:t>краудфандинга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807" y="2576997"/>
            <a:ext cx="10528705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59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9051722" y="0"/>
            <a:ext cx="3136534" cy="6858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dirty="0"/>
          </a:p>
        </p:txBody>
      </p:sp>
      <p:sp>
        <p:nvSpPr>
          <p:cNvPr id="19" name="Google Shape;19;p1"/>
          <p:cNvSpPr/>
          <p:nvPr/>
        </p:nvSpPr>
        <p:spPr>
          <a:xfrm>
            <a:off x="8424391" y="-688788"/>
            <a:ext cx="3379988" cy="8540374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8424391" y="-578501"/>
            <a:ext cx="2992368" cy="8319802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8424392" y="-434665"/>
            <a:ext cx="2620254" cy="8032130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434F3-9AB7-45EB-A554-5F848497763B}"/>
              </a:ext>
            </a:extLst>
          </p:cNvPr>
          <p:cNvSpPr txBox="1"/>
          <p:nvPr/>
        </p:nvSpPr>
        <p:spPr>
          <a:xfrm>
            <a:off x="5080800" y="512320"/>
            <a:ext cx="4673600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66"/>
              </a:lnSpc>
              <a:spcBef>
                <a:spcPct val="0"/>
              </a:spcBef>
            </a:pP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ИНСТИТУТ</a:t>
            </a:r>
            <a:r>
              <a:rPr lang="en-US" sz="1067" b="1" dirty="0"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ФИНАНСОВОЙ ГРАМОТНОСТИ -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ЕДЕРАЛЬНЫЙ МЕТОДИЧЕСКИЙ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Ц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ЕНТР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ПО ФИНАНСОВОЙ ГРАМОТНОСТИ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ВЗРОСЛОГО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НАСЕЛЕНИЯ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МИНИСТЕРСТВА ФИНАНСОВ РФ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5D2D5D-57D0-437C-9E81-CA72794D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7" y="439635"/>
            <a:ext cx="2940736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325EBC-D7FE-4A2E-A6BA-465F17DA9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10" y="426026"/>
            <a:ext cx="1128331" cy="8861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046" y="1227874"/>
            <a:ext cx="10515600" cy="1325563"/>
          </a:xfrm>
        </p:spPr>
        <p:txBody>
          <a:bodyPr/>
          <a:lstStyle/>
          <a:p>
            <a:r>
              <a:rPr lang="ru-RU" dirty="0"/>
              <a:t>Участники </a:t>
            </a:r>
            <a:r>
              <a:rPr lang="ru-RU" dirty="0" err="1"/>
              <a:t>краудфандинга</a:t>
            </a:r>
            <a:r>
              <a:rPr lang="ru-RU" dirty="0"/>
              <a:t> (</a:t>
            </a:r>
            <a:r>
              <a:rPr lang="ru-RU" dirty="0" err="1"/>
              <a:t>акторы</a:t>
            </a:r>
            <a:r>
              <a:rPr lang="ru-RU" dirty="0"/>
              <a:t>)</a:t>
            </a:r>
          </a:p>
        </p:txBody>
      </p:sp>
      <p:graphicFrame>
        <p:nvGraphicFramePr>
          <p:cNvPr id="1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59712"/>
              </p:ext>
            </p:extLst>
          </p:nvPr>
        </p:nvGraphicFramePr>
        <p:xfrm>
          <a:off x="529046" y="206052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7821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9051722" y="0"/>
            <a:ext cx="3136534" cy="6858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dirty="0"/>
          </a:p>
        </p:txBody>
      </p:sp>
      <p:sp>
        <p:nvSpPr>
          <p:cNvPr id="19" name="Google Shape;19;p1"/>
          <p:cNvSpPr/>
          <p:nvPr/>
        </p:nvSpPr>
        <p:spPr>
          <a:xfrm>
            <a:off x="8424391" y="-688788"/>
            <a:ext cx="3379988" cy="8540374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8424391" y="-578501"/>
            <a:ext cx="2992368" cy="8319802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8424392" y="-434665"/>
            <a:ext cx="2620254" cy="8032130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434F3-9AB7-45EB-A554-5F848497763B}"/>
              </a:ext>
            </a:extLst>
          </p:cNvPr>
          <p:cNvSpPr txBox="1"/>
          <p:nvPr/>
        </p:nvSpPr>
        <p:spPr>
          <a:xfrm>
            <a:off x="5080800" y="512320"/>
            <a:ext cx="4673600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66"/>
              </a:lnSpc>
              <a:spcBef>
                <a:spcPct val="0"/>
              </a:spcBef>
            </a:pP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ИНСТИТУТ</a:t>
            </a:r>
            <a:r>
              <a:rPr lang="en-US" sz="1067" b="1" dirty="0"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ФИНАНСОВОЙ ГРАМОТНОСТИ -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ЕДЕРАЛЬНЫЙ МЕТОДИЧЕСКИЙ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Ц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ЕНТР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ПО ФИНАНСОВОЙ ГРАМОТНОСТИ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ВЗРОСЛОГО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НАСЕЛЕНИЯ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МИНИСТЕРСТВА ФИНАНСОВ РФ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5D2D5D-57D0-437C-9E81-CA72794D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7" y="439635"/>
            <a:ext cx="2940736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325EBC-D7FE-4A2E-A6BA-465F17DA9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10" y="426026"/>
            <a:ext cx="1128331" cy="8861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046" y="1227874"/>
            <a:ext cx="10515600" cy="1325563"/>
          </a:xfrm>
        </p:spPr>
        <p:txBody>
          <a:bodyPr/>
          <a:lstStyle/>
          <a:p>
            <a:r>
              <a:rPr lang="ru-RU" dirty="0"/>
              <a:t>Специфические участники </a:t>
            </a:r>
            <a:r>
              <a:rPr lang="ru-RU" dirty="0" err="1"/>
              <a:t>краудфандинга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01040" y="2259140"/>
            <a:ext cx="96215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Потенциальные покупатели (англ.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prebuyers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при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краудфандинге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с вознаграждением в виде продукта)</a:t>
            </a:r>
          </a:p>
          <a:p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Займодатели (при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краудлендинге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</a:p>
          <a:p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Инвесторы (при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краудинвестинге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) – физические и/или юридические лица, осуществляющие перечисление денежных средств в поддержку какого-либо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крауд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-проекта.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013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2803</TotalTime>
  <Words>1160</Words>
  <Application>Microsoft Office PowerPoint</Application>
  <PresentationFormat>Широкоэкранный</PresentationFormat>
  <Paragraphs>163</Paragraphs>
  <Slides>29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Clear Sans Thin Bold</vt:lpstr>
      <vt:lpstr>Montserrat</vt:lpstr>
      <vt:lpstr>Montserrat Semi-Bold</vt:lpstr>
      <vt:lpstr>Montserrat Semi-Bold Bold</vt:lpstr>
      <vt:lpstr>Times New Roman</vt:lpstr>
      <vt:lpstr>Тема Office</vt:lpstr>
      <vt:lpstr>Презентация PowerPoint</vt:lpstr>
      <vt:lpstr>Истоки краудфандинга</vt:lpstr>
      <vt:lpstr>Презентация PowerPoint</vt:lpstr>
      <vt:lpstr>Базовые факторы развития краудфандинга</vt:lpstr>
      <vt:lpstr>Технологические факторы  развития краудфандинга</vt:lpstr>
      <vt:lpstr>Макроэкономические факторы развития краудфандинга</vt:lpstr>
      <vt:lpstr>Нормативные факторы развития краудфандинга</vt:lpstr>
      <vt:lpstr>Участники краудфандинга (акторы)</vt:lpstr>
      <vt:lpstr>Специфические участники краудфандинга</vt:lpstr>
      <vt:lpstr>Классификация краудфандинга</vt:lpstr>
      <vt:lpstr>Благотворительный краудфандинг</vt:lpstr>
      <vt:lpstr>Наградной краудфандинг</vt:lpstr>
      <vt:lpstr>Финансовые виды краудфандинга</vt:lpstr>
      <vt:lpstr>Развитие краудфандинга в Российской Федерации, млрд.руб.</vt:lpstr>
      <vt:lpstr>Краудлендинг</vt:lpstr>
      <vt:lpstr>Краудинвестинг</vt:lpstr>
      <vt:lpstr>Активные заемщики, шт. </vt:lpstr>
      <vt:lpstr>Активные инвесторы, шт.</vt:lpstr>
      <vt:lpstr>Сейчас действуют 70 ИОП</vt:lpstr>
      <vt:lpstr>Краудинвестинг - ICO</vt:lpstr>
      <vt:lpstr>Регулирование краудфандинга в Российской Федерации</vt:lpstr>
      <vt:lpstr>Регулирование – найти баланс!</vt:lpstr>
      <vt:lpstr>Регулирование деятельности инвестиционных платформ</vt:lpstr>
      <vt:lpstr>Презентация PowerPoint</vt:lpstr>
      <vt:lpstr>Критерии выбора краудфандинговой платформы</vt:lpstr>
      <vt:lpstr>Краудфандинговая платформа «Планета.ру»  </vt:lpstr>
      <vt:lpstr>Презентация PowerPoint</vt:lpstr>
      <vt:lpstr>Спасибо за внимание!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Краудфандинг как инструмент коллективного финансирования и его особенности</dc:title>
  <dc:creator>Учетная запись Майкрософт</dc:creator>
  <cp:lastModifiedBy>Епхиева Юлия Сергеевна</cp:lastModifiedBy>
  <cp:revision>37</cp:revision>
  <dcterms:created xsi:type="dcterms:W3CDTF">2022-11-16T10:48:22Z</dcterms:created>
  <dcterms:modified xsi:type="dcterms:W3CDTF">2023-06-13T13:01:01Z</dcterms:modified>
</cp:coreProperties>
</file>