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8" r:id="rId2"/>
    <p:sldId id="417" r:id="rId3"/>
    <p:sldId id="405" r:id="rId4"/>
    <p:sldId id="256" r:id="rId5"/>
    <p:sldId id="427" r:id="rId6"/>
    <p:sldId id="432" r:id="rId7"/>
    <p:sldId id="433" r:id="rId8"/>
    <p:sldId id="434" r:id="rId9"/>
    <p:sldId id="435" r:id="rId10"/>
    <p:sldId id="436" r:id="rId11"/>
    <p:sldId id="437" r:id="rId12"/>
    <p:sldId id="259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5" pos="6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6569"/>
    <a:srgbClr val="0F3A3D"/>
    <a:srgbClr val="40565A"/>
    <a:srgbClr val="FFFFCC"/>
    <a:srgbClr val="225D60"/>
    <a:srgbClr val="0D3940"/>
    <a:srgbClr val="6DD4CA"/>
    <a:srgbClr val="D1D1D1"/>
    <a:srgbClr val="2A7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>
        <p:guide orient="horz" pos="2160"/>
        <p:guide pos="3840"/>
        <p:guide pos="347"/>
        <p:guide pos="6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CBAA-BD22-4057-9D2B-A25D0DE687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322C-D2A2-4017-880A-3F2EA9187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D68-24D8-403F-83F6-EE46A6FB918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4D60-B567-44EB-A4BF-28B43B8A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7.png"/><Relationship Id="rId21" Type="http://schemas.openxmlformats.org/officeDocument/2006/relationships/image" Target="../media/image33.sv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hyperlink" Target="https://vk.com/ifgfu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svg"/><Relationship Id="rId10" Type="http://schemas.openxmlformats.org/officeDocument/2006/relationships/hyperlink" Target="https://www.youtube.com/channel/UCofgsJutLizqgNmK8uNu7Pg/about" TargetMode="External"/><Relationship Id="rId19" Type="http://schemas.openxmlformats.org/officeDocument/2006/relationships/image" Target="../media/image31.svg"/><Relationship Id="rId4" Type="http://schemas.openxmlformats.org/officeDocument/2006/relationships/hyperlink" Target="https://t.me/fingramota_ifg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76" y="2110145"/>
            <a:ext cx="9747921" cy="2756145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4F4798C-4263-4D21-8F1F-65F59D2D51C9}"/>
              </a:ext>
            </a:extLst>
          </p:cNvPr>
          <p:cNvCxnSpPr/>
          <p:nvPr/>
        </p:nvCxnSpPr>
        <p:spPr>
          <a:xfrm>
            <a:off x="950495" y="3681663"/>
            <a:ext cx="9541042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E48D3E-02D4-4C6D-BAF3-C0D95D5B9AAD}"/>
              </a:ext>
            </a:extLst>
          </p:cNvPr>
          <p:cNvSpPr txBox="1"/>
          <p:nvPr/>
        </p:nvSpPr>
        <p:spPr>
          <a:xfrm>
            <a:off x="950494" y="4108278"/>
            <a:ext cx="7219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Заместитель директора Института финансовой грамотности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Федерального методического центра по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</a:rPr>
              <a:t>финграмотности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 взрослого населения Финансового университета</a:t>
            </a:r>
            <a:b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endParaRPr lang="ru-RU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к.э.н., доцент</a:t>
            </a:r>
          </a:p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Минчичова Валерия Сергеевна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7EAFE7-4158-4CAD-89EE-3E3581DA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4560136" y="698906"/>
            <a:ext cx="899032" cy="8298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6FDED6-D516-42A4-A88E-289AD0A491F7}"/>
              </a:ext>
            </a:extLst>
          </p:cNvPr>
          <p:cNvSpPr/>
          <p:nvPr/>
        </p:nvSpPr>
        <p:spPr>
          <a:xfrm>
            <a:off x="950494" y="2526572"/>
            <a:ext cx="63226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Регионализация России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для финансового 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260450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5618" t="532" r="18524" b="127"/>
          <a:stretch/>
        </p:blipFill>
        <p:spPr>
          <a:xfrm>
            <a:off x="0" y="6521"/>
            <a:ext cx="4829644" cy="6851479"/>
          </a:xfrm>
          <a:prstGeom prst="rect">
            <a:avLst/>
          </a:prstGeom>
          <a:solidFill>
            <a:srgbClr val="225D60">
              <a:alpha val="47000"/>
            </a:srgbClr>
          </a:solidFill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7" name="Group 7"/>
          <p:cNvGrpSpPr/>
          <p:nvPr/>
        </p:nvGrpSpPr>
        <p:grpSpPr>
          <a:xfrm>
            <a:off x="8324781" y="1756853"/>
            <a:ext cx="1619964" cy="2385528"/>
            <a:chOff x="0" y="0"/>
            <a:chExt cx="3239929" cy="477105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323992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3504"/>
              <a:ext cx="2509589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8"/>
                </a:lnSpc>
              </a:pPr>
              <a:endParaRPr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76197" y="4704155"/>
            <a:ext cx="448421" cy="1273801"/>
            <a:chOff x="0" y="-9525"/>
            <a:chExt cx="896841" cy="25476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96841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endParaRPr sz="12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64412"/>
              <a:ext cx="694677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2"/>
                </a:lnSpc>
              </a:pPr>
              <a:endParaRPr sz="120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12845" y="104501"/>
            <a:ext cx="4139273" cy="1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endParaRPr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472C6-F2FF-49F6-9C3C-28CD64BF0494}"/>
              </a:ext>
            </a:extLst>
          </p:cNvPr>
          <p:cNvSpPr txBox="1"/>
          <p:nvPr/>
        </p:nvSpPr>
        <p:spPr>
          <a:xfrm>
            <a:off x="4944302" y="538252"/>
            <a:ext cx="2217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ГРУППА </a:t>
            </a:r>
            <a:r>
              <a:rPr lang="en-US" sz="3200" b="1" dirty="0">
                <a:solidFill>
                  <a:schemeClr val="bg1"/>
                </a:solidFill>
                <a:latin typeface="Montserrat Semi-Bold" panose="020B0604020202020204" charset="-52"/>
              </a:rPr>
              <a:t>F</a:t>
            </a:r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C89-85B8-41A6-A7A3-D30CAFCD5A62}"/>
              </a:ext>
            </a:extLst>
          </p:cNvPr>
          <p:cNvSpPr txBox="1"/>
          <p:nvPr/>
        </p:nvSpPr>
        <p:spPr>
          <a:xfrm>
            <a:off x="4985878" y="1255171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–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очень</a:t>
            </a:r>
            <a:r>
              <a:rPr lang="ru-RU" dirty="0"/>
              <a:t>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низкая</a:t>
            </a:r>
            <a:r>
              <a:rPr lang="ru-RU" sz="20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(менее 3,5 чел/км2)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C80BA-5363-4510-95CB-AE2D0583A2AD}"/>
              </a:ext>
            </a:extLst>
          </p:cNvPr>
          <p:cNvSpPr txBox="1"/>
          <p:nvPr/>
        </p:nvSpPr>
        <p:spPr>
          <a:xfrm>
            <a:off x="6877494" y="1867128"/>
            <a:ext cx="4972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есть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крупнейшие города или миллионники</a:t>
            </a:r>
            <a:r>
              <a:rPr lang="ru-RU" sz="2000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14E0D9D-80D7-4B7E-B477-125C69B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82240"/>
              </p:ext>
            </p:extLst>
          </p:nvPr>
        </p:nvGraphicFramePr>
        <p:xfrm>
          <a:off x="6427211" y="3183194"/>
          <a:ext cx="3795139" cy="2143954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1065349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2729790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474006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444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444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4441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3746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Томская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5003AB-2695-4DD3-AE05-6D0BE5BA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821460" y="1255171"/>
            <a:ext cx="745872" cy="688476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54689EE6-88A0-4F0C-854E-FFF9D2992B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579575" y="2973904"/>
            <a:ext cx="881449" cy="881449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3C6474BD-AC21-46EF-BECC-AC2F578C1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176641" y="3133628"/>
            <a:ext cx="597264" cy="597264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DDAF55DD-237B-40BC-B02A-590F62BE1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5754288" y="4749654"/>
            <a:ext cx="597264" cy="597264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7D668D84-A23E-4964-9731-973E4E6F8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5347073" y="4876659"/>
            <a:ext cx="508016" cy="508016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CE05C54C-09A8-4B78-AF18-C061A73C4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5601081" y="5219915"/>
            <a:ext cx="508016" cy="508016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48C80385-392D-4FC3-AF6F-467EC37CE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056654" y="2554050"/>
            <a:ext cx="444864" cy="4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AE3C0FA-4659-7547-6756-523A87FDE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103" y="1336412"/>
            <a:ext cx="8499764" cy="2339975"/>
          </a:xfrm>
        </p:spPr>
        <p:txBody>
          <a:bodyPr>
            <a:normAutofit/>
          </a:bodyPr>
          <a:lstStyle/>
          <a:p>
            <a:r>
              <a:rPr lang="ru-RU" sz="2200" dirty="0"/>
              <a:t>Как охватить население малых городов?</a:t>
            </a:r>
          </a:p>
          <a:p>
            <a:r>
              <a:rPr lang="ru-RU" sz="2200" dirty="0"/>
              <a:t>Какие площадки эффективно задействовать?</a:t>
            </a:r>
          </a:p>
          <a:p>
            <a:r>
              <a:rPr lang="ru-RU" sz="2200" dirty="0"/>
              <a:t>Могут ли консультанты-методисты пользоваться соглашениями с работодателями?</a:t>
            </a:r>
          </a:p>
          <a:p>
            <a:r>
              <a:rPr lang="ru-RU" sz="2200" dirty="0"/>
              <a:t>Как активизировать контактную работу с населением в условиях ограничений личных встреч?</a:t>
            </a:r>
            <a:endParaRPr lang="en-US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D7021-45F8-4E95-A816-7273DB8C1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1" b="1"/>
          <a:stretch/>
        </p:blipFill>
        <p:spPr>
          <a:xfrm>
            <a:off x="9245600" y="1825625"/>
            <a:ext cx="2108200" cy="1770397"/>
          </a:xfrm>
          <a:prstGeom prst="rect">
            <a:avLst/>
          </a:prstGeom>
          <a:noFill/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A9014F14-ABD5-68D0-7CE7-3BC286DC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50" y="492335"/>
            <a:ext cx="10391775" cy="377403"/>
          </a:xfrm>
        </p:spPr>
        <p:txBody>
          <a:bodyPr/>
          <a:lstStyle/>
          <a:p>
            <a:r>
              <a:rPr lang="ru-RU" dirty="0"/>
              <a:t>В связи с особенностями субъектов России необходимо адаптировать требования к консультантам-методистам и проводимым ими мероприятиям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C8419AB-238A-45A8-AA69-A37A959F60A3}"/>
              </a:ext>
            </a:extLst>
          </p:cNvPr>
          <p:cNvSpPr txBox="1">
            <a:spLocks/>
          </p:cNvSpPr>
          <p:nvPr/>
        </p:nvSpPr>
        <p:spPr>
          <a:xfrm>
            <a:off x="609103" y="4767635"/>
            <a:ext cx="8739996" cy="1393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Модификация критериев проведения мероприятий</a:t>
            </a:r>
          </a:p>
          <a:p>
            <a:r>
              <a:rPr lang="ru-RU" sz="2200" dirty="0"/>
              <a:t>Активное использование новых аудиторий и партнеров</a:t>
            </a:r>
          </a:p>
          <a:p>
            <a:r>
              <a:rPr lang="ru-RU" sz="2200" dirty="0"/>
              <a:t>Трансформация типов мероприятий с учетом опыта субъектов</a:t>
            </a:r>
            <a:endParaRPr lang="en-US" sz="2200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0DC87E3-964B-42C8-A295-F2B312675039}"/>
              </a:ext>
            </a:extLst>
          </p:cNvPr>
          <p:cNvSpPr/>
          <p:nvPr/>
        </p:nvSpPr>
        <p:spPr>
          <a:xfrm>
            <a:off x="3227375" y="4041901"/>
            <a:ext cx="212437" cy="36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B4A24BBA-0CFB-4D88-A7B9-FA4AA458ADC4}"/>
              </a:ext>
            </a:extLst>
          </p:cNvPr>
          <p:cNvSpPr/>
          <p:nvPr/>
        </p:nvSpPr>
        <p:spPr>
          <a:xfrm>
            <a:off x="4183327" y="4041901"/>
            <a:ext cx="212437" cy="36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EAA7B7B-C127-4EC6-A0C2-904C5CBB6262}"/>
              </a:ext>
            </a:extLst>
          </p:cNvPr>
          <p:cNvSpPr/>
          <p:nvPr/>
        </p:nvSpPr>
        <p:spPr>
          <a:xfrm>
            <a:off x="5139279" y="4041901"/>
            <a:ext cx="212437" cy="36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7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hlinkClick r:id="rId2"/>
            <a:extLst>
              <a:ext uri="{FF2B5EF4-FFF2-40B4-BE49-F238E27FC236}">
                <a16:creationId xmlns:a16="http://schemas.microsoft.com/office/drawing/2014/main" id="{646C82D7-ACEA-447A-A322-BBB25C63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43822" y="3679683"/>
            <a:ext cx="538314" cy="491411"/>
          </a:xfrm>
          <a:prstGeom prst="rect">
            <a:avLst/>
          </a:prstGeom>
        </p:spPr>
      </p:pic>
      <p:pic>
        <p:nvPicPr>
          <p:cNvPr id="8" name="Picture 4">
            <a:hlinkClick r:id="rId4"/>
            <a:extLst>
              <a:ext uri="{FF2B5EF4-FFF2-40B4-BE49-F238E27FC236}">
                <a16:creationId xmlns:a16="http://schemas.microsoft.com/office/drawing/2014/main" id="{8898CAE2-6FB9-4C7E-8C88-0183561EC4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11772" y="3668087"/>
            <a:ext cx="492989" cy="49298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CE8D00A-10D0-4B8A-A5BD-FB66B62274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4510"/>
            <a:ext cx="1513920" cy="1513920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52793067-23FE-4D8D-889B-08753E57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01307" y="1722316"/>
            <a:ext cx="1513920" cy="151392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C70D9DBB-6246-4242-B1F7-F4044C3061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139066" y="1782230"/>
            <a:ext cx="1513920" cy="1513920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98718705-3B52-4A57-A8A9-0F559654A34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328998" y="1725512"/>
            <a:ext cx="1534001" cy="1534001"/>
          </a:xfrm>
          <a:prstGeom prst="rect">
            <a:avLst/>
          </a:prstGeom>
        </p:spPr>
      </p:pic>
      <p:pic>
        <p:nvPicPr>
          <p:cNvPr id="17" name="Picture 13">
            <a:hlinkClick r:id="rId10"/>
            <a:extLst>
              <a:ext uri="{FF2B5EF4-FFF2-40B4-BE49-F238E27FC236}">
                <a16:creationId xmlns:a16="http://schemas.microsoft.com/office/drawing/2014/main" id="{CF8D8446-314C-44CB-A1D3-E3E734C4412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891087" y="3636403"/>
            <a:ext cx="531197" cy="374411"/>
          </a:xfrm>
          <a:prstGeom prst="rect">
            <a:avLst/>
          </a:prstGeom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id="{6556D4F1-DAA9-4046-BB7E-CC3BE73FEFF1}"/>
              </a:ext>
            </a:extLst>
          </p:cNvPr>
          <p:cNvSpPr txBox="1"/>
          <p:nvPr/>
        </p:nvSpPr>
        <p:spPr>
          <a:xfrm>
            <a:off x="356019" y="4345697"/>
            <a:ext cx="7823034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методическая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поддержка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финансовых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консультантов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разбор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кейсов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практик</a:t>
            </a:r>
            <a:r>
              <a:rPr lang="en-US" spc="59" dirty="0">
                <a:solidFill>
                  <a:srgbClr val="0F3A3D"/>
                </a:solidFill>
              </a:rPr>
              <a:t>, </a:t>
            </a:r>
            <a:r>
              <a:rPr lang="en-US" spc="59" dirty="0" err="1">
                <a:solidFill>
                  <a:srgbClr val="0F3A3D"/>
                </a:solidFill>
              </a:rPr>
              <a:t>сложных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ситуаций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по</a:t>
            </a:r>
            <a:r>
              <a:rPr lang="en-US" spc="59" dirty="0">
                <a:solidFill>
                  <a:srgbClr val="0F3A3D"/>
                </a:solidFill>
              </a:rPr>
              <a:t>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ответы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на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вопросы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анонсы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мероприятий</a:t>
            </a:r>
            <a:endParaRPr lang="en-US" spc="59" dirty="0">
              <a:solidFill>
                <a:srgbClr val="0F3A3D"/>
              </a:solidFill>
            </a:endParaRP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pc="59" dirty="0" err="1">
                <a:solidFill>
                  <a:srgbClr val="0F3A3D"/>
                </a:solidFill>
              </a:rPr>
              <a:t>новости</a:t>
            </a:r>
            <a:r>
              <a:rPr lang="en-US" spc="59" dirty="0">
                <a:solidFill>
                  <a:srgbClr val="0F3A3D"/>
                </a:solidFill>
              </a:rPr>
              <a:t> ИФГ и </a:t>
            </a:r>
            <a:r>
              <a:rPr lang="en-US" spc="59" dirty="0" err="1">
                <a:solidFill>
                  <a:srgbClr val="0F3A3D"/>
                </a:solidFill>
              </a:rPr>
              <a:t>не</a:t>
            </a:r>
            <a:r>
              <a:rPr lang="en-US" spc="59" dirty="0">
                <a:solidFill>
                  <a:srgbClr val="0F3A3D"/>
                </a:solidFill>
              </a:rPr>
              <a:t> </a:t>
            </a:r>
            <a:r>
              <a:rPr lang="en-US" spc="59" dirty="0" err="1">
                <a:solidFill>
                  <a:srgbClr val="0F3A3D"/>
                </a:solidFill>
              </a:rPr>
              <a:t>только</a:t>
            </a:r>
            <a:endParaRPr lang="en-US" spc="59" dirty="0">
              <a:solidFill>
                <a:srgbClr val="0F3A3D"/>
              </a:solidFill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C33C39DB-13DB-4483-9827-C5A9FAF60965}"/>
              </a:ext>
            </a:extLst>
          </p:cNvPr>
          <p:cNvSpPr txBox="1"/>
          <p:nvPr/>
        </p:nvSpPr>
        <p:spPr>
          <a:xfrm>
            <a:off x="437316" y="3432891"/>
            <a:ext cx="1803388" cy="163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2000" b="1" spc="37" dirty="0">
                <a:solidFill>
                  <a:srgbClr val="000000"/>
                </a:solidFill>
              </a:rPr>
              <a:t>vk.com/</a:t>
            </a:r>
            <a:r>
              <a:rPr lang="en-US" sz="2000" b="1" spc="37" dirty="0" err="1">
                <a:solidFill>
                  <a:srgbClr val="000000"/>
                </a:solidFill>
              </a:rPr>
              <a:t>ifgfu</a:t>
            </a:r>
            <a:endParaRPr lang="en-US" sz="2000" b="1" spc="37" dirty="0">
              <a:solidFill>
                <a:srgbClr val="000000"/>
              </a:solidFill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F79C8A21-7301-489D-A809-8FD5ED072303}"/>
              </a:ext>
            </a:extLst>
          </p:cNvPr>
          <p:cNvSpPr txBox="1"/>
          <p:nvPr/>
        </p:nvSpPr>
        <p:spPr>
          <a:xfrm>
            <a:off x="2563385" y="3449795"/>
            <a:ext cx="2128256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2000" b="1" spc="37" dirty="0">
                <a:solidFill>
                  <a:srgbClr val="000000"/>
                </a:solidFill>
                <a:latin typeface="Montserrat Semi-Bold"/>
              </a:rPr>
              <a:t>@fingramota_ifg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431903C-DB57-4C64-98A0-6CEA0B993A3C}"/>
              </a:ext>
            </a:extLst>
          </p:cNvPr>
          <p:cNvSpPr txBox="1"/>
          <p:nvPr/>
        </p:nvSpPr>
        <p:spPr>
          <a:xfrm>
            <a:off x="878121" y="1363102"/>
            <a:ext cx="5415758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 dirty="0">
                <a:solidFill>
                  <a:srgbClr val="256569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72A7DDCB-27E3-4057-B746-E474EA875FDE}"/>
              </a:ext>
            </a:extLst>
          </p:cNvPr>
          <p:cNvSpPr txBox="1"/>
          <p:nvPr/>
        </p:nvSpPr>
        <p:spPr>
          <a:xfrm>
            <a:off x="7812209" y="1509864"/>
            <a:ext cx="2167633" cy="19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ru-RU" sz="1266" spc="25" dirty="0">
                <a:solidFill>
                  <a:srgbClr val="256569"/>
                </a:solidFill>
                <a:latin typeface="Montserrat Semi-Bold Bold"/>
              </a:rPr>
              <a:t>САЙТ</a:t>
            </a:r>
            <a:endParaRPr lang="en-US" sz="1266" spc="25" dirty="0">
              <a:solidFill>
                <a:srgbClr val="256569"/>
              </a:solidFill>
              <a:latin typeface="Montserrat Semi-Bold Bold"/>
            </a:endParaRPr>
          </a:p>
        </p:txBody>
      </p:sp>
      <p:grpSp>
        <p:nvGrpSpPr>
          <p:cNvPr id="28" name="Group 24">
            <a:extLst>
              <a:ext uri="{FF2B5EF4-FFF2-40B4-BE49-F238E27FC236}">
                <a16:creationId xmlns:a16="http://schemas.microsoft.com/office/drawing/2014/main" id="{308173CC-9CAF-482C-99CE-1C09170F7561}"/>
              </a:ext>
            </a:extLst>
          </p:cNvPr>
          <p:cNvGrpSpPr/>
          <p:nvPr/>
        </p:nvGrpSpPr>
        <p:grpSpPr>
          <a:xfrm>
            <a:off x="356019" y="163033"/>
            <a:ext cx="5937860" cy="1255262"/>
            <a:chOff x="0" y="0"/>
            <a:chExt cx="11875720" cy="2510524"/>
          </a:xfrm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3137812D-67D9-454A-BC97-51E47C3A7A82}"/>
                </a:ext>
              </a:extLst>
            </p:cNvPr>
            <p:cNvSpPr txBox="1"/>
            <p:nvPr/>
          </p:nvSpPr>
          <p:spPr>
            <a:xfrm>
              <a:off x="0" y="0"/>
              <a:ext cx="1187572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65108A43-A928-4CA8-B49C-555DB66483E0}"/>
                </a:ext>
              </a:extLst>
            </p:cNvPr>
            <p:cNvSpPr txBox="1"/>
            <p:nvPr/>
          </p:nvSpPr>
          <p:spPr>
            <a:xfrm>
              <a:off x="0" y="836694"/>
              <a:ext cx="11875720" cy="713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1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Montserrat Semi-Bold Bold"/>
                </a:rPr>
                <a:t>КАНАЛЫ КОММУНИКАЦИИ </a:t>
              </a:r>
              <a:r>
                <a:rPr lang="ru-RU" sz="2000" b="1" dirty="0">
                  <a:solidFill>
                    <a:schemeClr val="bg1"/>
                  </a:solidFill>
                  <a:latin typeface="Montserrat Semi-Bold Bold"/>
                </a:rPr>
                <a:t>ИФГ</a:t>
              </a:r>
              <a:endParaRPr lang="en-US" sz="2000" b="1" dirty="0">
                <a:solidFill>
                  <a:schemeClr val="bg1"/>
                </a:solidFill>
                <a:latin typeface="Montserrat Semi-Bold Bold"/>
              </a:endParaRPr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634C9568-3F5D-42E0-94C4-3E88B8B083D5}"/>
                </a:ext>
              </a:extLst>
            </p:cNvPr>
            <p:cNvSpPr txBox="1"/>
            <p:nvPr/>
          </p:nvSpPr>
          <p:spPr>
            <a:xfrm>
              <a:off x="0" y="2102208"/>
              <a:ext cx="11875720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AD6091D-01F7-4541-AB12-943A2190EFA2}"/>
              </a:ext>
            </a:extLst>
          </p:cNvPr>
          <p:cNvSpPr txBox="1"/>
          <p:nvPr/>
        </p:nvSpPr>
        <p:spPr>
          <a:xfrm>
            <a:off x="437316" y="5976713"/>
            <a:ext cx="3334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Контакты: </a:t>
            </a:r>
          </a:p>
          <a:p>
            <a:r>
              <a:rPr lang="en-US" sz="1400" b="1" dirty="0">
                <a:solidFill>
                  <a:srgbClr val="0F3A3D"/>
                </a:solidFill>
                <a:latin typeface="Montserrat Semi-Bold" panose="020B0604020202020204" charset="-52"/>
              </a:rPr>
              <a:t>e-mail</a:t>
            </a:r>
            <a:r>
              <a:rPr lang="ru-RU" sz="1400" b="1" dirty="0">
                <a:solidFill>
                  <a:srgbClr val="0F3A3D"/>
                </a:solidFill>
                <a:latin typeface="Montserrat Semi-Bold" panose="020B0604020202020204" charset="-52"/>
              </a:rPr>
              <a:t>: </a:t>
            </a:r>
            <a:r>
              <a:rPr lang="en-US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IFG@fa.ru</a:t>
            </a: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;</a:t>
            </a:r>
            <a:b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</a:br>
            <a:r>
              <a:rPr lang="ru-RU" sz="1400" b="1" spc="25" dirty="0">
                <a:solidFill>
                  <a:srgbClr val="0F3A3D"/>
                </a:solidFill>
                <a:latin typeface="Montserrat Semi-Bold" panose="020B0604020202020204" charset="-52"/>
              </a:rPr>
              <a:t>тел.: 8 (495) 249-51-92</a:t>
            </a:r>
            <a:endParaRPr lang="en-US" sz="1400" b="1" spc="25" dirty="0">
              <a:solidFill>
                <a:srgbClr val="0F3A3D"/>
              </a:solidFill>
              <a:latin typeface="Montserrat Semi-Bold" panose="020B0604020202020204" charset="-52"/>
            </a:endParaRPr>
          </a:p>
          <a:p>
            <a:endParaRPr lang="ru-RU" dirty="0"/>
          </a:p>
        </p:txBody>
      </p:sp>
      <p:pic>
        <p:nvPicPr>
          <p:cNvPr id="26" name="Рисунок 25" descr="Чат со сплошной заливкой">
            <a:extLst>
              <a:ext uri="{FF2B5EF4-FFF2-40B4-BE49-F238E27FC236}">
                <a16:creationId xmlns:a16="http://schemas.microsoft.com/office/drawing/2014/main" id="{3FA722C5-E74D-4DF8-A0E3-05902381F9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44297" y="1908384"/>
            <a:ext cx="923268" cy="923268"/>
          </a:xfrm>
          <a:prstGeom prst="rect">
            <a:avLst/>
          </a:prstGeom>
        </p:spPr>
      </p:pic>
      <p:pic>
        <p:nvPicPr>
          <p:cNvPr id="32" name="Рисунок 31" descr="Электронная почта со сплошной заливкой">
            <a:extLst>
              <a:ext uri="{FF2B5EF4-FFF2-40B4-BE49-F238E27FC236}">
                <a16:creationId xmlns:a16="http://schemas.microsoft.com/office/drawing/2014/main" id="{C4EB7225-FAEF-4F13-A95C-C6D0C1A49C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464146">
            <a:off x="10167464" y="2770896"/>
            <a:ext cx="1050508" cy="1050508"/>
          </a:xfrm>
          <a:prstGeom prst="rect">
            <a:avLst/>
          </a:prstGeom>
        </p:spPr>
      </p:pic>
      <p:pic>
        <p:nvPicPr>
          <p:cNvPr id="33" name="Рисунок 32" descr="Отправить со сплошной заливкой">
            <a:extLst>
              <a:ext uri="{FF2B5EF4-FFF2-40B4-BE49-F238E27FC236}">
                <a16:creationId xmlns:a16="http://schemas.microsoft.com/office/drawing/2014/main" id="{93F9630B-F568-453C-BEBF-35EC03C820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5361" y="4037994"/>
            <a:ext cx="1360213" cy="1360213"/>
          </a:xfrm>
          <a:prstGeom prst="rect">
            <a:avLst/>
          </a:prstGeom>
        </p:spPr>
      </p:pic>
      <p:pic>
        <p:nvPicPr>
          <p:cNvPr id="34" name="Рисунок 33" descr="Мультимедийная презентация со сплошной заливкой">
            <a:extLst>
              <a:ext uri="{FF2B5EF4-FFF2-40B4-BE49-F238E27FC236}">
                <a16:creationId xmlns:a16="http://schemas.microsoft.com/office/drawing/2014/main" id="{61327C3D-E6D4-4AD1-9970-105050D60A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03939">
            <a:off x="7993200" y="5026545"/>
            <a:ext cx="1784840" cy="1784840"/>
          </a:xfrm>
          <a:prstGeom prst="rect">
            <a:avLst/>
          </a:prstGeom>
        </p:spPr>
      </p:pic>
      <p:pic>
        <p:nvPicPr>
          <p:cNvPr id="35" name="Рисунок 34" descr="@ со сплошной заливкой">
            <a:extLst>
              <a:ext uri="{FF2B5EF4-FFF2-40B4-BE49-F238E27FC236}">
                <a16:creationId xmlns:a16="http://schemas.microsoft.com/office/drawing/2014/main" id="{D6D934E5-EC1B-4BAB-9C2B-D025901EA8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253532">
            <a:off x="5820266" y="5228991"/>
            <a:ext cx="2059299" cy="205929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991BAF-7782-4959-8A0F-CBFB7BB8BEF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643965" y="1214137"/>
            <a:ext cx="899032" cy="8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Группа 1033">
            <a:extLst>
              <a:ext uri="{FF2B5EF4-FFF2-40B4-BE49-F238E27FC236}">
                <a16:creationId xmlns:a16="http://schemas.microsoft.com/office/drawing/2014/main" id="{743C5663-E38E-45C7-8EBB-CF8C2C253FF1}"/>
              </a:ext>
            </a:extLst>
          </p:cNvPr>
          <p:cNvGrpSpPr/>
          <p:nvPr/>
        </p:nvGrpSpPr>
        <p:grpSpPr>
          <a:xfrm>
            <a:off x="2340387" y="1018734"/>
            <a:ext cx="9754821" cy="5808230"/>
            <a:chOff x="2340387" y="1018734"/>
            <a:chExt cx="9754821" cy="5808230"/>
          </a:xfrm>
        </p:grpSpPr>
        <p:pic>
          <p:nvPicPr>
            <p:cNvPr id="1028" name="Picture 4" descr="Самый старый и самый большой ― в Москве.Столичный метроп...">
              <a:extLst>
                <a:ext uri="{FF2B5EF4-FFF2-40B4-BE49-F238E27FC236}">
                  <a16:creationId xmlns:a16="http://schemas.microsoft.com/office/drawing/2014/main" id="{6CB40402-2D44-4CDC-BCE8-096128F906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" b="3"/>
            <a:stretch/>
          </p:blipFill>
          <p:spPr bwMode="auto">
            <a:xfrm>
              <a:off x="2807419" y="1018734"/>
              <a:ext cx="9287789" cy="5808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4" descr="Самый старый и самый большой ― в Москве.Столичный метроп...">
              <a:extLst>
                <a:ext uri="{FF2B5EF4-FFF2-40B4-BE49-F238E27FC236}">
                  <a16:creationId xmlns:a16="http://schemas.microsoft.com/office/drawing/2014/main" id="{0727E192-B04F-4FA4-9584-0F475451E9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3" b="90102" l="9979" r="89968">
                          <a14:foregroundMark x1="60352" y1="43942" x2="60618" y2="44367"/>
                          <a14:foregroundMark x1="62060" y1="88567" x2="60669" y2="86568"/>
                          <a14:foregroundMark x1="59698" y1="85762" x2="62273" y2="90102"/>
                          <a14:foregroundMark x1="62273" y1="90102" x2="61953" y2="88993"/>
                          <a14:foregroundMark x1="81137" y1="71089" x2="79723" y2="68686"/>
                          <a14:foregroundMark x1="79723" y1="68686" x2="81142" y2="70268"/>
                          <a14:foregroundMark x1="81240" y1="74140" x2="78068" y2="73379"/>
                          <a14:foregroundMark x1="80736" y1="70819" x2="80470" y2="70819"/>
                          <a14:foregroundMark x1="80470" y1="69454" x2="82551" y2="73976"/>
                          <a14:foregroundMark x1="83298" y1="74317" x2="84739" y2="77645"/>
                          <a14:foregroundMark x1="79402" y1="71075" x2="79402" y2="71075"/>
                          <a14:foregroundMark x1="79883" y1="70222" x2="80096" y2="73976"/>
                          <a14:foregroundMark x1="80096" y1="67491" x2="79989" y2="69881"/>
                          <a14:foregroundMark x1="84365" y1="75512" x2="84845" y2="75512"/>
                          <a14:foregroundMark x1="78388" y1="71587" x2="79136" y2="71843"/>
                          <a14:foregroundMark x1="84739" y1="76706" x2="85379" y2="76877"/>
                          <a14:backgroundMark x1="61740" y1="43345" x2="65635" y2="60154"/>
                          <a14:backgroundMark x1="65635" y1="60154" x2="76361" y2="62457"/>
                          <a14:backgroundMark x1="76361" y1="62457" x2="75827" y2="47526"/>
                          <a14:backgroundMark x1="75827" y1="47526" x2="67663" y2="39420"/>
                          <a14:backgroundMark x1="67663" y1="39420" x2="34472" y2="44283"/>
                          <a14:backgroundMark x1="34472" y1="44283" x2="27801" y2="48549"/>
                          <a14:backgroundMark x1="27801" y1="48549" x2="12860" y2="42406"/>
                          <a14:backgroundMark x1="12860" y1="42406" x2="31057" y2="56399"/>
                          <a14:backgroundMark x1="31057" y1="56399" x2="39861" y2="57167"/>
                          <a14:backgroundMark x1="39861" y1="57167" x2="26628" y2="56997"/>
                          <a14:backgroundMark x1="26628" y1="56997" x2="27108" y2="56997"/>
                          <a14:backgroundMark x1="62220" y1="44966" x2="3362" y2="75427"/>
                          <a14:backgroundMark x1="3362" y1="75427" x2="55550" y2="83276"/>
                          <a14:backgroundMark x1="55550" y1="83276" x2="70918" y2="78754"/>
                          <a14:backgroundMark x1="70918" y1="78754" x2="62433" y2="49829"/>
                          <a14:backgroundMark x1="55123" y1="77304" x2="54536" y2="79437"/>
                          <a14:backgroundMark x1="48292" y1="73976" x2="55550" y2="81485"/>
                          <a14:backgroundMark x1="55550" y1="81485" x2="52134" y2="72184"/>
                          <a14:backgroundMark x1="52134" y1="72184" x2="47599" y2="71246"/>
                          <a14:backgroundMark x1="57471" y1="82338" x2="63234" y2="87116"/>
                          <a14:backgroundMark x1="63234" y1="87116" x2="57471" y2="74147"/>
                          <a14:backgroundMark x1="57471" y1="74147" x2="57471" y2="74147"/>
                          <a14:backgroundMark x1="68196" y1="40444" x2="73266" y2="29693"/>
                          <a14:backgroundMark x1="73266" y1="29693" x2="81750" y2="44454"/>
                          <a14:backgroundMark x1="81750" y1="44454" x2="90822" y2="42918"/>
                          <a14:backgroundMark x1="90822" y1="42918" x2="95358" y2="50853"/>
                          <a14:backgroundMark x1="95358" y1="50853" x2="97812" y2="38823"/>
                          <a14:backgroundMark x1="97812" y1="38823" x2="88474" y2="5887"/>
                          <a14:backgroundMark x1="88474" y1="5887" x2="75240" y2="3413"/>
                          <a14:backgroundMark x1="75240" y1="3413" x2="62060" y2="14761"/>
                          <a14:backgroundMark x1="62060" y1="14761" x2="60672" y2="33618"/>
                          <a14:backgroundMark x1="60672" y1="33618" x2="66222" y2="39761"/>
                          <a14:backgroundMark x1="66222" y1="39761" x2="67343" y2="38737"/>
                          <a14:backgroundMark x1="89381" y1="75939" x2="85596" y2="73500"/>
                          <a14:backgroundMark x1="84804" y1="75401" x2="87140" y2="79352"/>
                          <a14:backgroundMark x1="87140" y1="79352" x2="81110" y2="88311"/>
                          <a14:backgroundMark x1="81110" y1="88311" x2="73853" y2="75512"/>
                          <a14:backgroundMark x1="73853" y1="75512" x2="76467" y2="72014"/>
                          <a14:backgroundMark x1="77535" y1="70222" x2="78838" y2="71075"/>
                          <a14:backgroundMark x1="83138" y1="73891" x2="88047" y2="67491"/>
                          <a14:backgroundMark x1="88047" y1="67491" x2="80843" y2="63567"/>
                          <a14:backgroundMark x1="80843" y1="63567" x2="78655" y2="67321"/>
                          <a14:backgroundMark x1="81590" y1="68686" x2="83664" y2="73962"/>
                          <a14:backgroundMark x1="85486" y1="74147" x2="85005" y2="73805"/>
                        </a14:backgroundRemoval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36" t="65493" r="12613" b="19070"/>
            <a:stretch/>
          </p:blipFill>
          <p:spPr bwMode="auto">
            <a:xfrm>
              <a:off x="2340387" y="5257637"/>
              <a:ext cx="768349" cy="642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35E70CF-0586-4D76-8704-723AD06A4B86}"/>
              </a:ext>
            </a:extLst>
          </p:cNvPr>
          <p:cNvSpPr txBox="1"/>
          <p:nvPr/>
        </p:nvSpPr>
        <p:spPr>
          <a:xfrm>
            <a:off x="96792" y="1863522"/>
            <a:ext cx="9171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Мы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готовим проводников 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базовых финансовых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знаний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, которые в своей основной профессиональной деятельности контактируют и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учат </a:t>
            </a:r>
            <a:r>
              <a:rPr lang="ru-RU" sz="1600" b="1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финансовому благополучию взрослое население </a:t>
            </a:r>
            <a:r>
              <a:rPr lang="ru-RU" sz="1600" b="0" i="0" u="none" strike="noStrike" dirty="0">
                <a:solidFill>
                  <a:srgbClr val="225D60"/>
                </a:solidFill>
                <a:effectLst/>
                <a:latin typeface="Montserrat Semi-Bold" panose="020B0604020202020204" charset="-52"/>
              </a:rPr>
              <a:t>России.</a:t>
            </a:r>
            <a:endParaRPr lang="ru-RU" sz="1600" dirty="0">
              <a:solidFill>
                <a:srgbClr val="225D60"/>
              </a:solidFill>
              <a:effectLst/>
              <a:latin typeface="Montserrat Semi-Bold" panose="020B0604020202020204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107A7-4EE9-461C-B302-F9438ADC56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635"/>
          <a:stretch/>
        </p:blipFill>
        <p:spPr>
          <a:xfrm>
            <a:off x="-21134" y="233601"/>
            <a:ext cx="9554198" cy="784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9A022-17A1-4084-8155-C5F4728348DD}"/>
              </a:ext>
            </a:extLst>
          </p:cNvPr>
          <p:cNvSpPr txBox="1"/>
          <p:nvPr/>
        </p:nvSpPr>
        <p:spPr>
          <a:xfrm>
            <a:off x="122329" y="1034125"/>
            <a:ext cx="9892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В рамках Стратегии повышения финансовой грамотности в Российской Федерации на 2017-2023 гг. Министерства финансов в </a:t>
            </a:r>
            <a:r>
              <a:rPr lang="ru-RU" sz="1600" dirty="0" err="1">
                <a:solidFill>
                  <a:srgbClr val="225D60"/>
                </a:solidFill>
                <a:latin typeface="Montserrat Semi-Bold" panose="020B0604020202020204" charset="-52"/>
              </a:rPr>
              <a:t>Финуниверситете</a:t>
            </a:r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 создан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Федеральный методический центр.</a:t>
            </a:r>
          </a:p>
          <a:p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01.04.2021 он вошел в состав </a:t>
            </a:r>
            <a:r>
              <a:rPr lang="ru-RU" sz="1600" b="1" dirty="0">
                <a:solidFill>
                  <a:srgbClr val="225D60"/>
                </a:solidFill>
                <a:latin typeface="Montserrat Semi-Bold" panose="020B0604020202020204" charset="-52"/>
              </a:rPr>
              <a:t>Института финансовой грамотности </a:t>
            </a:r>
            <a:r>
              <a:rPr lang="ru-RU" sz="1600" dirty="0">
                <a:solidFill>
                  <a:srgbClr val="225D60"/>
                </a:solidFill>
                <a:latin typeface="Montserrat Semi-Bold" panose="020B0604020202020204" charset="-52"/>
              </a:rPr>
              <a:t>(ИФГ).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9619A-F553-48AA-8F06-CE5D404AA580}"/>
              </a:ext>
            </a:extLst>
          </p:cNvPr>
          <p:cNvSpPr txBox="1"/>
          <p:nvPr/>
        </p:nvSpPr>
        <p:spPr>
          <a:xfrm>
            <a:off x="112013" y="2576174"/>
            <a:ext cx="25440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5D60"/>
                </a:solidFill>
                <a:latin typeface="Montserrat Semi-Bold" panose="020B0604020202020204" charset="-52"/>
              </a:rPr>
              <a:t>Основания для функционирования ИФГ и ФМЦ: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Стратегия повышения финансовой грамотности в Российской Федерации на 2017-2023 гг.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Распоряжение Правительства Российской Федерации от 10 февраля 2021 г. №291-р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25D60"/>
                </a:solidFill>
                <a:latin typeface="Montserrat Semi-Bold" panose="020B0604020202020204" charset="-52"/>
              </a:rPr>
              <a:t>План мероприятий ("дорожная карта") по реализации Стратегии повышения финансовой грамотности в Российской Федерации на 2017-2023 годы</a:t>
            </a:r>
          </a:p>
        </p:txBody>
      </p:sp>
      <p:grpSp>
        <p:nvGrpSpPr>
          <p:cNvPr id="21" name="Рисунок 10" descr="Маркер контур">
            <a:extLst>
              <a:ext uri="{FF2B5EF4-FFF2-40B4-BE49-F238E27FC236}">
                <a16:creationId xmlns:a16="http://schemas.microsoft.com/office/drawing/2014/main" id="{586B6A99-92E6-490C-AAD6-92B721A8A473}"/>
              </a:ext>
            </a:extLst>
          </p:cNvPr>
          <p:cNvGrpSpPr/>
          <p:nvPr/>
        </p:nvGrpSpPr>
        <p:grpSpPr>
          <a:xfrm>
            <a:off x="3983087" y="5042317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DF9B93E-FC6E-4C96-8D92-8921CAEE5C61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C6C5F4EA-79A6-4BCE-98E0-F293B3E12473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5" name="Рисунок 10" descr="Маркер контур">
            <a:extLst>
              <a:ext uri="{FF2B5EF4-FFF2-40B4-BE49-F238E27FC236}">
                <a16:creationId xmlns:a16="http://schemas.microsoft.com/office/drawing/2014/main" id="{2A242D76-69A8-43F9-9384-8BC2C0155F9E}"/>
              </a:ext>
            </a:extLst>
          </p:cNvPr>
          <p:cNvGrpSpPr/>
          <p:nvPr/>
        </p:nvGrpSpPr>
        <p:grpSpPr>
          <a:xfrm>
            <a:off x="4114908" y="4893109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6FE3475A-43F4-4FCE-8DD6-5FBF4F0DCC15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6FFEA88E-A8A4-48A0-996D-41A3295DD32F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38" name="Рисунок 10" descr="Маркер контур">
            <a:extLst>
              <a:ext uri="{FF2B5EF4-FFF2-40B4-BE49-F238E27FC236}">
                <a16:creationId xmlns:a16="http://schemas.microsoft.com/office/drawing/2014/main" id="{F4939AFE-2403-4B2F-BF18-F466160ACDC7}"/>
              </a:ext>
            </a:extLst>
          </p:cNvPr>
          <p:cNvGrpSpPr/>
          <p:nvPr/>
        </p:nvGrpSpPr>
        <p:grpSpPr>
          <a:xfrm>
            <a:off x="6510122" y="559766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BA9CCF8-47E9-4F84-A0B7-1DBD95E11E32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9910E8E-21FD-4775-80B6-E2D4D71AF11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1" name="Рисунок 10" descr="Маркер контур">
            <a:extLst>
              <a:ext uri="{FF2B5EF4-FFF2-40B4-BE49-F238E27FC236}">
                <a16:creationId xmlns:a16="http://schemas.microsoft.com/office/drawing/2014/main" id="{DB28CB19-6287-4EAF-945A-220ADAD0BEDB}"/>
              </a:ext>
            </a:extLst>
          </p:cNvPr>
          <p:cNvGrpSpPr/>
          <p:nvPr/>
        </p:nvGrpSpPr>
        <p:grpSpPr>
          <a:xfrm>
            <a:off x="6706815" y="593077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B349C960-1C8D-46C0-83D5-27AB84D2AA78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622A3093-B4C9-4E4C-8102-5135ABDF6D5E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4" name="Рисунок 10" descr="Маркер контур">
            <a:extLst>
              <a:ext uri="{FF2B5EF4-FFF2-40B4-BE49-F238E27FC236}">
                <a16:creationId xmlns:a16="http://schemas.microsoft.com/office/drawing/2014/main" id="{2F475412-E08A-407A-9DA2-71FF50328C9C}"/>
              </a:ext>
            </a:extLst>
          </p:cNvPr>
          <p:cNvGrpSpPr/>
          <p:nvPr/>
        </p:nvGrpSpPr>
        <p:grpSpPr>
          <a:xfrm>
            <a:off x="6957355" y="6172552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9C321C61-4B31-4B16-BFA6-86CDA755F8BE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420254CA-89AB-409C-ABC0-821644D9BB1E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47" name="Рисунок 10" descr="Маркер контур">
            <a:extLst>
              <a:ext uri="{FF2B5EF4-FFF2-40B4-BE49-F238E27FC236}">
                <a16:creationId xmlns:a16="http://schemas.microsoft.com/office/drawing/2014/main" id="{50FFFE79-52E8-4C8E-8C36-02ADC8AB70EB}"/>
              </a:ext>
            </a:extLst>
          </p:cNvPr>
          <p:cNvGrpSpPr/>
          <p:nvPr/>
        </p:nvGrpSpPr>
        <p:grpSpPr>
          <a:xfrm>
            <a:off x="4592178" y="5587717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00E6B441-0884-47EF-B4AB-0C93680AA731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CDA7CFB1-B5A6-414C-80BF-86CBFE6EC478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0" name="Рисунок 10" descr="Маркер контур">
            <a:extLst>
              <a:ext uri="{FF2B5EF4-FFF2-40B4-BE49-F238E27FC236}">
                <a16:creationId xmlns:a16="http://schemas.microsoft.com/office/drawing/2014/main" id="{0B1FFE41-B039-4AD3-BB9F-1D3E882D93D9}"/>
              </a:ext>
            </a:extLst>
          </p:cNvPr>
          <p:cNvGrpSpPr/>
          <p:nvPr/>
        </p:nvGrpSpPr>
        <p:grpSpPr>
          <a:xfrm>
            <a:off x="9943230" y="479279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57EFC5DD-9386-412A-85F1-EB5FBAEAAC00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6A52767E-52D4-4505-9FF1-45B7430A069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3" name="Рисунок 10" descr="Маркер контур">
            <a:extLst>
              <a:ext uri="{FF2B5EF4-FFF2-40B4-BE49-F238E27FC236}">
                <a16:creationId xmlns:a16="http://schemas.microsoft.com/office/drawing/2014/main" id="{7FE59B24-6F8D-42BC-98AF-91E6255E254C}"/>
              </a:ext>
            </a:extLst>
          </p:cNvPr>
          <p:cNvGrpSpPr/>
          <p:nvPr/>
        </p:nvGrpSpPr>
        <p:grpSpPr>
          <a:xfrm>
            <a:off x="10121029" y="4215565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CE955D67-F027-4922-990D-65CF6DEB2E44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A56E4A9B-9CBF-43B0-8AEF-C541F80010AD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6" name="Рисунок 10" descr="Маркер контур">
            <a:extLst>
              <a:ext uri="{FF2B5EF4-FFF2-40B4-BE49-F238E27FC236}">
                <a16:creationId xmlns:a16="http://schemas.microsoft.com/office/drawing/2014/main" id="{7AA671D9-DB16-4260-8335-9714B983F683}"/>
              </a:ext>
            </a:extLst>
          </p:cNvPr>
          <p:cNvGrpSpPr/>
          <p:nvPr/>
        </p:nvGrpSpPr>
        <p:grpSpPr>
          <a:xfrm>
            <a:off x="10588776" y="505361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DCEF57D7-A63B-478B-9A4F-F103610A4582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59EDDBCF-A943-4FC6-9530-0B1ED15CA51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59" name="Рисунок 10" descr="Маркер контур">
            <a:extLst>
              <a:ext uri="{FF2B5EF4-FFF2-40B4-BE49-F238E27FC236}">
                <a16:creationId xmlns:a16="http://schemas.microsoft.com/office/drawing/2014/main" id="{D331F2B0-22C3-4A0D-A661-A49FD8C538E5}"/>
              </a:ext>
            </a:extLst>
          </p:cNvPr>
          <p:cNvGrpSpPr/>
          <p:nvPr/>
        </p:nvGrpSpPr>
        <p:grpSpPr>
          <a:xfrm>
            <a:off x="7077596" y="5658783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2B1F9497-B122-417C-8EA0-452340537527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494CBC0E-F113-4795-A694-C429D95BD9B2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62" name="Рисунок 10" descr="Маркер контур">
            <a:extLst>
              <a:ext uri="{FF2B5EF4-FFF2-40B4-BE49-F238E27FC236}">
                <a16:creationId xmlns:a16="http://schemas.microsoft.com/office/drawing/2014/main" id="{F36F2A2C-A6C7-40E3-B3A9-4EBA78D3A65E}"/>
              </a:ext>
            </a:extLst>
          </p:cNvPr>
          <p:cNvGrpSpPr/>
          <p:nvPr/>
        </p:nvGrpSpPr>
        <p:grpSpPr>
          <a:xfrm>
            <a:off x="3604946" y="4610618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CFF04326-6605-47AB-AEDA-77B68B20F2D8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C206E9DF-D416-4E5C-9BA5-6F481005554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65" name="Рисунок 10" descr="Маркер контур">
            <a:extLst>
              <a:ext uri="{FF2B5EF4-FFF2-40B4-BE49-F238E27FC236}">
                <a16:creationId xmlns:a16="http://schemas.microsoft.com/office/drawing/2014/main" id="{8609D063-0575-450C-9CA4-ADEFCD694B02}"/>
              </a:ext>
            </a:extLst>
          </p:cNvPr>
          <p:cNvGrpSpPr/>
          <p:nvPr/>
        </p:nvGrpSpPr>
        <p:grpSpPr>
          <a:xfrm>
            <a:off x="4267139" y="4825625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F4341829-EB4D-4C24-9299-99836DF1229C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E17363D4-7ECC-4747-A1CD-4249B098988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68" name="Рисунок 10" descr="Маркер контур">
            <a:extLst>
              <a:ext uri="{FF2B5EF4-FFF2-40B4-BE49-F238E27FC236}">
                <a16:creationId xmlns:a16="http://schemas.microsoft.com/office/drawing/2014/main" id="{5B9155E8-7A04-4DC4-8B80-2DC2395ADD6B}"/>
              </a:ext>
            </a:extLst>
          </p:cNvPr>
          <p:cNvGrpSpPr/>
          <p:nvPr/>
        </p:nvGrpSpPr>
        <p:grpSpPr>
          <a:xfrm>
            <a:off x="4406268" y="4747545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CD55A5B6-D19B-401A-BDE2-ACF996945363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6F22FC84-7E5D-4926-B673-ECDAF97DAB68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71" name="Рисунок 10" descr="Маркер контур">
            <a:extLst>
              <a:ext uri="{FF2B5EF4-FFF2-40B4-BE49-F238E27FC236}">
                <a16:creationId xmlns:a16="http://schemas.microsoft.com/office/drawing/2014/main" id="{2A11227C-5024-49AB-863D-C196B2351119}"/>
              </a:ext>
            </a:extLst>
          </p:cNvPr>
          <p:cNvGrpSpPr/>
          <p:nvPr/>
        </p:nvGrpSpPr>
        <p:grpSpPr>
          <a:xfrm>
            <a:off x="3918215" y="4561159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BAAA3258-22F6-4774-9831-18053AC1938E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D969C36D-769C-4785-B217-84FEBEE205ED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74" name="Рисунок 10" descr="Маркер контур">
            <a:extLst>
              <a:ext uri="{FF2B5EF4-FFF2-40B4-BE49-F238E27FC236}">
                <a16:creationId xmlns:a16="http://schemas.microsoft.com/office/drawing/2014/main" id="{83C582DF-BFD1-4301-B2E8-6C9E6F83B8DA}"/>
              </a:ext>
            </a:extLst>
          </p:cNvPr>
          <p:cNvGrpSpPr/>
          <p:nvPr/>
        </p:nvGrpSpPr>
        <p:grpSpPr>
          <a:xfrm>
            <a:off x="2599291" y="5242928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61D357DD-448C-4299-887E-5D5115026C20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F0585B44-9B4C-4799-9DB1-CC3D32D4915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77" name="Рисунок 10" descr="Маркер контур">
            <a:extLst>
              <a:ext uri="{FF2B5EF4-FFF2-40B4-BE49-F238E27FC236}">
                <a16:creationId xmlns:a16="http://schemas.microsoft.com/office/drawing/2014/main" id="{2CAAAB57-75D7-45D7-917E-77DE396FE7A8}"/>
              </a:ext>
            </a:extLst>
          </p:cNvPr>
          <p:cNvGrpSpPr/>
          <p:nvPr/>
        </p:nvGrpSpPr>
        <p:grpSpPr>
          <a:xfrm>
            <a:off x="3667675" y="377623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70771F61-7692-4D22-81E6-55DF8C2BB6BB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C06ED990-A14D-4973-8718-8CAE402CE98A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80" name="Рисунок 10" descr="Маркер контур">
            <a:extLst>
              <a:ext uri="{FF2B5EF4-FFF2-40B4-BE49-F238E27FC236}">
                <a16:creationId xmlns:a16="http://schemas.microsoft.com/office/drawing/2014/main" id="{0A5B2D9B-3E4E-4B98-8C12-0EA142CCE687}"/>
              </a:ext>
            </a:extLst>
          </p:cNvPr>
          <p:cNvGrpSpPr/>
          <p:nvPr/>
        </p:nvGrpSpPr>
        <p:grpSpPr>
          <a:xfrm>
            <a:off x="3488558" y="4460274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C8E18670-9F01-4B11-8B3C-AF594D59F451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04F258F2-E7C9-42EA-8C7F-6607521E036C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83" name="Рисунок 10" descr="Маркер контур">
            <a:extLst>
              <a:ext uri="{FF2B5EF4-FFF2-40B4-BE49-F238E27FC236}">
                <a16:creationId xmlns:a16="http://schemas.microsoft.com/office/drawing/2014/main" id="{2AF886DC-1455-42A2-8BFD-E248993F879B}"/>
              </a:ext>
            </a:extLst>
          </p:cNvPr>
          <p:cNvGrpSpPr/>
          <p:nvPr/>
        </p:nvGrpSpPr>
        <p:grpSpPr>
          <a:xfrm>
            <a:off x="3232936" y="6072176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D54E164D-103E-49DD-919D-0DCD9B9DB386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A1B082D4-4DC4-45D3-97E5-6DE288F41763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86" name="Рисунок 10" descr="Маркер контур">
            <a:extLst>
              <a:ext uri="{FF2B5EF4-FFF2-40B4-BE49-F238E27FC236}">
                <a16:creationId xmlns:a16="http://schemas.microsoft.com/office/drawing/2014/main" id="{AF955527-D3A0-406B-9883-22D702DCF5C2}"/>
              </a:ext>
            </a:extLst>
          </p:cNvPr>
          <p:cNvGrpSpPr/>
          <p:nvPr/>
        </p:nvGrpSpPr>
        <p:grpSpPr>
          <a:xfrm>
            <a:off x="4107867" y="4511432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0304F4BB-767F-42D9-B739-49D626095E9A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CDC1403B-06A9-40A6-8D55-3D564200444A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89" name="Рисунок 10" descr="Маркер контур">
            <a:extLst>
              <a:ext uri="{FF2B5EF4-FFF2-40B4-BE49-F238E27FC236}">
                <a16:creationId xmlns:a16="http://schemas.microsoft.com/office/drawing/2014/main" id="{FD063667-11C7-4174-ABDC-0A4B076D4430}"/>
              </a:ext>
            </a:extLst>
          </p:cNvPr>
          <p:cNvGrpSpPr/>
          <p:nvPr/>
        </p:nvGrpSpPr>
        <p:grpSpPr>
          <a:xfrm>
            <a:off x="3744440" y="4857626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EA314B5B-EFDD-49BD-915F-047DF856770A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C1ACE8FE-0D18-42FA-809B-385CFFDA78A2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92" name="Рисунок 10" descr="Маркер контур">
            <a:extLst>
              <a:ext uri="{FF2B5EF4-FFF2-40B4-BE49-F238E27FC236}">
                <a16:creationId xmlns:a16="http://schemas.microsoft.com/office/drawing/2014/main" id="{A48DC023-D61D-4082-94D9-F32D889A5DE0}"/>
              </a:ext>
            </a:extLst>
          </p:cNvPr>
          <p:cNvGrpSpPr/>
          <p:nvPr/>
        </p:nvGrpSpPr>
        <p:grpSpPr>
          <a:xfrm>
            <a:off x="3604946" y="4831913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CDF1795F-FB0E-4972-87B7-3E0F3024768E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AE5E5773-9EDA-4C09-9AD1-C9B44C323216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95" name="Рисунок 10" descr="Маркер контур">
            <a:extLst>
              <a:ext uri="{FF2B5EF4-FFF2-40B4-BE49-F238E27FC236}">
                <a16:creationId xmlns:a16="http://schemas.microsoft.com/office/drawing/2014/main" id="{570CBAFF-30FA-4C74-BF89-2933A9275C6B}"/>
              </a:ext>
            </a:extLst>
          </p:cNvPr>
          <p:cNvGrpSpPr/>
          <p:nvPr/>
        </p:nvGrpSpPr>
        <p:grpSpPr>
          <a:xfrm>
            <a:off x="3286694" y="476180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1963A18D-2B58-42CF-BB37-56C24A67DBA5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0845F138-6828-4917-A8FE-EEADECA4BE92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98" name="Рисунок 10" descr="Маркер контур">
            <a:extLst>
              <a:ext uri="{FF2B5EF4-FFF2-40B4-BE49-F238E27FC236}">
                <a16:creationId xmlns:a16="http://schemas.microsoft.com/office/drawing/2014/main" id="{18482DF8-8CA1-4D15-8DE6-FF870EB85C63}"/>
              </a:ext>
            </a:extLst>
          </p:cNvPr>
          <p:cNvGrpSpPr/>
          <p:nvPr/>
        </p:nvGrpSpPr>
        <p:grpSpPr>
          <a:xfrm>
            <a:off x="7482228" y="4447695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7883C9CE-8CE4-4EF0-8CC0-4C5434112385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899EBDAD-751A-4C50-AC1E-C51243347118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01" name="Рисунок 10" descr="Маркер контур">
            <a:extLst>
              <a:ext uri="{FF2B5EF4-FFF2-40B4-BE49-F238E27FC236}">
                <a16:creationId xmlns:a16="http://schemas.microsoft.com/office/drawing/2014/main" id="{D9237901-9FAE-4194-B942-C5EDE1D45677}"/>
              </a:ext>
            </a:extLst>
          </p:cNvPr>
          <p:cNvGrpSpPr/>
          <p:nvPr/>
        </p:nvGrpSpPr>
        <p:grpSpPr>
          <a:xfrm>
            <a:off x="7323107" y="581028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56F57A43-38DA-4674-8B3C-4966A87C1747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7726E5A7-66DD-45BB-8528-50436DE7AABD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06" name="Рисунок 10" descr="Маркер контур">
            <a:extLst>
              <a:ext uri="{FF2B5EF4-FFF2-40B4-BE49-F238E27FC236}">
                <a16:creationId xmlns:a16="http://schemas.microsoft.com/office/drawing/2014/main" id="{E1A0B97F-AA65-446F-98E4-207F32650596}"/>
              </a:ext>
            </a:extLst>
          </p:cNvPr>
          <p:cNvGrpSpPr/>
          <p:nvPr/>
        </p:nvGrpSpPr>
        <p:grpSpPr>
          <a:xfrm>
            <a:off x="6553707" y="4349987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1EA3FF06-9DD3-41C4-BFE2-1F212D2167A6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1ED979A8-AEB9-4765-A42B-B0D665E26E7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09" name="Рисунок 10" descr="Маркер контур">
            <a:extLst>
              <a:ext uri="{FF2B5EF4-FFF2-40B4-BE49-F238E27FC236}">
                <a16:creationId xmlns:a16="http://schemas.microsoft.com/office/drawing/2014/main" id="{6E1CBD9F-0EB9-448C-8C9D-BA779893D172}"/>
              </a:ext>
            </a:extLst>
          </p:cNvPr>
          <p:cNvGrpSpPr/>
          <p:nvPr/>
        </p:nvGrpSpPr>
        <p:grpSpPr>
          <a:xfrm>
            <a:off x="4371999" y="5267377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BE20C512-9F9A-410D-8387-0379217348A4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B5575EA1-0AA5-4226-B0C8-BED63DAE8DC9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12" name="Рисунок 10" descr="Маркер контур">
            <a:extLst>
              <a:ext uri="{FF2B5EF4-FFF2-40B4-BE49-F238E27FC236}">
                <a16:creationId xmlns:a16="http://schemas.microsoft.com/office/drawing/2014/main" id="{D3F2C2CA-89FC-42DA-84F0-BFB63DC478D6}"/>
              </a:ext>
            </a:extLst>
          </p:cNvPr>
          <p:cNvGrpSpPr/>
          <p:nvPr/>
        </p:nvGrpSpPr>
        <p:grpSpPr>
          <a:xfrm>
            <a:off x="4126343" y="4095319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9669137B-CD0F-4034-A595-3AF610F13439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CE9A7C79-9416-419A-B9E8-37ECC9AE392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15" name="Рисунок 10" descr="Маркер контур">
            <a:extLst>
              <a:ext uri="{FF2B5EF4-FFF2-40B4-BE49-F238E27FC236}">
                <a16:creationId xmlns:a16="http://schemas.microsoft.com/office/drawing/2014/main" id="{60C1D20E-8D07-49F3-8E3A-2FF89262A925}"/>
              </a:ext>
            </a:extLst>
          </p:cNvPr>
          <p:cNvGrpSpPr/>
          <p:nvPr/>
        </p:nvGrpSpPr>
        <p:grpSpPr>
          <a:xfrm>
            <a:off x="3167645" y="443773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20B30F7F-E378-4A60-91FB-8B3D279C4446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902878BD-EC93-4C90-BFB0-5D4FADF265C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18" name="Рисунок 10" descr="Маркер контур">
            <a:extLst>
              <a:ext uri="{FF2B5EF4-FFF2-40B4-BE49-F238E27FC236}">
                <a16:creationId xmlns:a16="http://schemas.microsoft.com/office/drawing/2014/main" id="{B01C82B8-FCF7-426B-A593-1F557A96C61C}"/>
              </a:ext>
            </a:extLst>
          </p:cNvPr>
          <p:cNvGrpSpPr/>
          <p:nvPr/>
        </p:nvGrpSpPr>
        <p:grpSpPr>
          <a:xfrm>
            <a:off x="3409303" y="4697252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1CAEB8D7-5931-49E4-8A87-F1B844617F0B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9A0CE750-965A-4F3C-97C2-87068DF2E0F2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21" name="Рисунок 10" descr="Маркер контур">
            <a:extLst>
              <a:ext uri="{FF2B5EF4-FFF2-40B4-BE49-F238E27FC236}">
                <a16:creationId xmlns:a16="http://schemas.microsoft.com/office/drawing/2014/main" id="{6B6A94C8-A4D8-4E45-87D5-EC4B1B20243A}"/>
              </a:ext>
            </a:extLst>
          </p:cNvPr>
          <p:cNvGrpSpPr/>
          <p:nvPr/>
        </p:nvGrpSpPr>
        <p:grpSpPr>
          <a:xfrm>
            <a:off x="6110111" y="5512218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22" name="Полилиния: фигура 121">
              <a:extLst>
                <a:ext uri="{FF2B5EF4-FFF2-40B4-BE49-F238E27FC236}">
                  <a16:creationId xmlns:a16="http://schemas.microsoft.com/office/drawing/2014/main" id="{0CF6DE21-71E8-4431-8CC6-A536BB5D9495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CA935E5F-A2CC-400D-A418-D0691EE4C0EC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27" name="Рисунок 10" descr="Маркер контур">
            <a:extLst>
              <a:ext uri="{FF2B5EF4-FFF2-40B4-BE49-F238E27FC236}">
                <a16:creationId xmlns:a16="http://schemas.microsoft.com/office/drawing/2014/main" id="{168F3A58-158D-4750-8B72-E41D1B6C4F96}"/>
              </a:ext>
            </a:extLst>
          </p:cNvPr>
          <p:cNvGrpSpPr/>
          <p:nvPr/>
        </p:nvGrpSpPr>
        <p:grpSpPr>
          <a:xfrm>
            <a:off x="3120174" y="5583284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8BB377BA-1AB4-451E-B527-E5D90F11D734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7AD29F53-02D1-45B8-8D94-822FB68D334C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30" name="Рисунок 10" descr="Маркер контур">
            <a:extLst>
              <a:ext uri="{FF2B5EF4-FFF2-40B4-BE49-F238E27FC236}">
                <a16:creationId xmlns:a16="http://schemas.microsoft.com/office/drawing/2014/main" id="{1E0750B5-FD4E-4685-B789-DA8BDEA774D7}"/>
              </a:ext>
            </a:extLst>
          </p:cNvPr>
          <p:cNvGrpSpPr/>
          <p:nvPr/>
        </p:nvGrpSpPr>
        <p:grpSpPr>
          <a:xfrm>
            <a:off x="2394737" y="5197264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E67EB6B5-E737-4C6C-ABD1-948993DCB9B9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7E90805F-517D-433A-858A-DFCD76E2982E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47" name="Рисунок 10" descr="Маркер контур">
            <a:extLst>
              <a:ext uri="{FF2B5EF4-FFF2-40B4-BE49-F238E27FC236}">
                <a16:creationId xmlns:a16="http://schemas.microsoft.com/office/drawing/2014/main" id="{527A57B3-CD88-434F-A943-0B38F379D414}"/>
              </a:ext>
            </a:extLst>
          </p:cNvPr>
          <p:cNvGrpSpPr/>
          <p:nvPr/>
        </p:nvGrpSpPr>
        <p:grpSpPr>
          <a:xfrm>
            <a:off x="5755507" y="5316238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CCD4F650-C74A-41FB-A226-421678331CC2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219FFCE6-8909-4441-B1A5-8EC2F544C4BF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50" name="Рисунок 10" descr="Маркер контур">
            <a:extLst>
              <a:ext uri="{FF2B5EF4-FFF2-40B4-BE49-F238E27FC236}">
                <a16:creationId xmlns:a16="http://schemas.microsoft.com/office/drawing/2014/main" id="{0E959E60-6A94-4AE2-987C-29A44DEDF4A1}"/>
              </a:ext>
            </a:extLst>
          </p:cNvPr>
          <p:cNvGrpSpPr/>
          <p:nvPr/>
        </p:nvGrpSpPr>
        <p:grpSpPr>
          <a:xfrm>
            <a:off x="3304356" y="4279546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772C8856-F324-424D-A083-A64B9C60496D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1FB18904-780A-41D9-87C5-D05B738496D0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53" name="Рисунок 10" descr="Маркер контур">
            <a:extLst>
              <a:ext uri="{FF2B5EF4-FFF2-40B4-BE49-F238E27FC236}">
                <a16:creationId xmlns:a16="http://schemas.microsoft.com/office/drawing/2014/main" id="{5A0BB363-43F9-4D26-8182-D235D8A324AD}"/>
              </a:ext>
            </a:extLst>
          </p:cNvPr>
          <p:cNvGrpSpPr/>
          <p:nvPr/>
        </p:nvGrpSpPr>
        <p:grpSpPr>
          <a:xfrm>
            <a:off x="4158432" y="346556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3FF02587-18BA-4C02-A287-DABD23A761F1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523257F9-A2B2-4E1F-89D8-118E616F648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56" name="Рисунок 10" descr="Маркер контур">
            <a:extLst>
              <a:ext uri="{FF2B5EF4-FFF2-40B4-BE49-F238E27FC236}">
                <a16:creationId xmlns:a16="http://schemas.microsoft.com/office/drawing/2014/main" id="{3B5CC7FA-E10C-45FD-B3B6-FA96D4D31D15}"/>
              </a:ext>
            </a:extLst>
          </p:cNvPr>
          <p:cNvGrpSpPr/>
          <p:nvPr/>
        </p:nvGrpSpPr>
        <p:grpSpPr>
          <a:xfrm>
            <a:off x="3965185" y="4271802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4B53B8DA-9716-4712-936C-F859660F36CB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3DDFD666-8F11-466D-A86E-455CD555D324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59" name="Рисунок 10" descr="Маркер контур">
            <a:extLst>
              <a:ext uri="{FF2B5EF4-FFF2-40B4-BE49-F238E27FC236}">
                <a16:creationId xmlns:a16="http://schemas.microsoft.com/office/drawing/2014/main" id="{8321AA48-BA6C-43E8-B5EA-C7E3ACED01F5}"/>
              </a:ext>
            </a:extLst>
          </p:cNvPr>
          <p:cNvGrpSpPr/>
          <p:nvPr/>
        </p:nvGrpSpPr>
        <p:grpSpPr>
          <a:xfrm>
            <a:off x="4824749" y="5257637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7E9182BE-1089-4984-B9F7-AC7AE51F7A46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76382E3B-B5EB-4CE9-912D-C3C1ED142345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62" name="Рисунок 10" descr="Маркер контур">
            <a:extLst>
              <a:ext uri="{FF2B5EF4-FFF2-40B4-BE49-F238E27FC236}">
                <a16:creationId xmlns:a16="http://schemas.microsoft.com/office/drawing/2014/main" id="{9A8EA148-6A05-4C55-9219-86CD1FCEBA6A}"/>
              </a:ext>
            </a:extLst>
          </p:cNvPr>
          <p:cNvGrpSpPr/>
          <p:nvPr/>
        </p:nvGrpSpPr>
        <p:grpSpPr>
          <a:xfrm>
            <a:off x="5411105" y="4859069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D428F554-C488-41A6-95D0-E48E0EC6CEB7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71C74552-7ACC-4411-AC04-951487613809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65" name="Рисунок 10" descr="Маркер контур">
            <a:extLst>
              <a:ext uri="{FF2B5EF4-FFF2-40B4-BE49-F238E27FC236}">
                <a16:creationId xmlns:a16="http://schemas.microsoft.com/office/drawing/2014/main" id="{13D664D6-3129-405C-919C-CBF9E673711D}"/>
              </a:ext>
            </a:extLst>
          </p:cNvPr>
          <p:cNvGrpSpPr/>
          <p:nvPr/>
        </p:nvGrpSpPr>
        <p:grpSpPr>
          <a:xfrm>
            <a:off x="5181168" y="5342358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04C38A8E-5A88-44E6-BD5B-56E4495F454D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EE5FA800-FBDE-4BF0-BFA1-F0EA89594C35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68" name="Рисунок 10" descr="Маркер контур">
            <a:extLst>
              <a:ext uri="{FF2B5EF4-FFF2-40B4-BE49-F238E27FC236}">
                <a16:creationId xmlns:a16="http://schemas.microsoft.com/office/drawing/2014/main" id="{1C02F82C-EBA8-4A1C-A2D8-C384366BD81C}"/>
              </a:ext>
            </a:extLst>
          </p:cNvPr>
          <p:cNvGrpSpPr/>
          <p:nvPr/>
        </p:nvGrpSpPr>
        <p:grpSpPr>
          <a:xfrm>
            <a:off x="9294096" y="5235752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79113113-4920-4CD0-98DB-1F2F430F6B96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483AD017-E2C3-45CD-A0F5-A868A4A6EDCD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74" name="Рисунок 10" descr="Маркер контур">
            <a:extLst>
              <a:ext uri="{FF2B5EF4-FFF2-40B4-BE49-F238E27FC236}">
                <a16:creationId xmlns:a16="http://schemas.microsoft.com/office/drawing/2014/main" id="{89A78F8D-575D-4533-9B1E-48E41A4CEA96}"/>
              </a:ext>
            </a:extLst>
          </p:cNvPr>
          <p:cNvGrpSpPr/>
          <p:nvPr/>
        </p:nvGrpSpPr>
        <p:grpSpPr>
          <a:xfrm>
            <a:off x="4206130" y="434492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07899298-3426-488A-A1F1-4055CB3A456E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05E5275B-0FC1-4C80-A999-85CB3466F5C4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80" name="Рисунок 10" descr="Маркер контур">
            <a:extLst>
              <a:ext uri="{FF2B5EF4-FFF2-40B4-BE49-F238E27FC236}">
                <a16:creationId xmlns:a16="http://schemas.microsoft.com/office/drawing/2014/main" id="{E3DE54A2-4CF8-411D-A011-04147D03C3C3}"/>
              </a:ext>
            </a:extLst>
          </p:cNvPr>
          <p:cNvGrpSpPr/>
          <p:nvPr/>
        </p:nvGrpSpPr>
        <p:grpSpPr>
          <a:xfrm>
            <a:off x="5785641" y="475376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E03F7506-1FCE-4F3E-A3BC-C924B78605AA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1E19A1AA-0909-4011-8D6E-58AFBE112F9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83" name="Рисунок 10" descr="Маркер контур">
            <a:extLst>
              <a:ext uri="{FF2B5EF4-FFF2-40B4-BE49-F238E27FC236}">
                <a16:creationId xmlns:a16="http://schemas.microsoft.com/office/drawing/2014/main" id="{042F9DB7-64E2-4419-B9E0-E86A37FC844A}"/>
              </a:ext>
            </a:extLst>
          </p:cNvPr>
          <p:cNvGrpSpPr/>
          <p:nvPr/>
        </p:nvGrpSpPr>
        <p:grpSpPr>
          <a:xfrm>
            <a:off x="3395396" y="586760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84" name="Полилиния: фигура 183">
              <a:extLst>
                <a:ext uri="{FF2B5EF4-FFF2-40B4-BE49-F238E27FC236}">
                  <a16:creationId xmlns:a16="http://schemas.microsoft.com/office/drawing/2014/main" id="{9F9F5C52-3E97-4A73-8CC4-EF6A23F87824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: фигура 184">
              <a:extLst>
                <a:ext uri="{FF2B5EF4-FFF2-40B4-BE49-F238E27FC236}">
                  <a16:creationId xmlns:a16="http://schemas.microsoft.com/office/drawing/2014/main" id="{EAF45FF2-F360-4862-A22C-2759BB92279C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86" name="Рисунок 10" descr="Маркер контур">
            <a:extLst>
              <a:ext uri="{FF2B5EF4-FFF2-40B4-BE49-F238E27FC236}">
                <a16:creationId xmlns:a16="http://schemas.microsoft.com/office/drawing/2014/main" id="{BACE4265-11BF-4B6A-ABC4-AA4BFBE81809}"/>
              </a:ext>
            </a:extLst>
          </p:cNvPr>
          <p:cNvGrpSpPr/>
          <p:nvPr/>
        </p:nvGrpSpPr>
        <p:grpSpPr>
          <a:xfrm>
            <a:off x="8211452" y="5441152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87" name="Полилиния: фигура 186">
              <a:extLst>
                <a:ext uri="{FF2B5EF4-FFF2-40B4-BE49-F238E27FC236}">
                  <a16:creationId xmlns:a16="http://schemas.microsoft.com/office/drawing/2014/main" id="{69A8A2CE-8D57-4782-9389-86626BC5AC20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: фигура 187">
              <a:extLst>
                <a:ext uri="{FF2B5EF4-FFF2-40B4-BE49-F238E27FC236}">
                  <a16:creationId xmlns:a16="http://schemas.microsoft.com/office/drawing/2014/main" id="{BCE928E0-3390-49DC-9DBD-5AE36CC66E0C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89" name="Рисунок 10" descr="Маркер контур">
            <a:extLst>
              <a:ext uri="{FF2B5EF4-FFF2-40B4-BE49-F238E27FC236}">
                <a16:creationId xmlns:a16="http://schemas.microsoft.com/office/drawing/2014/main" id="{3EDEAB1B-B689-422F-95C3-E504199474F1}"/>
              </a:ext>
            </a:extLst>
          </p:cNvPr>
          <p:cNvGrpSpPr/>
          <p:nvPr/>
        </p:nvGrpSpPr>
        <p:grpSpPr>
          <a:xfrm>
            <a:off x="8902654" y="5259215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651EC2D1-6DC5-4D65-BBEC-6A5AB93FF5A2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0A71EA12-971F-468A-97C7-8001194BE3D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92" name="Рисунок 10" descr="Маркер контур">
            <a:extLst>
              <a:ext uri="{FF2B5EF4-FFF2-40B4-BE49-F238E27FC236}">
                <a16:creationId xmlns:a16="http://schemas.microsoft.com/office/drawing/2014/main" id="{449F56EC-C141-4AFB-BB0C-B020F91C0270}"/>
              </a:ext>
            </a:extLst>
          </p:cNvPr>
          <p:cNvGrpSpPr/>
          <p:nvPr/>
        </p:nvGrpSpPr>
        <p:grpSpPr>
          <a:xfrm>
            <a:off x="5284567" y="4073434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93" name="Полилиния: фигура 192">
              <a:extLst>
                <a:ext uri="{FF2B5EF4-FFF2-40B4-BE49-F238E27FC236}">
                  <a16:creationId xmlns:a16="http://schemas.microsoft.com/office/drawing/2014/main" id="{F86E96A7-D3D6-44E7-BA3C-67DC338C3FE9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: фигура 193">
              <a:extLst>
                <a:ext uri="{FF2B5EF4-FFF2-40B4-BE49-F238E27FC236}">
                  <a16:creationId xmlns:a16="http://schemas.microsoft.com/office/drawing/2014/main" id="{F03DEC30-1788-42E5-AC0D-8158C500524B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95" name="Рисунок 10" descr="Маркер контур">
            <a:extLst>
              <a:ext uri="{FF2B5EF4-FFF2-40B4-BE49-F238E27FC236}">
                <a16:creationId xmlns:a16="http://schemas.microsoft.com/office/drawing/2014/main" id="{96E3D39C-6F21-4BAD-9AA8-640DC37383C8}"/>
              </a:ext>
            </a:extLst>
          </p:cNvPr>
          <p:cNvGrpSpPr/>
          <p:nvPr/>
        </p:nvGrpSpPr>
        <p:grpSpPr>
          <a:xfrm>
            <a:off x="6760662" y="5249335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id="{5C4BF8B8-679B-44DF-8AD3-72EB34C1373C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: фигура 196">
              <a:extLst>
                <a:ext uri="{FF2B5EF4-FFF2-40B4-BE49-F238E27FC236}">
                  <a16:creationId xmlns:a16="http://schemas.microsoft.com/office/drawing/2014/main" id="{B16993DF-CA02-4624-941D-9D409E349016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98" name="Рисунок 10" descr="Маркер контур">
            <a:extLst>
              <a:ext uri="{FF2B5EF4-FFF2-40B4-BE49-F238E27FC236}">
                <a16:creationId xmlns:a16="http://schemas.microsoft.com/office/drawing/2014/main" id="{22EE8E0A-39F3-40D2-889A-8876C004657C}"/>
              </a:ext>
            </a:extLst>
          </p:cNvPr>
          <p:cNvGrpSpPr/>
          <p:nvPr/>
        </p:nvGrpSpPr>
        <p:grpSpPr>
          <a:xfrm>
            <a:off x="4630695" y="4606970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id="{719FDC2D-5542-415F-97E9-5A96F4173678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: фигура 199">
              <a:extLst>
                <a:ext uri="{FF2B5EF4-FFF2-40B4-BE49-F238E27FC236}">
                  <a16:creationId xmlns:a16="http://schemas.microsoft.com/office/drawing/2014/main" id="{885A439A-5F4F-4FFE-A800-80D8174C7C6E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01" name="Рисунок 10" descr="Маркер контур">
            <a:extLst>
              <a:ext uri="{FF2B5EF4-FFF2-40B4-BE49-F238E27FC236}">
                <a16:creationId xmlns:a16="http://schemas.microsoft.com/office/drawing/2014/main" id="{EED9C197-3109-4047-BB36-70DD2892E9B7}"/>
              </a:ext>
            </a:extLst>
          </p:cNvPr>
          <p:cNvGrpSpPr/>
          <p:nvPr/>
        </p:nvGrpSpPr>
        <p:grpSpPr>
          <a:xfrm>
            <a:off x="5606524" y="379769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id="{3123A8E4-2A3B-4EBB-9FD6-75E1E8EA34A2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id="{0AC876C1-365A-472A-A2E3-B0D14276FF78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04" name="Рисунок 10" descr="Маркер контур">
            <a:extLst>
              <a:ext uri="{FF2B5EF4-FFF2-40B4-BE49-F238E27FC236}">
                <a16:creationId xmlns:a16="http://schemas.microsoft.com/office/drawing/2014/main" id="{92390BD6-DE6F-46AE-922C-7E17788B958B}"/>
              </a:ext>
            </a:extLst>
          </p:cNvPr>
          <p:cNvGrpSpPr/>
          <p:nvPr/>
        </p:nvGrpSpPr>
        <p:grpSpPr>
          <a:xfrm>
            <a:off x="2810724" y="3694369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205" name="Полилиния: фигура 204">
              <a:extLst>
                <a:ext uri="{FF2B5EF4-FFF2-40B4-BE49-F238E27FC236}">
                  <a16:creationId xmlns:a16="http://schemas.microsoft.com/office/drawing/2014/main" id="{9550F7D1-B093-4ECB-9646-7E98EBAFC381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: фигура 205">
              <a:extLst>
                <a:ext uri="{FF2B5EF4-FFF2-40B4-BE49-F238E27FC236}">
                  <a16:creationId xmlns:a16="http://schemas.microsoft.com/office/drawing/2014/main" id="{ADE7A8C0-F539-4203-BB02-6E606492BDDD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07" name="Рисунок 10" descr="Маркер контур">
            <a:extLst>
              <a:ext uri="{FF2B5EF4-FFF2-40B4-BE49-F238E27FC236}">
                <a16:creationId xmlns:a16="http://schemas.microsoft.com/office/drawing/2014/main" id="{C1CB10D2-2C34-4414-B178-4BD99E4E5AA7}"/>
              </a:ext>
            </a:extLst>
          </p:cNvPr>
          <p:cNvGrpSpPr/>
          <p:nvPr/>
        </p:nvGrpSpPr>
        <p:grpSpPr>
          <a:xfrm>
            <a:off x="4158432" y="5125951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208" name="Полилиния: фигура 207">
              <a:extLst>
                <a:ext uri="{FF2B5EF4-FFF2-40B4-BE49-F238E27FC236}">
                  <a16:creationId xmlns:a16="http://schemas.microsoft.com/office/drawing/2014/main" id="{FFD7003D-96D3-43AC-BBCC-1032AD0B0396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id="{B0AEEB29-CC2F-47D2-8781-C5C46BAAA1BE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10" name="Рисунок 10" descr="Маркер контур">
            <a:extLst>
              <a:ext uri="{FF2B5EF4-FFF2-40B4-BE49-F238E27FC236}">
                <a16:creationId xmlns:a16="http://schemas.microsoft.com/office/drawing/2014/main" id="{C3DF0C3B-0913-43C9-BAE9-6BB52B2C8A29}"/>
              </a:ext>
            </a:extLst>
          </p:cNvPr>
          <p:cNvGrpSpPr/>
          <p:nvPr/>
        </p:nvGrpSpPr>
        <p:grpSpPr>
          <a:xfrm>
            <a:off x="5046234" y="4649588"/>
            <a:ext cx="250540" cy="371639"/>
            <a:chOff x="4574107" y="3819494"/>
            <a:chExt cx="398839" cy="647794"/>
          </a:xfrm>
          <a:solidFill>
            <a:srgbClr val="225D60"/>
          </a:solidFill>
        </p:grpSpPr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id="{0AE4FD2B-4C2C-4980-8F37-8CD52032C15B}"/>
                </a:ext>
              </a:extLst>
            </p:cNvPr>
            <p:cNvSpPr/>
            <p:nvPr/>
          </p:nvSpPr>
          <p:spPr>
            <a:xfrm>
              <a:off x="4574107" y="3819494"/>
              <a:ext cx="398839" cy="647794"/>
            </a:xfrm>
            <a:custGeom>
              <a:avLst/>
              <a:gdLst>
                <a:gd name="connsiteX0" fmla="*/ 199424 w 398839"/>
                <a:gd name="connsiteY0" fmla="*/ 0 h 647794"/>
                <a:gd name="connsiteX1" fmla="*/ 34642 w 398839"/>
                <a:gd name="connsiteY1" fmla="*/ 87630 h 647794"/>
                <a:gd name="connsiteX2" fmla="*/ 13687 w 398839"/>
                <a:gd name="connsiteY2" fmla="*/ 273415 h 647794"/>
                <a:gd name="connsiteX3" fmla="*/ 104174 w 398839"/>
                <a:gd name="connsiteY3" fmla="*/ 473497 h 647794"/>
                <a:gd name="connsiteX4" fmla="*/ 182279 w 398839"/>
                <a:gd name="connsiteY4" fmla="*/ 637327 h 647794"/>
                <a:gd name="connsiteX5" fmla="*/ 208240 w 398839"/>
                <a:gd name="connsiteY5" fmla="*/ 645657 h 647794"/>
                <a:gd name="connsiteX6" fmla="*/ 216569 w 398839"/>
                <a:gd name="connsiteY6" fmla="*/ 637327 h 647794"/>
                <a:gd name="connsiteX7" fmla="*/ 294674 w 398839"/>
                <a:gd name="connsiteY7" fmla="*/ 473497 h 647794"/>
                <a:gd name="connsiteX8" fmla="*/ 385162 w 398839"/>
                <a:gd name="connsiteY8" fmla="*/ 273415 h 647794"/>
                <a:gd name="connsiteX9" fmla="*/ 364207 w 398839"/>
                <a:gd name="connsiteY9" fmla="*/ 87678 h 647794"/>
                <a:gd name="connsiteX10" fmla="*/ 199424 w 398839"/>
                <a:gd name="connsiteY10" fmla="*/ 0 h 647794"/>
                <a:gd name="connsiteX11" fmla="*/ 367578 w 398839"/>
                <a:gd name="connsiteY11" fmla="*/ 266110 h 647794"/>
                <a:gd name="connsiteX12" fmla="*/ 277482 w 398839"/>
                <a:gd name="connsiteY12" fmla="*/ 465325 h 647794"/>
                <a:gd name="connsiteX13" fmla="*/ 199548 w 398839"/>
                <a:gd name="connsiteY13" fmla="*/ 628831 h 647794"/>
                <a:gd name="connsiteX14" fmla="*/ 199291 w 398839"/>
                <a:gd name="connsiteY14" fmla="*/ 628831 h 647794"/>
                <a:gd name="connsiteX15" fmla="*/ 121519 w 398839"/>
                <a:gd name="connsiteY15" fmla="*/ 465677 h 647794"/>
                <a:gd name="connsiteX16" fmla="*/ 31260 w 398839"/>
                <a:gd name="connsiteY16" fmla="*/ 266110 h 647794"/>
                <a:gd name="connsiteX17" fmla="*/ 50444 w 398839"/>
                <a:gd name="connsiteY17" fmla="*/ 98279 h 647794"/>
                <a:gd name="connsiteX18" fmla="*/ 299872 w 398839"/>
                <a:gd name="connsiteY18" fmla="*/ 49750 h 647794"/>
                <a:gd name="connsiteX19" fmla="*/ 348490 w 398839"/>
                <a:gd name="connsiteY19" fmla="*/ 98412 h 647794"/>
                <a:gd name="connsiteX20" fmla="*/ 367578 w 398839"/>
                <a:gd name="connsiteY20" fmla="*/ 266110 h 6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8839" h="647794">
                  <a:moveTo>
                    <a:pt x="199424" y="0"/>
                  </a:moveTo>
                  <a:cubicBezTo>
                    <a:pt x="133326" y="-74"/>
                    <a:pt x="71535" y="32786"/>
                    <a:pt x="34642" y="87630"/>
                  </a:cubicBezTo>
                  <a:cubicBezTo>
                    <a:pt x="-2447" y="142353"/>
                    <a:pt x="-10280" y="211806"/>
                    <a:pt x="13687" y="273415"/>
                  </a:cubicBezTo>
                  <a:lnTo>
                    <a:pt x="104174" y="473497"/>
                  </a:lnTo>
                  <a:lnTo>
                    <a:pt x="182279" y="637327"/>
                  </a:lnTo>
                  <a:cubicBezTo>
                    <a:pt x="187147" y="646796"/>
                    <a:pt x="198771" y="650525"/>
                    <a:pt x="208240" y="645657"/>
                  </a:cubicBezTo>
                  <a:cubicBezTo>
                    <a:pt x="211817" y="643818"/>
                    <a:pt x="214730" y="640905"/>
                    <a:pt x="216569" y="637327"/>
                  </a:cubicBezTo>
                  <a:lnTo>
                    <a:pt x="294674" y="473497"/>
                  </a:lnTo>
                  <a:lnTo>
                    <a:pt x="385162" y="273415"/>
                  </a:lnTo>
                  <a:cubicBezTo>
                    <a:pt x="409117" y="211820"/>
                    <a:pt x="401283" y="142387"/>
                    <a:pt x="364207" y="87678"/>
                  </a:cubicBezTo>
                  <a:cubicBezTo>
                    <a:pt x="327324" y="32816"/>
                    <a:pt x="265531" y="-63"/>
                    <a:pt x="199424" y="0"/>
                  </a:cubicBezTo>
                  <a:close/>
                  <a:moveTo>
                    <a:pt x="367578" y="266110"/>
                  </a:moveTo>
                  <a:lnTo>
                    <a:pt x="277482" y="465325"/>
                  </a:lnTo>
                  <a:lnTo>
                    <a:pt x="199548" y="628831"/>
                  </a:lnTo>
                  <a:lnTo>
                    <a:pt x="199291" y="628831"/>
                  </a:lnTo>
                  <a:lnTo>
                    <a:pt x="121519" y="465677"/>
                  </a:lnTo>
                  <a:lnTo>
                    <a:pt x="31260" y="266110"/>
                  </a:lnTo>
                  <a:cubicBezTo>
                    <a:pt x="9752" y="210405"/>
                    <a:pt x="16920" y="147694"/>
                    <a:pt x="50444" y="98279"/>
                  </a:cubicBezTo>
                  <a:cubicBezTo>
                    <a:pt x="105920" y="16000"/>
                    <a:pt x="217593" y="-5726"/>
                    <a:pt x="299872" y="49750"/>
                  </a:cubicBezTo>
                  <a:cubicBezTo>
                    <a:pt x="319061" y="62689"/>
                    <a:pt x="335570" y="79212"/>
                    <a:pt x="348490" y="98412"/>
                  </a:cubicBezTo>
                  <a:cubicBezTo>
                    <a:pt x="381948" y="147806"/>
                    <a:pt x="389079" y="210460"/>
                    <a:pt x="367578" y="266110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F1BDD63F-4863-4F8C-83A3-97068351D729}"/>
                </a:ext>
              </a:extLst>
            </p:cNvPr>
            <p:cNvSpPr/>
            <p:nvPr/>
          </p:nvSpPr>
          <p:spPr>
            <a:xfrm>
              <a:off x="4687806" y="3933794"/>
              <a:ext cx="171450" cy="171450"/>
            </a:xfrm>
            <a:custGeom>
              <a:avLst/>
              <a:gdLst>
                <a:gd name="connsiteX0" fmla="*/ 85725 w 171450"/>
                <a:gd name="connsiteY0" fmla="*/ 1 h 171450"/>
                <a:gd name="connsiteX1" fmla="*/ 0 w 171450"/>
                <a:gd name="connsiteY1" fmla="*/ 85726 h 171450"/>
                <a:gd name="connsiteX2" fmla="*/ 85725 w 171450"/>
                <a:gd name="connsiteY2" fmla="*/ 171451 h 171450"/>
                <a:gd name="connsiteX3" fmla="*/ 171450 w 171450"/>
                <a:gd name="connsiteY3" fmla="*/ 85726 h 171450"/>
                <a:gd name="connsiteX4" fmla="*/ 86412 w 171450"/>
                <a:gd name="connsiteY4" fmla="*/ 1 h 171450"/>
                <a:gd name="connsiteX5" fmla="*/ 85725 w 171450"/>
                <a:gd name="connsiteY5" fmla="*/ 1 h 171450"/>
                <a:gd name="connsiteX6" fmla="*/ 85725 w 171450"/>
                <a:gd name="connsiteY6" fmla="*/ 152448 h 171450"/>
                <a:gd name="connsiteX7" fmla="*/ 19050 w 171450"/>
                <a:gd name="connsiteY7" fmla="*/ 85773 h 171450"/>
                <a:gd name="connsiteX8" fmla="*/ 85725 w 171450"/>
                <a:gd name="connsiteY8" fmla="*/ 19098 h 171450"/>
                <a:gd name="connsiteX9" fmla="*/ 152400 w 171450"/>
                <a:gd name="connsiteY9" fmla="*/ 85773 h 171450"/>
                <a:gd name="connsiteX10" fmla="*/ 87152 w 171450"/>
                <a:gd name="connsiteY10" fmla="*/ 152477 h 171450"/>
                <a:gd name="connsiteX11" fmla="*/ 85725 w 171450"/>
                <a:gd name="connsiteY11" fmla="*/ 15247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171450">
                  <a:moveTo>
                    <a:pt x="85725" y="1"/>
                  </a:moveTo>
                  <a:cubicBezTo>
                    <a:pt x="38380" y="1"/>
                    <a:pt x="0" y="38381"/>
                    <a:pt x="0" y="85726"/>
                  </a:cubicBezTo>
                  <a:cubicBezTo>
                    <a:pt x="0" y="133071"/>
                    <a:pt x="38380" y="171451"/>
                    <a:pt x="85725" y="171451"/>
                  </a:cubicBezTo>
                  <a:cubicBezTo>
                    <a:pt x="133070" y="171451"/>
                    <a:pt x="171450" y="133071"/>
                    <a:pt x="171450" y="85726"/>
                  </a:cubicBezTo>
                  <a:cubicBezTo>
                    <a:pt x="171640" y="38571"/>
                    <a:pt x="133567" y="190"/>
                    <a:pt x="86412" y="1"/>
                  </a:cubicBezTo>
                  <a:cubicBezTo>
                    <a:pt x="86183" y="0"/>
                    <a:pt x="85954" y="0"/>
                    <a:pt x="85725" y="1"/>
                  </a:cubicBezTo>
                  <a:close/>
                  <a:moveTo>
                    <a:pt x="85725" y="152448"/>
                  </a:moveTo>
                  <a:cubicBezTo>
                    <a:pt x="48901" y="152448"/>
                    <a:pt x="19050" y="122597"/>
                    <a:pt x="19050" y="85773"/>
                  </a:cubicBezTo>
                  <a:cubicBezTo>
                    <a:pt x="19050" y="48950"/>
                    <a:pt x="48901" y="19098"/>
                    <a:pt x="85725" y="19098"/>
                  </a:cubicBezTo>
                  <a:cubicBezTo>
                    <a:pt x="122549" y="19098"/>
                    <a:pt x="152400" y="48950"/>
                    <a:pt x="152400" y="85773"/>
                  </a:cubicBezTo>
                  <a:cubicBezTo>
                    <a:pt x="152802" y="122210"/>
                    <a:pt x="123590" y="152075"/>
                    <a:pt x="87152" y="152477"/>
                  </a:cubicBezTo>
                  <a:cubicBezTo>
                    <a:pt x="86677" y="152482"/>
                    <a:pt x="86200" y="152482"/>
                    <a:pt x="85725" y="152477"/>
                  </a:cubicBezTo>
                  <a:close/>
                </a:path>
              </a:pathLst>
            </a:custGeom>
            <a:grpFill/>
            <a:ln w="12700" cap="flat">
              <a:solidFill>
                <a:srgbClr val="0F3A3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C187DD71-C9B4-4554-9625-C9E6C1D9D5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225D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69769" y="188680"/>
            <a:ext cx="899032" cy="8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2A076C9-0CE8-47BB-A096-460BFC3D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5" y="565413"/>
            <a:ext cx="7977187" cy="377403"/>
          </a:xfrm>
        </p:spPr>
        <p:txBody>
          <a:bodyPr/>
          <a:lstStyle/>
          <a:p>
            <a:r>
              <a:rPr lang="ru-RU" sz="1800" dirty="0">
                <a:latin typeface="Montserrat SemiBold" panose="00000700000000000000" pitchFamily="2" charset="-52"/>
              </a:rPr>
              <a:t>ЦЕЛЕВЫЕ ИНДИКАТОРЫ </a:t>
            </a:r>
            <a:r>
              <a:rPr lang="ru-RU" dirty="0">
                <a:latin typeface="Montserrat SemiBold" panose="00000700000000000000" pitchFamily="2" charset="-52"/>
              </a:rPr>
              <a:t>ПРОЕКТА НА 2022 ГОД</a:t>
            </a:r>
            <a:br>
              <a:rPr lang="en-US" sz="1800" dirty="0">
                <a:solidFill>
                  <a:srgbClr val="002F42"/>
                </a:solidFill>
                <a:latin typeface="Montserrat SemiBold" panose="00000700000000000000" pitchFamily="2" charset="-52"/>
              </a:rPr>
            </a:br>
            <a:endParaRPr lang="ru-RU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681B278-6BAE-45AC-975C-C069EF4CE4BE}"/>
              </a:ext>
            </a:extLst>
          </p:cNvPr>
          <p:cNvGrpSpPr/>
          <p:nvPr/>
        </p:nvGrpSpPr>
        <p:grpSpPr>
          <a:xfrm>
            <a:off x="2698138" y="413943"/>
            <a:ext cx="711030" cy="1507562"/>
            <a:chOff x="0" y="0"/>
            <a:chExt cx="1422059" cy="3015124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BC68317D-3961-43A2-9536-D326911AE061}"/>
                </a:ext>
              </a:extLst>
            </p:cNvPr>
            <p:cNvSpPr txBox="1"/>
            <p:nvPr/>
          </p:nvSpPr>
          <p:spPr>
            <a:xfrm>
              <a:off x="0" y="0"/>
              <a:ext cx="1422059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26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1D4E3CC7-8786-4292-B086-D9253300486F}"/>
                </a:ext>
              </a:extLst>
            </p:cNvPr>
            <p:cNvSpPr txBox="1"/>
            <p:nvPr/>
          </p:nvSpPr>
          <p:spPr>
            <a:xfrm>
              <a:off x="0" y="2681700"/>
              <a:ext cx="1101501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3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7B8D3ECC-6C7E-434F-BA94-ECFA73A9F01A}"/>
              </a:ext>
            </a:extLst>
          </p:cNvPr>
          <p:cNvSpPr txBox="1"/>
          <p:nvPr/>
        </p:nvSpPr>
        <p:spPr>
          <a:xfrm>
            <a:off x="9404566" y="1333004"/>
            <a:ext cx="1935645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8DB30C83-E729-451D-B8DE-CA309649B590}"/>
              </a:ext>
            </a:extLst>
          </p:cNvPr>
          <p:cNvSpPr/>
          <p:nvPr/>
        </p:nvSpPr>
        <p:spPr>
          <a:xfrm>
            <a:off x="662982" y="2843278"/>
            <a:ext cx="10638349" cy="914819"/>
          </a:xfrm>
          <a:prstGeom prst="rect">
            <a:avLst/>
          </a:prstGeom>
          <a:solidFill>
            <a:srgbClr val="75E6DA">
              <a:alpha val="40000"/>
            </a:srgbClr>
          </a:solidFill>
        </p:spPr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5FACB1C8-3FA2-4E3D-9F95-CBDF988B2732}"/>
              </a:ext>
            </a:extLst>
          </p:cNvPr>
          <p:cNvGrpSpPr/>
          <p:nvPr/>
        </p:nvGrpSpPr>
        <p:grpSpPr>
          <a:xfrm>
            <a:off x="9090362" y="1248610"/>
            <a:ext cx="2155247" cy="1138916"/>
            <a:chOff x="0" y="0"/>
            <a:chExt cx="4310493" cy="2277833"/>
          </a:xfrm>
        </p:grpSpPr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BE3526E7-9141-4316-91C6-C11692737146}"/>
                </a:ext>
              </a:extLst>
            </p:cNvPr>
            <p:cNvSpPr txBox="1"/>
            <p:nvPr/>
          </p:nvSpPr>
          <p:spPr>
            <a:xfrm>
              <a:off x="0" y="0"/>
              <a:ext cx="3592667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6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0B6FA6B4-B3AC-4679-8E7B-E1249D80BD6D}"/>
                </a:ext>
              </a:extLst>
            </p:cNvPr>
            <p:cNvSpPr txBox="1"/>
            <p:nvPr/>
          </p:nvSpPr>
          <p:spPr>
            <a:xfrm>
              <a:off x="2636" y="841542"/>
              <a:ext cx="4307857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0"/>
                </a:lnSpc>
              </a:pPr>
              <a:r>
                <a:rPr lang="en-US" sz="5590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1250 </a:t>
              </a: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8EA649CC-E2E5-4F86-BBA3-3C54FCBFFA72}"/>
              </a:ext>
            </a:extLst>
          </p:cNvPr>
          <p:cNvGrpSpPr/>
          <p:nvPr/>
        </p:nvGrpSpPr>
        <p:grpSpPr>
          <a:xfrm>
            <a:off x="5671333" y="1187079"/>
            <a:ext cx="974019" cy="1822687"/>
            <a:chOff x="0" y="0"/>
            <a:chExt cx="1948038" cy="3645373"/>
          </a:xfrm>
        </p:grpSpPr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EAC7F0E7-DB5B-480E-B7AF-8EAC2DC26489}"/>
                </a:ext>
              </a:extLst>
            </p:cNvPr>
            <p:cNvSpPr txBox="1"/>
            <p:nvPr/>
          </p:nvSpPr>
          <p:spPr>
            <a:xfrm>
              <a:off x="0" y="0"/>
              <a:ext cx="1948038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6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12D8B84D-CA3C-41CC-8956-ADA7168C4FB1}"/>
                </a:ext>
              </a:extLst>
            </p:cNvPr>
            <p:cNvSpPr txBox="1"/>
            <p:nvPr/>
          </p:nvSpPr>
          <p:spPr>
            <a:xfrm>
              <a:off x="0" y="3198585"/>
              <a:ext cx="1508914" cy="446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59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B6D427CB-B746-4D5A-9084-0B0604E2953D}"/>
              </a:ext>
            </a:extLst>
          </p:cNvPr>
          <p:cNvGrpSpPr/>
          <p:nvPr/>
        </p:nvGrpSpPr>
        <p:grpSpPr>
          <a:xfrm>
            <a:off x="5511968" y="1564670"/>
            <a:ext cx="830311" cy="792501"/>
            <a:chOff x="-39078" y="-1268"/>
            <a:chExt cx="1660622" cy="1585002"/>
          </a:xfrm>
        </p:grpSpPr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2E7FAB04-F4D7-48D1-B4F6-826DE466DCC8}"/>
                </a:ext>
              </a:extLst>
            </p:cNvPr>
            <p:cNvSpPr txBox="1"/>
            <p:nvPr/>
          </p:nvSpPr>
          <p:spPr>
            <a:xfrm>
              <a:off x="244318" y="515488"/>
              <a:ext cx="1125732" cy="526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80"/>
                </a:lnSpc>
              </a:pPr>
              <a:r>
                <a:rPr lang="ru-RU" sz="1557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121</a:t>
              </a:r>
              <a:r>
                <a:rPr lang="en-US" sz="1557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 %</a:t>
              </a: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2B453C38-F3FE-4F7B-9DDA-973CB0C59811}"/>
                </a:ext>
              </a:extLst>
            </p:cNvPr>
            <p:cNvSpPr/>
            <p:nvPr/>
          </p:nvSpPr>
          <p:spPr>
            <a:xfrm>
              <a:off x="-39078" y="-1268"/>
              <a:ext cx="1660622" cy="1585002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357635"/>
                  </a:lnTo>
                  <a:cubicBezTo>
                    <a:pt x="1005067" y="356170"/>
                    <a:pt x="701670" y="530132"/>
                    <a:pt x="537417" y="813650"/>
                  </a:cubicBezTo>
                  <a:cubicBezTo>
                    <a:pt x="373163" y="1097169"/>
                    <a:pt x="373163" y="1446901"/>
                    <a:pt x="537417" y="1730420"/>
                  </a:cubicBezTo>
                  <a:cubicBezTo>
                    <a:pt x="701670" y="2013938"/>
                    <a:pt x="1005067" y="2187900"/>
                    <a:pt x="1332725" y="2186435"/>
                  </a:cubicBezTo>
                  <a:cubicBezTo>
                    <a:pt x="1660383" y="2187900"/>
                    <a:pt x="1963780" y="2013938"/>
                    <a:pt x="2128033" y="1730420"/>
                  </a:cubicBezTo>
                  <a:cubicBezTo>
                    <a:pt x="2292287" y="1446901"/>
                    <a:pt x="2292287" y="1097169"/>
                    <a:pt x="2128033" y="813650"/>
                  </a:cubicBezTo>
                  <a:cubicBezTo>
                    <a:pt x="1963780" y="530132"/>
                    <a:pt x="1660383" y="356170"/>
                    <a:pt x="1332725" y="357635"/>
                  </a:cubicBezTo>
                  <a:close/>
                </a:path>
              </a:pathLst>
            </a:custGeom>
            <a:solidFill>
              <a:srgbClr val="494F56"/>
            </a:solidFill>
          </p:spPr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20A66164-1FEC-4075-8C63-8B17781D5365}"/>
              </a:ext>
            </a:extLst>
          </p:cNvPr>
          <p:cNvGrpSpPr/>
          <p:nvPr/>
        </p:nvGrpSpPr>
        <p:grpSpPr>
          <a:xfrm>
            <a:off x="5527375" y="2919143"/>
            <a:ext cx="799496" cy="763089"/>
            <a:chOff x="-37628" y="-1221"/>
            <a:chExt cx="1598992" cy="1526178"/>
          </a:xfrm>
        </p:grpSpPr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BD44110A-5F63-42A5-8288-1C39C49D4ACF}"/>
                </a:ext>
              </a:extLst>
            </p:cNvPr>
            <p:cNvSpPr txBox="1"/>
            <p:nvPr/>
          </p:nvSpPr>
          <p:spPr>
            <a:xfrm>
              <a:off x="239346" y="533333"/>
              <a:ext cx="1144636" cy="503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ru-RU" sz="1499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100</a:t>
              </a:r>
              <a:r>
                <a:rPr lang="en-US" sz="1499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 %</a:t>
              </a: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39B31151-48CE-4870-AB16-B59F81A161BB}"/>
                </a:ext>
              </a:extLst>
            </p:cNvPr>
            <p:cNvSpPr/>
            <p:nvPr/>
          </p:nvSpPr>
          <p:spPr>
            <a:xfrm>
              <a:off x="-37628" y="-1221"/>
              <a:ext cx="1598992" cy="1526178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357635"/>
                  </a:lnTo>
                  <a:cubicBezTo>
                    <a:pt x="1005067" y="356170"/>
                    <a:pt x="701670" y="530132"/>
                    <a:pt x="537417" y="813650"/>
                  </a:cubicBezTo>
                  <a:cubicBezTo>
                    <a:pt x="373163" y="1097169"/>
                    <a:pt x="373163" y="1446901"/>
                    <a:pt x="537417" y="1730420"/>
                  </a:cubicBezTo>
                  <a:cubicBezTo>
                    <a:pt x="701670" y="2013938"/>
                    <a:pt x="1005067" y="2187900"/>
                    <a:pt x="1332725" y="2186435"/>
                  </a:cubicBezTo>
                  <a:cubicBezTo>
                    <a:pt x="1660383" y="2187900"/>
                    <a:pt x="1963780" y="2013938"/>
                    <a:pt x="2128033" y="1730420"/>
                  </a:cubicBezTo>
                  <a:cubicBezTo>
                    <a:pt x="2292287" y="1446901"/>
                    <a:pt x="2292287" y="1097169"/>
                    <a:pt x="2128033" y="813650"/>
                  </a:cubicBezTo>
                  <a:cubicBezTo>
                    <a:pt x="1963780" y="530132"/>
                    <a:pt x="1660383" y="356170"/>
                    <a:pt x="1332725" y="357635"/>
                  </a:cubicBezTo>
                  <a:close/>
                </a:path>
              </a:pathLst>
            </a:custGeom>
            <a:solidFill>
              <a:srgbClr val="494F56"/>
            </a:solidFill>
          </p:spPr>
        </p:sp>
      </p:grpSp>
      <p:pic>
        <p:nvPicPr>
          <p:cNvPr id="30" name="Picture 39">
            <a:extLst>
              <a:ext uri="{FF2B5EF4-FFF2-40B4-BE49-F238E27FC236}">
                <a16:creationId xmlns:a16="http://schemas.microsoft.com/office/drawing/2014/main" id="{20CCB007-3F56-4569-A530-F129FF88C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66866" y="5388544"/>
            <a:ext cx="313146" cy="313146"/>
          </a:xfrm>
          <a:prstGeom prst="rect">
            <a:avLst/>
          </a:prstGeom>
        </p:spPr>
      </p:pic>
      <p:sp>
        <p:nvSpPr>
          <p:cNvPr id="31" name="TextBox 40">
            <a:extLst>
              <a:ext uri="{FF2B5EF4-FFF2-40B4-BE49-F238E27FC236}">
                <a16:creationId xmlns:a16="http://schemas.microsoft.com/office/drawing/2014/main" id="{DD343F57-BC3D-4F9F-9714-73DF977BB11F}"/>
              </a:ext>
            </a:extLst>
          </p:cNvPr>
          <p:cNvSpPr txBox="1"/>
          <p:nvPr/>
        </p:nvSpPr>
        <p:spPr>
          <a:xfrm>
            <a:off x="8998413" y="4250325"/>
            <a:ext cx="1501481" cy="23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2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1056A53A-E6C9-41A0-8A53-27708E1D17A5}"/>
              </a:ext>
            </a:extLst>
          </p:cNvPr>
          <p:cNvSpPr txBox="1"/>
          <p:nvPr/>
        </p:nvSpPr>
        <p:spPr>
          <a:xfrm>
            <a:off x="734999" y="1795214"/>
            <a:ext cx="3573419" cy="8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"/>
              </a:lnSpc>
            </a:pP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Реализация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ru-RU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мероприятий по подготовке консультантов-методистов в области финансовой грамотности</a:t>
            </a:r>
            <a:endParaRPr lang="en-US" sz="1366" spc="27" dirty="0">
              <a:solidFill>
                <a:srgbClr val="000000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id="{33CA35B0-3CA3-4F2F-AEF5-F1179DDB48C7}"/>
              </a:ext>
            </a:extLst>
          </p:cNvPr>
          <p:cNvGrpSpPr/>
          <p:nvPr/>
        </p:nvGrpSpPr>
        <p:grpSpPr>
          <a:xfrm>
            <a:off x="9051020" y="2572226"/>
            <a:ext cx="1686929" cy="1821313"/>
            <a:chOff x="0" y="431379"/>
            <a:chExt cx="3373858" cy="3642625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4DAED47C-CF88-4941-BDC5-CC002B02FA3B}"/>
                </a:ext>
              </a:extLst>
            </p:cNvPr>
            <p:cNvSpPr txBox="1"/>
            <p:nvPr/>
          </p:nvSpPr>
          <p:spPr>
            <a:xfrm>
              <a:off x="0" y="431379"/>
              <a:ext cx="281201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6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35" name="TextBox 44">
              <a:extLst>
                <a:ext uri="{FF2B5EF4-FFF2-40B4-BE49-F238E27FC236}">
                  <a16:creationId xmlns:a16="http://schemas.microsoft.com/office/drawing/2014/main" id="{16D0A3E4-5BC4-44FC-8D44-E01AEA6D9523}"/>
                </a:ext>
              </a:extLst>
            </p:cNvPr>
            <p:cNvSpPr txBox="1"/>
            <p:nvPr/>
          </p:nvSpPr>
          <p:spPr>
            <a:xfrm>
              <a:off x="2064" y="1270173"/>
              <a:ext cx="3371794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0"/>
                </a:lnSpc>
              </a:pPr>
              <a:r>
                <a:rPr lang="en-US" sz="559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600 </a:t>
              </a:r>
            </a:p>
          </p:txBody>
        </p:sp>
        <p:sp>
          <p:nvSpPr>
            <p:cNvPr id="36" name="TextBox 45">
              <a:extLst>
                <a:ext uri="{FF2B5EF4-FFF2-40B4-BE49-F238E27FC236}">
                  <a16:creationId xmlns:a16="http://schemas.microsoft.com/office/drawing/2014/main" id="{6EFCA0A7-AD0D-4386-BBD6-3018D212FF8D}"/>
                </a:ext>
              </a:extLst>
            </p:cNvPr>
            <p:cNvSpPr txBox="1"/>
            <p:nvPr/>
          </p:nvSpPr>
          <p:spPr>
            <a:xfrm>
              <a:off x="0" y="3627216"/>
              <a:ext cx="2178132" cy="446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59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</p:grpSp>
      <p:sp>
        <p:nvSpPr>
          <p:cNvPr id="37" name="TextBox 46">
            <a:extLst>
              <a:ext uri="{FF2B5EF4-FFF2-40B4-BE49-F238E27FC236}">
                <a16:creationId xmlns:a16="http://schemas.microsoft.com/office/drawing/2014/main" id="{2F6AC0B5-5216-486A-9CA0-40F9D4410F04}"/>
              </a:ext>
            </a:extLst>
          </p:cNvPr>
          <p:cNvSpPr txBox="1"/>
          <p:nvPr/>
        </p:nvSpPr>
        <p:spPr>
          <a:xfrm>
            <a:off x="734999" y="2872760"/>
            <a:ext cx="3555333" cy="8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"/>
              </a:lnSpc>
              <a:spcBef>
                <a:spcPct val="0"/>
              </a:spcBef>
            </a:pP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Проведение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тестирования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для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ранее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обученных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консультантов-методистов</a:t>
            </a:r>
            <a:r>
              <a:rPr lang="ru-RU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в области финансовой грамотности</a:t>
            </a:r>
            <a:endParaRPr lang="en-US" sz="1366" spc="27" dirty="0">
              <a:solidFill>
                <a:srgbClr val="0000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72528830-A645-4276-9DFB-4B6876F65991}"/>
              </a:ext>
            </a:extLst>
          </p:cNvPr>
          <p:cNvSpPr txBox="1"/>
          <p:nvPr/>
        </p:nvSpPr>
        <p:spPr>
          <a:xfrm>
            <a:off x="734999" y="4281490"/>
            <a:ext cx="3468843" cy="1078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8"/>
              </a:lnSpc>
            </a:pP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Проведение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ru-RU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образовательных и просветительских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мероприятий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, </a:t>
            </a:r>
            <a:r>
              <a:rPr lang="ru-RU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способствующих повышению уровня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финансовой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грамотности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взрослого</a:t>
            </a:r>
            <a:r>
              <a:rPr lang="en-US" sz="1366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366" spc="27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населения</a:t>
            </a:r>
            <a:endParaRPr lang="en-US" sz="1366" spc="27" dirty="0">
              <a:solidFill>
                <a:srgbClr val="000000"/>
              </a:solidFill>
              <a:latin typeface="Montserrat SemiBold" panose="00000700000000000000" pitchFamily="2" charset="-52"/>
            </a:endParaRPr>
          </a:p>
        </p:txBody>
      </p:sp>
      <p:grpSp>
        <p:nvGrpSpPr>
          <p:cNvPr id="39" name="Group 48">
            <a:extLst>
              <a:ext uri="{FF2B5EF4-FFF2-40B4-BE49-F238E27FC236}">
                <a16:creationId xmlns:a16="http://schemas.microsoft.com/office/drawing/2014/main" id="{A0157276-8588-40D7-93B9-D07053679260}"/>
              </a:ext>
            </a:extLst>
          </p:cNvPr>
          <p:cNvGrpSpPr/>
          <p:nvPr/>
        </p:nvGrpSpPr>
        <p:grpSpPr>
          <a:xfrm>
            <a:off x="9083300" y="3945398"/>
            <a:ext cx="1936589" cy="1137543"/>
            <a:chOff x="0" y="0"/>
            <a:chExt cx="3873179" cy="2275086"/>
          </a:xfrm>
        </p:grpSpPr>
        <p:sp>
          <p:nvSpPr>
            <p:cNvPr id="40" name="TextBox 49">
              <a:extLst>
                <a:ext uri="{FF2B5EF4-FFF2-40B4-BE49-F238E27FC236}">
                  <a16:creationId xmlns:a16="http://schemas.microsoft.com/office/drawing/2014/main" id="{24AA1B6B-3977-419A-A6CD-BBD598CD4DA2}"/>
                </a:ext>
              </a:extLst>
            </p:cNvPr>
            <p:cNvSpPr txBox="1"/>
            <p:nvPr/>
          </p:nvSpPr>
          <p:spPr>
            <a:xfrm>
              <a:off x="0" y="0"/>
              <a:ext cx="3228181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67"/>
                </a:lnSpc>
              </a:pPr>
              <a:endParaRPr sz="1200">
                <a:latin typeface="Montserrat SemiBold" panose="00000700000000000000" pitchFamily="2" charset="-52"/>
              </a:endParaRPr>
            </a:p>
          </p:txBody>
        </p:sp>
        <p:sp>
          <p:nvSpPr>
            <p:cNvPr id="41" name="TextBox 50">
              <a:extLst>
                <a:ext uri="{FF2B5EF4-FFF2-40B4-BE49-F238E27FC236}">
                  <a16:creationId xmlns:a16="http://schemas.microsoft.com/office/drawing/2014/main" id="{B23CFFE6-D9C4-4EC3-9104-C13B3FC18F0F}"/>
                </a:ext>
              </a:extLst>
            </p:cNvPr>
            <p:cNvSpPr txBox="1"/>
            <p:nvPr/>
          </p:nvSpPr>
          <p:spPr>
            <a:xfrm>
              <a:off x="2368" y="838796"/>
              <a:ext cx="3870811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0"/>
                </a:lnSpc>
              </a:pPr>
              <a:r>
                <a:rPr lang="en-US" sz="559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8000 </a:t>
              </a:r>
            </a:p>
          </p:txBody>
        </p:sp>
      </p:grpSp>
      <p:sp>
        <p:nvSpPr>
          <p:cNvPr id="42" name="TextBox 51">
            <a:extLst>
              <a:ext uri="{FF2B5EF4-FFF2-40B4-BE49-F238E27FC236}">
                <a16:creationId xmlns:a16="http://schemas.microsoft.com/office/drawing/2014/main" id="{9FD8D1E4-FCDE-4F10-BB7F-C56EBA6B3690}"/>
              </a:ext>
            </a:extLst>
          </p:cNvPr>
          <p:cNvSpPr txBox="1"/>
          <p:nvPr/>
        </p:nvSpPr>
        <p:spPr>
          <a:xfrm>
            <a:off x="10456007" y="3370945"/>
            <a:ext cx="789602" cy="3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4"/>
              </a:lnSpc>
              <a:spcBef>
                <a:spcPct val="0"/>
              </a:spcBef>
            </a:pPr>
            <a:r>
              <a:rPr lang="en-US" sz="1987" spc="3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чел</a:t>
            </a:r>
            <a:r>
              <a:rPr lang="en-US" sz="1987" spc="39" dirty="0">
                <a:solidFill>
                  <a:srgbClr val="000000"/>
                </a:solidFill>
                <a:latin typeface="Montserrat SemiBold" panose="00000700000000000000" pitchFamily="2" charset="-52"/>
              </a:rPr>
              <a:t>.</a:t>
            </a:r>
          </a:p>
        </p:txBody>
      </p:sp>
      <p:sp>
        <p:nvSpPr>
          <p:cNvPr id="43" name="TextBox 52">
            <a:extLst>
              <a:ext uri="{FF2B5EF4-FFF2-40B4-BE49-F238E27FC236}">
                <a16:creationId xmlns:a16="http://schemas.microsoft.com/office/drawing/2014/main" id="{9756351C-7E8E-4C59-B9B5-0BAD9CFBB62C}"/>
              </a:ext>
            </a:extLst>
          </p:cNvPr>
          <p:cNvSpPr txBox="1"/>
          <p:nvPr/>
        </p:nvSpPr>
        <p:spPr>
          <a:xfrm>
            <a:off x="10681726" y="1997483"/>
            <a:ext cx="658485" cy="3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4"/>
              </a:lnSpc>
              <a:spcBef>
                <a:spcPct val="0"/>
              </a:spcBef>
            </a:pPr>
            <a:r>
              <a:rPr lang="ru-RU" sz="1987" spc="39" dirty="0">
                <a:solidFill>
                  <a:srgbClr val="000000"/>
                </a:solidFill>
                <a:latin typeface="Montserrat SemiBold" panose="00000700000000000000" pitchFamily="2" charset="-52"/>
              </a:rPr>
              <a:t>ч</a:t>
            </a:r>
            <a:r>
              <a:rPr lang="en-US" sz="1987" spc="3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ел</a:t>
            </a:r>
            <a:r>
              <a:rPr lang="en-US" sz="1987" spc="39" dirty="0">
                <a:solidFill>
                  <a:srgbClr val="000000"/>
                </a:solidFill>
                <a:latin typeface="Montserrat SemiBold" panose="00000700000000000000" pitchFamily="2" charset="-52"/>
              </a:rPr>
              <a:t>.</a:t>
            </a:r>
          </a:p>
        </p:txBody>
      </p:sp>
      <p:sp>
        <p:nvSpPr>
          <p:cNvPr id="45" name="TextBox 54">
            <a:extLst>
              <a:ext uri="{FF2B5EF4-FFF2-40B4-BE49-F238E27FC236}">
                <a16:creationId xmlns:a16="http://schemas.microsoft.com/office/drawing/2014/main" id="{7612A928-8C25-43A6-BC67-E602BC2F5D6C}"/>
              </a:ext>
            </a:extLst>
          </p:cNvPr>
          <p:cNvSpPr txBox="1"/>
          <p:nvPr/>
        </p:nvSpPr>
        <p:spPr>
          <a:xfrm>
            <a:off x="10915340" y="4632911"/>
            <a:ext cx="541661" cy="3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4"/>
              </a:lnSpc>
              <a:spcBef>
                <a:spcPct val="0"/>
              </a:spcBef>
            </a:pPr>
            <a:r>
              <a:rPr lang="en-US" sz="1987" spc="3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ед</a:t>
            </a:r>
            <a:r>
              <a:rPr lang="en-US" sz="1987" spc="39" dirty="0">
                <a:solidFill>
                  <a:srgbClr val="000000"/>
                </a:solidFill>
                <a:latin typeface="Montserrat SemiBold" panose="00000700000000000000" pitchFamily="2" charset="-52"/>
              </a:rPr>
              <a:t>.</a:t>
            </a: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597C2F92-D431-4DE7-99C8-CAD9EF06B5E6}"/>
              </a:ext>
            </a:extLst>
          </p:cNvPr>
          <p:cNvSpPr txBox="1"/>
          <p:nvPr/>
        </p:nvSpPr>
        <p:spPr>
          <a:xfrm>
            <a:off x="9106711" y="4815012"/>
            <a:ext cx="238405" cy="24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67"/>
              </a:lnSpc>
            </a:pPr>
            <a:endParaRPr sz="1200">
              <a:latin typeface="Montserrat SemiBold" panose="00000700000000000000" pitchFamily="2" charset="-52"/>
            </a:endParaRPr>
          </a:p>
        </p:txBody>
      </p:sp>
      <p:sp>
        <p:nvSpPr>
          <p:cNvPr id="47" name="TextBox 56">
            <a:extLst>
              <a:ext uri="{FF2B5EF4-FFF2-40B4-BE49-F238E27FC236}">
                <a16:creationId xmlns:a16="http://schemas.microsoft.com/office/drawing/2014/main" id="{DF48A0AD-4829-4288-B767-8BC31671227B}"/>
              </a:ext>
            </a:extLst>
          </p:cNvPr>
          <p:cNvSpPr txBox="1"/>
          <p:nvPr/>
        </p:nvSpPr>
        <p:spPr>
          <a:xfrm>
            <a:off x="5092737" y="1145398"/>
            <a:ext cx="1723802" cy="42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9"/>
              </a:lnSpc>
              <a:spcBef>
                <a:spcPct val="0"/>
              </a:spcBef>
            </a:pPr>
            <a:r>
              <a:rPr lang="ru-RU" sz="1399" spc="27" dirty="0">
                <a:solidFill>
                  <a:srgbClr val="000000"/>
                </a:solidFill>
                <a:latin typeface="Montserrat SemiBold" panose="00000700000000000000" pitchFamily="2" charset="-52"/>
              </a:rPr>
              <a:t>Выполнено на 15.11.2022</a:t>
            </a:r>
            <a:endParaRPr lang="en-US" sz="1399" spc="27" dirty="0">
              <a:solidFill>
                <a:srgbClr val="00000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3FA2F79C-BC0D-48CA-8DC2-A8420816318A}"/>
              </a:ext>
            </a:extLst>
          </p:cNvPr>
          <p:cNvSpPr txBox="1"/>
          <p:nvPr/>
        </p:nvSpPr>
        <p:spPr>
          <a:xfrm>
            <a:off x="3861157" y="5989878"/>
            <a:ext cx="4241999" cy="6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3"/>
              </a:lnSpc>
              <a:spcBef>
                <a:spcPct val="0"/>
              </a:spcBef>
            </a:pP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онлайн-курс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для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взрослого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населения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, </a:t>
            </a:r>
          </a:p>
          <a:p>
            <a:pPr algn="ctr">
              <a:lnSpc>
                <a:spcPts val="1833"/>
              </a:lnSpc>
              <a:spcBef>
                <a:spcPct val="0"/>
              </a:spcBef>
            </a:pP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50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просветительских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материалов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, </a:t>
            </a:r>
          </a:p>
          <a:p>
            <a:pPr algn="ctr">
              <a:lnSpc>
                <a:spcPts val="1833"/>
              </a:lnSpc>
              <a:spcBef>
                <a:spcPct val="0"/>
              </a:spcBef>
            </a:pP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8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окружных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  <a:r>
              <a:rPr lang="en-US" sz="1466" spc="29" dirty="0" err="1">
                <a:solidFill>
                  <a:srgbClr val="000000"/>
                </a:solidFill>
                <a:latin typeface="Montserrat SemiBold" panose="00000700000000000000" pitchFamily="2" charset="-52"/>
              </a:rPr>
              <a:t>конференций</a:t>
            </a:r>
            <a:r>
              <a:rPr lang="en-US" sz="1466" spc="29" dirty="0">
                <a:solidFill>
                  <a:srgbClr val="000000"/>
                </a:solidFill>
                <a:latin typeface="Montserrat SemiBold" panose="00000700000000000000" pitchFamily="2" charset="-52"/>
              </a:rPr>
              <a:t> </a:t>
            </a:r>
          </a:p>
        </p:txBody>
      </p:sp>
      <p:grpSp>
        <p:nvGrpSpPr>
          <p:cNvPr id="50" name="Group 24">
            <a:extLst>
              <a:ext uri="{FF2B5EF4-FFF2-40B4-BE49-F238E27FC236}">
                <a16:creationId xmlns:a16="http://schemas.microsoft.com/office/drawing/2014/main" id="{2C15097D-A1C1-4711-902D-FDADE5AE4CF1}"/>
              </a:ext>
            </a:extLst>
          </p:cNvPr>
          <p:cNvGrpSpPr/>
          <p:nvPr/>
        </p:nvGrpSpPr>
        <p:grpSpPr>
          <a:xfrm>
            <a:off x="5531507" y="4308489"/>
            <a:ext cx="830311" cy="792501"/>
            <a:chOff x="-39078" y="-1268"/>
            <a:chExt cx="1660622" cy="1585002"/>
          </a:xfrm>
        </p:grpSpPr>
        <p:sp>
          <p:nvSpPr>
            <p:cNvPr id="51" name="TextBox 25">
              <a:extLst>
                <a:ext uri="{FF2B5EF4-FFF2-40B4-BE49-F238E27FC236}">
                  <a16:creationId xmlns:a16="http://schemas.microsoft.com/office/drawing/2014/main" id="{BA9FA324-F0DF-45F0-B4DB-503AB69C68B4}"/>
                </a:ext>
              </a:extLst>
            </p:cNvPr>
            <p:cNvSpPr txBox="1"/>
            <p:nvPr/>
          </p:nvSpPr>
          <p:spPr>
            <a:xfrm>
              <a:off x="244318" y="515488"/>
              <a:ext cx="1125732" cy="5262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80"/>
                </a:lnSpc>
              </a:pPr>
              <a:r>
                <a:rPr lang="en-US" sz="1557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1</a:t>
              </a:r>
              <a:r>
                <a:rPr lang="ru-RU" sz="1557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27</a:t>
              </a:r>
              <a:r>
                <a:rPr lang="en-US" sz="1557" dirty="0">
                  <a:solidFill>
                    <a:srgbClr val="000000"/>
                  </a:solidFill>
                  <a:latin typeface="Montserrat SemiBold" panose="00000700000000000000" pitchFamily="2" charset="-52"/>
                </a:rPr>
                <a:t> %</a:t>
              </a: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25F1073D-F399-44D3-AFD5-D683FAE4571F}"/>
                </a:ext>
              </a:extLst>
            </p:cNvPr>
            <p:cNvSpPr/>
            <p:nvPr/>
          </p:nvSpPr>
          <p:spPr>
            <a:xfrm>
              <a:off x="-39078" y="-1268"/>
              <a:ext cx="1660622" cy="1585002"/>
            </a:xfrm>
            <a:custGeom>
              <a:avLst/>
              <a:gdLst/>
              <a:ahLst/>
              <a:cxnLst/>
              <a:rect l="l" t="t" r="r" b="b"/>
              <a:pathLst>
                <a:path w="2665449" h="2544070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357635"/>
                  </a:lnTo>
                  <a:cubicBezTo>
                    <a:pt x="1005067" y="356170"/>
                    <a:pt x="701670" y="530132"/>
                    <a:pt x="537417" y="813650"/>
                  </a:cubicBezTo>
                  <a:cubicBezTo>
                    <a:pt x="373163" y="1097169"/>
                    <a:pt x="373163" y="1446901"/>
                    <a:pt x="537417" y="1730420"/>
                  </a:cubicBezTo>
                  <a:cubicBezTo>
                    <a:pt x="701670" y="2013938"/>
                    <a:pt x="1005067" y="2187900"/>
                    <a:pt x="1332725" y="2186435"/>
                  </a:cubicBezTo>
                  <a:cubicBezTo>
                    <a:pt x="1660383" y="2187900"/>
                    <a:pt x="1963780" y="2013938"/>
                    <a:pt x="2128033" y="1730420"/>
                  </a:cubicBezTo>
                  <a:cubicBezTo>
                    <a:pt x="2292287" y="1446901"/>
                    <a:pt x="2292287" y="1097169"/>
                    <a:pt x="2128033" y="813650"/>
                  </a:cubicBezTo>
                  <a:cubicBezTo>
                    <a:pt x="1963780" y="530132"/>
                    <a:pt x="1660383" y="356170"/>
                    <a:pt x="1332725" y="357635"/>
                  </a:cubicBezTo>
                  <a:close/>
                </a:path>
              </a:pathLst>
            </a:custGeom>
            <a:solidFill>
              <a:srgbClr val="494F56"/>
            </a:solidFill>
          </p:spPr>
        </p:sp>
      </p:grpSp>
    </p:spTree>
    <p:extLst>
      <p:ext uri="{BB962C8B-B14F-4D97-AF65-F5344CB8AC3E}">
        <p14:creationId xmlns:p14="http://schemas.microsoft.com/office/powerpoint/2010/main" val="261595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D3940"/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4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1965"/>
            <a:ext cx="12192000" cy="6879965"/>
            <a:chOff x="0" y="0"/>
            <a:chExt cx="229303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3030" cy="1913890"/>
            </a:xfrm>
            <a:custGeom>
              <a:avLst/>
              <a:gdLst/>
              <a:ahLst/>
              <a:cxnLst/>
              <a:rect l="l" t="t" r="r" b="b"/>
              <a:pathLst>
                <a:path w="2293030" h="1913890">
                  <a:moveTo>
                    <a:pt x="0" y="0"/>
                  </a:moveTo>
                  <a:lnTo>
                    <a:pt x="2293030" y="0"/>
                  </a:lnTo>
                  <a:lnTo>
                    <a:pt x="229303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F3A3D">
                <a:alpha val="8100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4731" y="4129623"/>
            <a:ext cx="11882539" cy="28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63"/>
              </a:lnSpc>
            </a:pPr>
            <a:endParaRPr sz="1200"/>
          </a:p>
        </p:txBody>
      </p:sp>
      <p:grpSp>
        <p:nvGrpSpPr>
          <p:cNvPr id="6" name="Group 6"/>
          <p:cNvGrpSpPr/>
          <p:nvPr/>
        </p:nvGrpSpPr>
        <p:grpSpPr>
          <a:xfrm>
            <a:off x="633274" y="2534544"/>
            <a:ext cx="7989377" cy="1116442"/>
            <a:chOff x="0" y="-2712"/>
            <a:chExt cx="15978755" cy="2232884"/>
          </a:xfrm>
        </p:grpSpPr>
        <p:sp>
          <p:nvSpPr>
            <p:cNvPr id="7" name="TextBox 7"/>
            <p:cNvSpPr txBox="1"/>
            <p:nvPr/>
          </p:nvSpPr>
          <p:spPr>
            <a:xfrm>
              <a:off x="0" y="793882"/>
              <a:ext cx="15978755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6"/>
                </a:lnSpc>
              </a:pPr>
              <a:endParaRPr sz="1200"/>
            </a:p>
            <a:p>
              <a:pPr>
                <a:lnSpc>
                  <a:spcPts val="1396"/>
                </a:lnSpc>
              </a:pPr>
              <a:endParaRPr sz="1200"/>
            </a:p>
            <a:p>
              <a:pPr>
                <a:lnSpc>
                  <a:spcPts val="1396"/>
                </a:lnSpc>
              </a:pPr>
              <a:endParaRPr sz="1200"/>
            </a:p>
            <a:p>
              <a:pPr>
                <a:lnSpc>
                  <a:spcPts val="1375"/>
                </a:lnSpc>
              </a:pPr>
              <a:endParaRPr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712"/>
              <a:ext cx="15978755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3"/>
                </a:lnSpc>
              </a:pPr>
              <a:r>
                <a:rPr lang="en-US" sz="1352" spc="67">
                  <a:solidFill>
                    <a:srgbClr val="75E6DA"/>
                  </a:solidFill>
                  <a:latin typeface="Montserrat Semi-Bold Bold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20847" y="1386551"/>
            <a:ext cx="560135" cy="1498147"/>
            <a:chOff x="0" y="-9525"/>
            <a:chExt cx="1120271" cy="299629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120271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71"/>
                </a:lnSpc>
              </a:pPr>
              <a:endParaRPr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693868"/>
              <a:ext cx="867743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40255" y="674700"/>
            <a:ext cx="766172" cy="1634635"/>
            <a:chOff x="0" y="-9525"/>
            <a:chExt cx="1532344" cy="3269271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532344" cy="36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7"/>
                </a:lnSpc>
              </a:pPr>
              <a:endParaRPr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900674"/>
              <a:ext cx="1186926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3382" y="3513261"/>
            <a:ext cx="1139784" cy="23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6"/>
              </a:lnSpc>
            </a:pPr>
            <a:endParaRPr sz="12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3"/>
          <a:srcRect l="-1017" t="2074" r="42696" b="2238"/>
          <a:stretch/>
        </p:blipFill>
        <p:spPr>
          <a:xfrm>
            <a:off x="-66118" y="-10983"/>
            <a:ext cx="2761082" cy="6879965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5538399" y="5168580"/>
            <a:ext cx="636373" cy="2158594"/>
            <a:chOff x="0" y="0"/>
            <a:chExt cx="1272746" cy="431718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0"/>
              <a:ext cx="1272746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45"/>
                </a:lnSpc>
              </a:pPr>
              <a:endParaRPr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908871"/>
              <a:ext cx="985846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60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83217" y="357107"/>
            <a:ext cx="6103343" cy="799018"/>
            <a:chOff x="0" y="218715"/>
            <a:chExt cx="12206685" cy="1598036"/>
          </a:xfrm>
        </p:grpSpPr>
        <p:sp>
          <p:nvSpPr>
            <p:cNvPr id="24" name="TextBox 24"/>
            <p:cNvSpPr txBox="1"/>
            <p:nvPr/>
          </p:nvSpPr>
          <p:spPr>
            <a:xfrm>
              <a:off x="0" y="218715"/>
              <a:ext cx="10173909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8"/>
                </a:lnSpc>
              </a:pPr>
              <a:endParaRPr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464" y="615705"/>
              <a:ext cx="12199221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7"/>
                </a:lnSpc>
              </a:pPr>
              <a:endParaRPr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562323"/>
              <a:ext cx="7880521" cy="254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3"/>
                </a:lnSpc>
              </a:pPr>
              <a:endParaRPr sz="12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927198" y="1318335"/>
            <a:ext cx="8654102" cy="552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7"/>
              </a:lnSpc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ФМЦ ИФГ предлагает применять различные критерии проведения мероприятий для жителей разных субъектов России, исходя из </a:t>
            </a:r>
          </a:p>
          <a:p>
            <a:pPr>
              <a:lnSpc>
                <a:spcPts val="2667"/>
              </a:lnSpc>
            </a:pPr>
            <a:endParaRPr lang="ru-RU" sz="2000" dirty="0">
              <a:solidFill>
                <a:schemeClr val="bg1"/>
              </a:solidFill>
              <a:latin typeface="Montserrat Semi-Bold" panose="020B0604020202020204" charset="-52"/>
            </a:endParaRPr>
          </a:p>
          <a:p>
            <a:pPr marL="342900" indent="-3429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географических особенностей,</a:t>
            </a:r>
          </a:p>
          <a:p>
            <a:pPr marL="342900" indent="-3429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демографических особенностей.</a:t>
            </a:r>
          </a:p>
          <a:p>
            <a:pPr>
              <a:lnSpc>
                <a:spcPts val="2667"/>
              </a:lnSpc>
            </a:pPr>
            <a:endParaRPr lang="ru-RU" sz="2000" dirty="0">
              <a:solidFill>
                <a:schemeClr val="bg1"/>
              </a:solidFill>
              <a:latin typeface="Montserrat Semi-Bold" panose="020B0604020202020204" charset="-52"/>
            </a:endParaRPr>
          </a:p>
          <a:p>
            <a:pPr>
              <a:lnSpc>
                <a:spcPts val="2667"/>
              </a:lnSpc>
            </a:pPr>
            <a:endParaRPr lang="ru-RU" sz="2000" dirty="0">
              <a:solidFill>
                <a:schemeClr val="bg1"/>
              </a:solidFill>
              <a:latin typeface="Montserrat Semi-Bold" panose="020B0604020202020204" charset="-52"/>
            </a:endParaRPr>
          </a:p>
          <a:p>
            <a:pPr>
              <a:lnSpc>
                <a:spcPts val="2667"/>
              </a:lnSpc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Для классификации мы использовали 5 критериев:</a:t>
            </a:r>
          </a:p>
          <a:p>
            <a:pPr>
              <a:lnSpc>
                <a:spcPts val="2667"/>
              </a:lnSpc>
            </a:pPr>
            <a:endParaRPr lang="ru-RU" sz="2000" dirty="0">
              <a:solidFill>
                <a:schemeClr val="bg1"/>
              </a:solidFill>
              <a:latin typeface="Montserrat Semi-Bold" panose="020B0604020202020204" charset="-52"/>
            </a:endParaRPr>
          </a:p>
          <a:p>
            <a:pPr marL="457200" indent="-4572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численность населения субъекта;</a:t>
            </a:r>
          </a:p>
          <a:p>
            <a:pPr marL="457200" indent="-4572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наличие городов-миллионников;</a:t>
            </a:r>
          </a:p>
          <a:p>
            <a:pPr marL="457200" indent="-4572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общая площадь территории;</a:t>
            </a:r>
          </a:p>
          <a:p>
            <a:pPr marL="457200" indent="-4572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наличие населенных пунктов с населением от 500 тыс. до 1 млн. человек;</a:t>
            </a:r>
          </a:p>
          <a:p>
            <a:pPr marL="457200" indent="-457200">
              <a:lnSpc>
                <a:spcPts val="2667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населения.</a:t>
            </a:r>
          </a:p>
          <a:p>
            <a:pPr>
              <a:lnSpc>
                <a:spcPts val="2667"/>
              </a:lnSpc>
            </a:pP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</a:p>
          <a:p>
            <a:pPr algn="ctr">
              <a:lnSpc>
                <a:spcPts val="2667"/>
              </a:lnSpc>
            </a:pPr>
            <a:endParaRPr lang="en-US" sz="2133" spc="43" dirty="0">
              <a:solidFill>
                <a:srgbClr val="FFFFFF"/>
              </a:solidFill>
              <a:latin typeface="Montserrat Semi-Bold Bo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2941793" y="-136617"/>
            <a:ext cx="7145720" cy="1986552"/>
            <a:chOff x="-90566" y="424867"/>
            <a:chExt cx="14291439" cy="3973105"/>
          </a:xfrm>
        </p:grpSpPr>
        <p:sp>
          <p:nvSpPr>
            <p:cNvPr id="29" name="TextBox 29"/>
            <p:cNvSpPr txBox="1"/>
            <p:nvPr/>
          </p:nvSpPr>
          <p:spPr>
            <a:xfrm>
              <a:off x="0" y="424867"/>
              <a:ext cx="14200873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1"/>
                </a:lnSpc>
              </a:pPr>
              <a:endParaRPr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-90566" y="2109603"/>
              <a:ext cx="9649565" cy="7281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Montserrat Semi-Bold" panose="020B0604020202020204" charset="-52"/>
                </a:rPr>
                <a:t>Субъекты РФ различны</a:t>
              </a:r>
              <a:endParaRPr lang="en-US" sz="2800" b="1" spc="51" dirty="0">
                <a:solidFill>
                  <a:schemeClr val="bg1"/>
                </a:solidFill>
                <a:latin typeface="Montserrat Semi-Bold" panose="020B0604020202020204" charset="-52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3970420"/>
              <a:ext cx="10999733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91"/>
                </a:lnSpc>
              </a:pPr>
              <a:endParaRPr sz="1200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FE3DC7-6976-4F47-9524-ABBE949AC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5" r="-1510" b="-1511"/>
          <a:stretch/>
        </p:blipFill>
        <p:spPr bwMode="auto">
          <a:xfrm>
            <a:off x="9856595" y="32169"/>
            <a:ext cx="2232513" cy="7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0B35049-A2F1-40D5-9389-2C6D815B72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818992" y="965242"/>
            <a:ext cx="899032" cy="82985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43E16AB-4A6D-43A0-A5F8-FF543D3A27B9}"/>
              </a:ext>
            </a:extLst>
          </p:cNvPr>
          <p:cNvGrpSpPr/>
          <p:nvPr/>
        </p:nvGrpSpPr>
        <p:grpSpPr>
          <a:xfrm>
            <a:off x="9118794" y="3928008"/>
            <a:ext cx="3305440" cy="3566515"/>
            <a:chOff x="9118794" y="3928008"/>
            <a:chExt cx="3305440" cy="3566515"/>
          </a:xfrm>
        </p:grpSpPr>
        <p:pic>
          <p:nvPicPr>
            <p:cNvPr id="47" name="Рисунок 4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DD118247-3F1D-4A56-A24F-F407C4668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88" t="81518" r="67024" b="-4536"/>
            <a:stretch/>
          </p:blipFill>
          <p:spPr>
            <a:xfrm>
              <a:off x="9118794" y="3928008"/>
              <a:ext cx="3305440" cy="35665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F9AE35-19CA-463C-9767-D486B6498339}"/>
                </a:ext>
              </a:extLst>
            </p:cNvPr>
            <p:cNvSpPr txBox="1"/>
            <p:nvPr/>
          </p:nvSpPr>
          <p:spPr>
            <a:xfrm flipH="1">
              <a:off x="10306228" y="6528307"/>
              <a:ext cx="371281" cy="2179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5618" t="532" r="18524" b="127"/>
          <a:stretch/>
        </p:blipFill>
        <p:spPr>
          <a:xfrm>
            <a:off x="-1" y="6521"/>
            <a:ext cx="4358355" cy="6851479"/>
          </a:xfrm>
          <a:prstGeom prst="rect">
            <a:avLst/>
          </a:prstGeom>
          <a:solidFill>
            <a:srgbClr val="225D60">
              <a:alpha val="47000"/>
            </a:srgbClr>
          </a:solidFill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7" name="Group 7"/>
          <p:cNvGrpSpPr/>
          <p:nvPr/>
        </p:nvGrpSpPr>
        <p:grpSpPr>
          <a:xfrm>
            <a:off x="8324781" y="1756853"/>
            <a:ext cx="1619964" cy="2385528"/>
            <a:chOff x="0" y="0"/>
            <a:chExt cx="3239929" cy="477105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323992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3504"/>
              <a:ext cx="2509589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8"/>
                </a:lnSpc>
              </a:pPr>
              <a:endParaRPr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33453" y="4685779"/>
            <a:ext cx="448421" cy="1273801"/>
            <a:chOff x="0" y="-9525"/>
            <a:chExt cx="896841" cy="25476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96841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endParaRPr sz="12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64412"/>
              <a:ext cx="694677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2"/>
                </a:lnSpc>
              </a:pPr>
              <a:endParaRPr sz="120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12845" y="104501"/>
            <a:ext cx="4139273" cy="1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endParaRPr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472C6-F2FF-49F6-9C3C-28CD64BF0494}"/>
              </a:ext>
            </a:extLst>
          </p:cNvPr>
          <p:cNvSpPr txBox="1"/>
          <p:nvPr/>
        </p:nvSpPr>
        <p:spPr>
          <a:xfrm>
            <a:off x="4639391" y="160947"/>
            <a:ext cx="2349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ГРУППА А 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C89-85B8-41A6-A7A3-D30CAFCD5A62}"/>
              </a:ext>
            </a:extLst>
          </p:cNvPr>
          <p:cNvSpPr txBox="1"/>
          <p:nvPr/>
        </p:nvSpPr>
        <p:spPr>
          <a:xfrm>
            <a:off x="8421173" y="1635923"/>
            <a:ext cx="33593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–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высокая</a:t>
            </a:r>
            <a:r>
              <a:rPr lang="ru-RU" sz="20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(более 40 чел/км2)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C80BA-5363-4510-95CB-AE2D0583A2AD}"/>
              </a:ext>
            </a:extLst>
          </p:cNvPr>
          <p:cNvSpPr txBox="1"/>
          <p:nvPr/>
        </p:nvSpPr>
        <p:spPr>
          <a:xfrm>
            <a:off x="8487116" y="2807027"/>
            <a:ext cx="2414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есть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крупнейшие города или миллионники</a:t>
            </a:r>
            <a:r>
              <a:rPr lang="ru-RU" sz="2000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14E0D9D-80D7-4B7E-B477-125C69B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7580"/>
              </p:ext>
            </p:extLst>
          </p:nvPr>
        </p:nvGraphicFramePr>
        <p:xfrm>
          <a:off x="4711495" y="1097386"/>
          <a:ext cx="3496205" cy="4515630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693168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2803037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406118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ПФО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ПФО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Самарская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ПФО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Республика Татарстан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СЗФО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г. Санкт-Петербург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Республика Дагестан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Воронежская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г. Москва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Московская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ЮФО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Краснодарский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33530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ЮФО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Ростовская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519507"/>
                  </a:ext>
                </a:extLst>
              </a:tr>
              <a:tr h="373592"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ЮФО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  <a:lumOff val="1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г. Севастополь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683609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5003AB-2695-4DD3-AE05-6D0BE5BA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718894" y="220468"/>
            <a:ext cx="950024" cy="8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8105" t="660" r="40542"/>
          <a:stretch/>
        </p:blipFill>
        <p:spPr>
          <a:xfrm>
            <a:off x="0" y="0"/>
            <a:ext cx="3305175" cy="6858000"/>
          </a:xfrm>
          <a:prstGeom prst="rect">
            <a:avLst/>
          </a:prstGeom>
          <a:solidFill>
            <a:srgbClr val="225D60">
              <a:alpha val="47000"/>
            </a:srgbClr>
          </a:solidFill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7" name="Group 7"/>
          <p:cNvGrpSpPr/>
          <p:nvPr/>
        </p:nvGrpSpPr>
        <p:grpSpPr>
          <a:xfrm>
            <a:off x="8324781" y="1756853"/>
            <a:ext cx="1619964" cy="2385528"/>
            <a:chOff x="0" y="0"/>
            <a:chExt cx="3239929" cy="477105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323992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3504"/>
              <a:ext cx="2509589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8"/>
                </a:lnSpc>
              </a:pPr>
              <a:endParaRPr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33453" y="4685779"/>
            <a:ext cx="448421" cy="1273801"/>
            <a:chOff x="0" y="-9525"/>
            <a:chExt cx="896841" cy="25476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96841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endParaRPr sz="12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64412"/>
              <a:ext cx="694677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2"/>
                </a:lnSpc>
              </a:pPr>
              <a:endParaRPr sz="120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12845" y="104501"/>
            <a:ext cx="4139273" cy="1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endParaRPr sz="12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6A3EF30-1800-47DC-BB11-70D43E48BDBE}"/>
              </a:ext>
            </a:extLst>
          </p:cNvPr>
          <p:cNvGrpSpPr/>
          <p:nvPr/>
        </p:nvGrpSpPr>
        <p:grpSpPr>
          <a:xfrm>
            <a:off x="9944745" y="4409630"/>
            <a:ext cx="2418626" cy="3125396"/>
            <a:chOff x="9118794" y="3928008"/>
            <a:chExt cx="3305440" cy="3566515"/>
          </a:xfrm>
        </p:grpSpPr>
        <p:pic>
          <p:nvPicPr>
            <p:cNvPr id="14" name="Рисунок 13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9E96D19-C940-450E-8353-4E6E3CCD5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88" t="81518" r="67024" b="-4536"/>
            <a:stretch/>
          </p:blipFill>
          <p:spPr>
            <a:xfrm>
              <a:off x="9118794" y="3928008"/>
              <a:ext cx="3305440" cy="35665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8D44A-E33E-420E-AC59-3BBF94D7079E}"/>
                </a:ext>
              </a:extLst>
            </p:cNvPr>
            <p:cNvSpPr txBox="1"/>
            <p:nvPr/>
          </p:nvSpPr>
          <p:spPr>
            <a:xfrm flipH="1">
              <a:off x="10306228" y="6528307"/>
              <a:ext cx="371281" cy="2179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9A472C6-F2FF-49F6-9C3C-28CD64BF0494}"/>
              </a:ext>
            </a:extLst>
          </p:cNvPr>
          <p:cNvSpPr txBox="1"/>
          <p:nvPr/>
        </p:nvSpPr>
        <p:spPr>
          <a:xfrm>
            <a:off x="3564932" y="56625"/>
            <a:ext cx="2348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ГРУППА </a:t>
            </a:r>
            <a:r>
              <a:rPr lang="en-US" sz="3200" b="1" dirty="0">
                <a:solidFill>
                  <a:schemeClr val="bg1"/>
                </a:solidFill>
                <a:latin typeface="Montserrat Semi-Bold" panose="020B0604020202020204" charset="-52"/>
              </a:rPr>
              <a:t>B</a:t>
            </a:r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C89-85B8-41A6-A7A3-D30CAFCD5A62}"/>
              </a:ext>
            </a:extLst>
          </p:cNvPr>
          <p:cNvSpPr txBox="1"/>
          <p:nvPr/>
        </p:nvSpPr>
        <p:spPr>
          <a:xfrm>
            <a:off x="3612845" y="536494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–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высокая</a:t>
            </a:r>
            <a:r>
              <a:rPr lang="ru-RU" sz="20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(более 40 чел/км2)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C80BA-5363-4510-95CB-AE2D0583A2AD}"/>
              </a:ext>
            </a:extLst>
          </p:cNvPr>
          <p:cNvSpPr txBox="1"/>
          <p:nvPr/>
        </p:nvSpPr>
        <p:spPr>
          <a:xfrm>
            <a:off x="5782567" y="1027435"/>
            <a:ext cx="6309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отсутствуют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крупнейшие города или миллионники</a:t>
            </a:r>
            <a:r>
              <a:rPr lang="ru-RU" sz="2000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14E0D9D-80D7-4B7E-B477-125C69B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267904"/>
              </p:ext>
            </p:extLst>
          </p:nvPr>
        </p:nvGraphicFramePr>
        <p:xfrm>
          <a:off x="5212935" y="1576578"/>
          <a:ext cx="5166239" cy="4952527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921324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4244915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303497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Чувашская Республика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Северная Осетия – Алания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33530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519507"/>
                  </a:ext>
                </a:extLst>
              </a:tr>
              <a:tr h="286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Липецкая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683609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Тульская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138022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ЮФО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Адыгея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1642292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ЮФО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7422883"/>
                  </a:ext>
                </a:extLst>
              </a:tr>
              <a:tr h="311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Чувашская Республика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8706837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5003AB-2695-4DD3-AE05-6D0BE5BAE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949438" y="172917"/>
            <a:ext cx="899032" cy="829850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67366127-37E2-47F6-9821-EC3FDEA7E9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61791" y="1427942"/>
            <a:ext cx="597264" cy="597264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4F88AA58-3B97-433A-97CE-0642D9907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64909" y="1861547"/>
            <a:ext cx="835423" cy="83542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581A2A9D-B3A2-4D4C-94A5-7C0C24C64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39569" y="1398384"/>
            <a:ext cx="438971" cy="438971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3EF96D4-B357-465A-A3B8-4CCFBC8AC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9944745" y="1475273"/>
            <a:ext cx="597264" cy="597264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5A9809FB-FF23-428F-B2DD-9407EBAB5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0629316" y="1869208"/>
            <a:ext cx="416401" cy="416401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549A15B8-2E8B-41C2-8C67-96C8C2E0E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4660101" y="5939743"/>
            <a:ext cx="779998" cy="779998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29D67A55-81F7-41E9-9B93-D70AD0B4D8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4461578" y="5610473"/>
            <a:ext cx="779998" cy="7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6366" t="389" r="42629" b="3245"/>
          <a:stretch/>
        </p:blipFill>
        <p:spPr>
          <a:xfrm>
            <a:off x="-38736" y="0"/>
            <a:ext cx="1172813" cy="6858000"/>
          </a:xfrm>
          <a:prstGeom prst="rect">
            <a:avLst/>
          </a:prstGeom>
          <a:solidFill>
            <a:srgbClr val="225D60">
              <a:alpha val="47000"/>
            </a:srgbClr>
          </a:solidFill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7" name="Group 7"/>
          <p:cNvGrpSpPr/>
          <p:nvPr/>
        </p:nvGrpSpPr>
        <p:grpSpPr>
          <a:xfrm>
            <a:off x="8324781" y="1756853"/>
            <a:ext cx="1619964" cy="2385528"/>
            <a:chOff x="0" y="0"/>
            <a:chExt cx="3239929" cy="477105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323992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3504"/>
              <a:ext cx="2509589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8"/>
                </a:lnSpc>
              </a:pPr>
              <a:endParaRPr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33453" y="4685779"/>
            <a:ext cx="448421" cy="1273801"/>
            <a:chOff x="0" y="-9525"/>
            <a:chExt cx="896841" cy="25476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96841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endParaRPr sz="12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64412"/>
              <a:ext cx="694677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2"/>
                </a:lnSpc>
              </a:pPr>
              <a:endParaRPr sz="120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12845" y="104501"/>
            <a:ext cx="4139273" cy="1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endParaRPr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472C6-F2FF-49F6-9C3C-28CD64BF0494}"/>
              </a:ext>
            </a:extLst>
          </p:cNvPr>
          <p:cNvSpPr txBox="1"/>
          <p:nvPr/>
        </p:nvSpPr>
        <p:spPr>
          <a:xfrm>
            <a:off x="1407599" y="104501"/>
            <a:ext cx="2702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ГРУППА </a:t>
            </a:r>
            <a:r>
              <a:rPr lang="en-US" sz="3200" b="1" dirty="0">
                <a:solidFill>
                  <a:schemeClr val="bg1"/>
                </a:solidFill>
                <a:latin typeface="Montserrat Semi-Bold" panose="020B0604020202020204" charset="-52"/>
              </a:rPr>
              <a:t>C</a:t>
            </a:r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C89-85B8-41A6-A7A3-D30CAFCD5A62}"/>
              </a:ext>
            </a:extLst>
          </p:cNvPr>
          <p:cNvSpPr txBox="1"/>
          <p:nvPr/>
        </p:nvSpPr>
        <p:spPr>
          <a:xfrm>
            <a:off x="2325217" y="733111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–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средняя</a:t>
            </a:r>
            <a:r>
              <a:rPr lang="ru-RU" sz="20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(6-40 чел/км2)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C80BA-5363-4510-95CB-AE2D0583A2AD}"/>
              </a:ext>
            </a:extLst>
          </p:cNvPr>
          <p:cNvSpPr txBox="1"/>
          <p:nvPr/>
        </p:nvSpPr>
        <p:spPr>
          <a:xfrm>
            <a:off x="5326271" y="1208678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есть</a:t>
            </a:r>
            <a:r>
              <a:rPr lang="ru-RU" dirty="0"/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крупнейшие города или миллионники</a:t>
            </a:r>
            <a:r>
              <a:rPr lang="ru-RU" sz="2000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14E0D9D-80D7-4B7E-B477-125C69B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65961"/>
              </p:ext>
            </p:extLst>
          </p:nvPr>
        </p:nvGraphicFramePr>
        <p:xfrm>
          <a:off x="1408720" y="1978119"/>
          <a:ext cx="4982360" cy="3671203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1945378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3036982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474673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Дальневосточный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Приморский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Приволжский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33530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Алтайский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2156436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5003AB-2695-4DD3-AE05-6D0BE5BA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85273" y="201947"/>
            <a:ext cx="899032" cy="829850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DAE88DB-3EB3-4234-A1FF-16AC76703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37450"/>
              </p:ext>
            </p:extLst>
          </p:nvPr>
        </p:nvGraphicFramePr>
        <p:xfrm>
          <a:off x="6583696" y="1978120"/>
          <a:ext cx="5181668" cy="3639476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2023199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3158469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379391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5297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Кемеровская область – Кузбасс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Омская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Уральский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Уральский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Уральский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Центральный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Рязанская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Центральный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Южный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33530"/>
                  </a:ext>
                </a:extLst>
              </a:tr>
              <a:tr h="3033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Южный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2156436"/>
                  </a:ext>
                </a:extLst>
              </a:tr>
            </a:tbl>
          </a:graphicData>
        </a:graphic>
      </p:graphicFrame>
      <p:pic>
        <p:nvPicPr>
          <p:cNvPr id="22" name="Picture 5">
            <a:extLst>
              <a:ext uri="{FF2B5EF4-FFF2-40B4-BE49-F238E27FC236}">
                <a16:creationId xmlns:a16="http://schemas.microsoft.com/office/drawing/2014/main" id="{BD9DA6E5-FB65-42C2-B73C-57E660C1D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085273" y="1756853"/>
            <a:ext cx="829849" cy="829849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5B842773-7EB4-4B78-8583-C46336E63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1216104" y="5387554"/>
            <a:ext cx="584774" cy="584774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9BBE8896-037C-4E70-8B4C-B933F36A1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311438" y="1240401"/>
            <a:ext cx="829849" cy="829849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7AC1C2AA-4A2D-4D1D-81AF-8CE80BC1C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1234308" y="5695685"/>
            <a:ext cx="829849" cy="829849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C6B8ADD-E471-4514-889E-C8D0F6D68B10}"/>
              </a:ext>
            </a:extLst>
          </p:cNvPr>
          <p:cNvGrpSpPr/>
          <p:nvPr/>
        </p:nvGrpSpPr>
        <p:grpSpPr>
          <a:xfrm>
            <a:off x="9233606" y="4142381"/>
            <a:ext cx="3303316" cy="3530884"/>
            <a:chOff x="9118794" y="3928008"/>
            <a:chExt cx="3305440" cy="3566515"/>
          </a:xfrm>
        </p:grpSpPr>
        <p:pic>
          <p:nvPicPr>
            <p:cNvPr id="27" name="Рисунок 2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284CF76-A93A-4E5B-9A1A-48F916082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88" t="81518" r="67024" b="-4536"/>
            <a:stretch/>
          </p:blipFill>
          <p:spPr>
            <a:xfrm>
              <a:off x="9118794" y="3928008"/>
              <a:ext cx="3305440" cy="356651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5F141E-200F-4446-B1DC-C93592E48C53}"/>
                </a:ext>
              </a:extLst>
            </p:cNvPr>
            <p:cNvSpPr txBox="1"/>
            <p:nvPr/>
          </p:nvSpPr>
          <p:spPr>
            <a:xfrm flipH="1">
              <a:off x="10306228" y="6528307"/>
              <a:ext cx="371281" cy="2179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5506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6366" t="389" r="42629" b="3245"/>
          <a:stretch/>
        </p:blipFill>
        <p:spPr>
          <a:xfrm>
            <a:off x="-38736" y="0"/>
            <a:ext cx="1172813" cy="6858000"/>
          </a:xfrm>
          <a:prstGeom prst="rect">
            <a:avLst/>
          </a:prstGeom>
          <a:solidFill>
            <a:srgbClr val="225D60">
              <a:alpha val="47000"/>
            </a:srgbClr>
          </a:solidFill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7" name="Group 7"/>
          <p:cNvGrpSpPr/>
          <p:nvPr/>
        </p:nvGrpSpPr>
        <p:grpSpPr>
          <a:xfrm>
            <a:off x="8324781" y="1756853"/>
            <a:ext cx="1619964" cy="2385528"/>
            <a:chOff x="0" y="0"/>
            <a:chExt cx="3239929" cy="477105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323992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3504"/>
              <a:ext cx="2509589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8"/>
                </a:lnSpc>
              </a:pPr>
              <a:endParaRPr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33453" y="4685779"/>
            <a:ext cx="448421" cy="1273801"/>
            <a:chOff x="0" y="-9525"/>
            <a:chExt cx="896841" cy="25476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96841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endParaRPr sz="12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64412"/>
              <a:ext cx="694677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2"/>
                </a:lnSpc>
              </a:pPr>
              <a:endParaRPr sz="120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12845" y="104501"/>
            <a:ext cx="4139273" cy="1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endParaRPr sz="12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6A3EF30-1800-47DC-BB11-70D43E48BDBE}"/>
              </a:ext>
            </a:extLst>
          </p:cNvPr>
          <p:cNvGrpSpPr/>
          <p:nvPr/>
        </p:nvGrpSpPr>
        <p:grpSpPr>
          <a:xfrm>
            <a:off x="9391828" y="3928605"/>
            <a:ext cx="2971543" cy="3606421"/>
            <a:chOff x="9118794" y="3928008"/>
            <a:chExt cx="3305440" cy="3566515"/>
          </a:xfrm>
        </p:grpSpPr>
        <p:pic>
          <p:nvPicPr>
            <p:cNvPr id="14" name="Рисунок 13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9E96D19-C940-450E-8353-4E6E3CCD5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88" t="81518" r="67024" b="-4536"/>
            <a:stretch/>
          </p:blipFill>
          <p:spPr>
            <a:xfrm>
              <a:off x="9118794" y="3928008"/>
              <a:ext cx="3305440" cy="35665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8D44A-E33E-420E-AC59-3BBF94D7079E}"/>
                </a:ext>
              </a:extLst>
            </p:cNvPr>
            <p:cNvSpPr txBox="1"/>
            <p:nvPr/>
          </p:nvSpPr>
          <p:spPr>
            <a:xfrm flipH="1">
              <a:off x="10306228" y="6528307"/>
              <a:ext cx="371281" cy="2179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9A472C6-F2FF-49F6-9C3C-28CD64BF0494}"/>
              </a:ext>
            </a:extLst>
          </p:cNvPr>
          <p:cNvSpPr txBox="1"/>
          <p:nvPr/>
        </p:nvSpPr>
        <p:spPr>
          <a:xfrm>
            <a:off x="1407599" y="104501"/>
            <a:ext cx="2549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ГРУППА </a:t>
            </a:r>
            <a:r>
              <a:rPr lang="en-US" sz="3200" b="1" dirty="0">
                <a:solidFill>
                  <a:schemeClr val="bg1"/>
                </a:solidFill>
                <a:latin typeface="Montserrat Semi-Bold" panose="020B0604020202020204" charset="-52"/>
              </a:rPr>
              <a:t>D</a:t>
            </a:r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C89-85B8-41A6-A7A3-D30CAFCD5A62}"/>
              </a:ext>
            </a:extLst>
          </p:cNvPr>
          <p:cNvSpPr txBox="1"/>
          <p:nvPr/>
        </p:nvSpPr>
        <p:spPr>
          <a:xfrm>
            <a:off x="2325217" y="733111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–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средняя</a:t>
            </a:r>
            <a:r>
              <a:rPr lang="ru-RU" sz="20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(6-40 чел/км2)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C80BA-5363-4510-95CB-AE2D0583A2AD}"/>
              </a:ext>
            </a:extLst>
          </p:cNvPr>
          <p:cNvSpPr txBox="1"/>
          <p:nvPr/>
        </p:nvSpPr>
        <p:spPr>
          <a:xfrm>
            <a:off x="5212062" y="1323520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</a:rPr>
              <a:t>отсутствуют</a:t>
            </a:r>
            <a:r>
              <a:rPr lang="ru-RU" dirty="0"/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крупнейшие города или миллионники</a:t>
            </a:r>
            <a:r>
              <a:rPr lang="ru-RU" sz="2000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14E0D9D-80D7-4B7E-B477-125C69B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72804"/>
              </p:ext>
            </p:extLst>
          </p:nvPr>
        </p:nvGraphicFramePr>
        <p:xfrm>
          <a:off x="2053258" y="1989866"/>
          <a:ext cx="4441546" cy="3562441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736943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3704603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310168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Марий-Эл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58268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СКФО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СФО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336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УФО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Montserrat Semi-Bold" panose="020B0604020202020204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33530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5003AB-2695-4DD3-AE05-6D0BE5BAEC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1085273" y="201947"/>
            <a:ext cx="899032" cy="829850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DAE88DB-3EB3-4234-A1FF-16AC76703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68241"/>
              </p:ext>
            </p:extLst>
          </p:nvPr>
        </p:nvGraphicFramePr>
        <p:xfrm>
          <a:off x="6661300" y="2070250"/>
          <a:ext cx="4441546" cy="3345225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720756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3720790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315582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Брянская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Калужская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Курская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Орловская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Смоленская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4522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4172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ЦФО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Тверская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</a:tbl>
          </a:graphicData>
        </a:graphic>
      </p:graphicFrame>
      <p:pic>
        <p:nvPicPr>
          <p:cNvPr id="22" name="Picture 5">
            <a:extLst>
              <a:ext uri="{FF2B5EF4-FFF2-40B4-BE49-F238E27FC236}">
                <a16:creationId xmlns:a16="http://schemas.microsoft.com/office/drawing/2014/main" id="{C10420DF-B7A2-43C2-8F91-50EFE3168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1386578" y="5415475"/>
            <a:ext cx="814546" cy="814546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2689C9A8-62F5-4C03-B30B-497CAEC21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1645984" y="5552306"/>
            <a:ext cx="814547" cy="814547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4E28D677-C76D-431F-A10F-3924D1563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1311438" y="1240401"/>
            <a:ext cx="829849" cy="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6366" t="389" r="42629" b="3245"/>
          <a:stretch/>
        </p:blipFill>
        <p:spPr>
          <a:xfrm>
            <a:off x="-38736" y="0"/>
            <a:ext cx="1172813" cy="6858000"/>
          </a:xfrm>
          <a:prstGeom prst="rect">
            <a:avLst/>
          </a:prstGeom>
          <a:solidFill>
            <a:srgbClr val="225D60">
              <a:alpha val="47000"/>
            </a:srgbClr>
          </a:solidFill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  <p:grpSp>
        <p:nvGrpSpPr>
          <p:cNvPr id="7" name="Group 7"/>
          <p:cNvGrpSpPr/>
          <p:nvPr/>
        </p:nvGrpSpPr>
        <p:grpSpPr>
          <a:xfrm>
            <a:off x="8324781" y="1756853"/>
            <a:ext cx="1619964" cy="2385528"/>
            <a:chOff x="0" y="0"/>
            <a:chExt cx="3239929" cy="4771056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3239929" cy="466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43"/>
                </a:lnSpc>
              </a:pPr>
              <a:endParaRPr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343504"/>
              <a:ext cx="2509589" cy="42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38"/>
                </a:lnSpc>
              </a:pPr>
              <a:endParaRPr sz="1200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33453" y="4685779"/>
            <a:ext cx="448421" cy="1273801"/>
            <a:chOff x="0" y="-9525"/>
            <a:chExt cx="896841" cy="25476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896841" cy="292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9"/>
                </a:lnSpc>
              </a:pPr>
              <a:endParaRPr sz="1200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264412"/>
              <a:ext cx="694677" cy="27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2"/>
                </a:lnSpc>
              </a:pPr>
              <a:endParaRPr sz="120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12845" y="104501"/>
            <a:ext cx="4139273" cy="1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6"/>
              </a:lnSpc>
            </a:pPr>
            <a:endParaRPr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472C6-F2FF-49F6-9C3C-28CD64BF0494}"/>
              </a:ext>
            </a:extLst>
          </p:cNvPr>
          <p:cNvSpPr txBox="1"/>
          <p:nvPr/>
        </p:nvSpPr>
        <p:spPr>
          <a:xfrm>
            <a:off x="1431016" y="504202"/>
            <a:ext cx="2277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ГРУППА </a:t>
            </a:r>
            <a:r>
              <a:rPr lang="en-US" sz="3200" b="1" dirty="0">
                <a:solidFill>
                  <a:schemeClr val="bg1"/>
                </a:solidFill>
                <a:latin typeface="Montserrat Semi-Bold" panose="020B0604020202020204" charset="-52"/>
              </a:rPr>
              <a:t>E</a:t>
            </a:r>
            <a:r>
              <a:rPr lang="ru-RU" sz="3200" b="1" dirty="0">
                <a:solidFill>
                  <a:schemeClr val="bg1"/>
                </a:solidFill>
                <a:latin typeface="Montserrat Semi-Bold" panose="020B0604020202020204" charset="-52"/>
              </a:rPr>
              <a:t> </a:t>
            </a:r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02C89-85B8-41A6-A7A3-D30CAFCD5A62}"/>
              </a:ext>
            </a:extLst>
          </p:cNvPr>
          <p:cNvSpPr txBox="1"/>
          <p:nvPr/>
        </p:nvSpPr>
        <p:spPr>
          <a:xfrm>
            <a:off x="1584248" y="1111285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плотность – </a:t>
            </a:r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низкая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(менее 6 чел/км2)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C80BA-5363-4510-95CB-AE2D0583A2AD}"/>
              </a:ext>
            </a:extLst>
          </p:cNvPr>
          <p:cNvSpPr txBox="1"/>
          <p:nvPr/>
        </p:nvSpPr>
        <p:spPr>
          <a:xfrm>
            <a:off x="4476533" y="1452767"/>
            <a:ext cx="6208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highlight>
                  <a:srgbClr val="256569"/>
                </a:highlight>
              </a:rPr>
              <a:t>отсутствуют</a:t>
            </a:r>
            <a:r>
              <a:rPr lang="ru-RU" dirty="0"/>
              <a:t> </a:t>
            </a:r>
            <a:r>
              <a:rPr lang="ru-RU" sz="2000" dirty="0">
                <a:solidFill>
                  <a:schemeClr val="bg1"/>
                </a:solidFill>
                <a:latin typeface="Montserrat Semi-Bold" panose="020B0604020202020204" charset="-52"/>
              </a:rPr>
              <a:t>крупнейшие города или миллионники</a:t>
            </a:r>
            <a:r>
              <a:rPr lang="ru-RU" sz="2000" dirty="0">
                <a:solidFill>
                  <a:schemeClr val="bg1"/>
                </a:solidFill>
                <a:highlight>
                  <a:srgbClr val="256569"/>
                </a:highlight>
                <a:latin typeface="Montserrat Semi-Bold" panose="020B0604020202020204" charset="-52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14E0D9D-80D7-4B7E-B477-125C69B79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9314"/>
              </p:ext>
            </p:extLst>
          </p:nvPr>
        </p:nvGraphicFramePr>
        <p:xfrm>
          <a:off x="1450980" y="2103861"/>
          <a:ext cx="4153257" cy="3480375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963313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3189944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265991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Амурская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Камчатский край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Montserrat Semi-Bold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ДФО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533530"/>
                  </a:ext>
                </a:extLst>
              </a:tr>
              <a:tr h="319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545992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5003AB-2695-4DD3-AE05-6D0BE5BA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/>
          <a:stretch/>
        </p:blipFill>
        <p:spPr>
          <a:xfrm>
            <a:off x="10833656" y="1217315"/>
            <a:ext cx="747824" cy="690278"/>
          </a:xfrm>
          <a:prstGeom prst="rect">
            <a:avLst/>
          </a:prstGeom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DAE88DB-3EB3-4234-A1FF-16AC76703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20679"/>
              </p:ext>
            </p:extLst>
          </p:nvPr>
        </p:nvGraphicFramePr>
        <p:xfrm>
          <a:off x="5769601" y="2218702"/>
          <a:ext cx="5141656" cy="3441149"/>
        </p:xfrm>
        <a:graphic>
          <a:graphicData uri="http://schemas.openxmlformats.org/drawingml/2006/table">
            <a:tbl>
              <a:tblPr firstRow="1" bandCol="1">
                <a:tableStyleId>{BDBED569-4797-4DF1-A0F4-6AAB3CD982D8}</a:tableStyleId>
              </a:tblPr>
              <a:tblGrid>
                <a:gridCol w="899722">
                  <a:extLst>
                    <a:ext uri="{9D8B030D-6E8A-4147-A177-3AD203B41FA5}">
                      <a16:colId xmlns:a16="http://schemas.microsoft.com/office/drawing/2014/main" val="1533445652"/>
                    </a:ext>
                  </a:extLst>
                </a:gridCol>
                <a:gridCol w="4241934">
                  <a:extLst>
                    <a:ext uri="{9D8B030D-6E8A-4147-A177-3AD203B41FA5}">
                      <a16:colId xmlns:a16="http://schemas.microsoft.com/office/drawing/2014/main" val="2789353148"/>
                    </a:ext>
                  </a:extLst>
                </a:gridCol>
              </a:tblGrid>
              <a:tr h="313890"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ФО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b="0" dirty="0">
                          <a:solidFill>
                            <a:schemeClr val="bg1"/>
                          </a:solidFill>
                          <a:latin typeface="Montserrat Semi-Bold" panose="020B0604020202020204"/>
                        </a:rPr>
                        <a:t>СУБЪЕКТ РФ</a:t>
                      </a:r>
                    </a:p>
                  </a:txBody>
                  <a:tcPr marL="9525" marR="9525" marT="9525" marB="0" anchor="ctr">
                    <a:solidFill>
                      <a:srgbClr val="0F3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17855"/>
                  </a:ext>
                </a:extLst>
              </a:tr>
              <a:tr h="3283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791140"/>
                  </a:ext>
                </a:extLst>
              </a:tr>
              <a:tr h="313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Коми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56687"/>
                  </a:ext>
                </a:extLst>
              </a:tr>
              <a:tr h="313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094197"/>
                  </a:ext>
                </a:extLst>
              </a:tr>
              <a:tr h="313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СЗФО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96325"/>
                  </a:ext>
                </a:extLst>
              </a:tr>
              <a:tr h="320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Алтай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243"/>
                  </a:ext>
                </a:extLst>
              </a:tr>
              <a:tr h="320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СФО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Тыва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058081"/>
                  </a:ext>
                </a:extLst>
              </a:tr>
              <a:tr h="5891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УФО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Ханты-Мансийский автономный округ – Югра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184564"/>
                  </a:ext>
                </a:extLst>
              </a:tr>
              <a:tr h="313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УФО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Ямало-Ненецкий автономный округ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2394687"/>
                  </a:ext>
                </a:extLst>
              </a:tr>
              <a:tr h="313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ЮФО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 Semi-Bold" panose="020B0604020202020204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509665"/>
                  </a:ext>
                </a:extLst>
              </a:tr>
            </a:tbl>
          </a:graphicData>
        </a:graphic>
      </p:graphicFrame>
      <p:pic>
        <p:nvPicPr>
          <p:cNvPr id="23" name="Picture 5">
            <a:extLst>
              <a:ext uri="{FF2B5EF4-FFF2-40B4-BE49-F238E27FC236}">
                <a16:creationId xmlns:a16="http://schemas.microsoft.com/office/drawing/2014/main" id="{5C854E0A-26E6-4899-AD11-D6314BAF9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0255243" y="1985684"/>
            <a:ext cx="597264" cy="597264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2F99507F-8F49-43C4-AFF0-F16C5E4C3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>
            <a:off x="1183274" y="5353772"/>
            <a:ext cx="495484" cy="495484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F6D89BA2-D8C6-4A62-B226-9C9AE90F9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5616" y="1850684"/>
            <a:ext cx="597264" cy="5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2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10751</TotalTime>
  <Words>797</Words>
  <Application>Microsoft Office PowerPoint</Application>
  <PresentationFormat>Широкоэкранный</PresentationFormat>
  <Paragraphs>277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Montserrat</vt:lpstr>
      <vt:lpstr>Montserrat SemiBold</vt:lpstr>
      <vt:lpstr>Montserrat Semi-Bold</vt:lpstr>
      <vt:lpstr>Montserrat Semi-Bold Bold</vt:lpstr>
      <vt:lpstr>Wingdings</vt:lpstr>
      <vt:lpstr>Тема Office</vt:lpstr>
      <vt:lpstr>   </vt:lpstr>
      <vt:lpstr>Презентация PowerPoint</vt:lpstr>
      <vt:lpstr>ЦЕЛЕВЫЕ ИНДИКАТОРЫ ПРОЕКТА НА 2022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связи с особенностями субъектов России необходимо адаптировать требования к консультантам-методистам и проводимым ими мероприятиям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СОЗДАНИЯ ЭЛЕКТРОННОГО СЕРЕБРЯНОГО УНИВЕРСИТЕТА</dc:title>
  <dc:creator>Sergey</dc:creator>
  <cp:lastModifiedBy>Минчичова Валерия Сергеевна</cp:lastModifiedBy>
  <cp:revision>1668</cp:revision>
  <cp:lastPrinted>2022-09-13T13:14:13Z</cp:lastPrinted>
  <dcterms:created xsi:type="dcterms:W3CDTF">2019-01-28T08:14:22Z</dcterms:created>
  <dcterms:modified xsi:type="dcterms:W3CDTF">2022-11-14T11:28:47Z</dcterms:modified>
</cp:coreProperties>
</file>