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5"/>
  </p:notesMasterIdLst>
  <p:sldIdLst>
    <p:sldId id="256" r:id="rId5"/>
    <p:sldId id="306" r:id="rId6"/>
    <p:sldId id="304" r:id="rId7"/>
    <p:sldId id="308" r:id="rId8"/>
    <p:sldId id="305" r:id="rId9"/>
    <p:sldId id="309" r:id="rId10"/>
    <p:sldId id="302" r:id="rId11"/>
    <p:sldId id="310" r:id="rId12"/>
    <p:sldId id="311" r:id="rId13"/>
    <p:sldId id="300" r:id="rId14"/>
    <p:sldId id="312" r:id="rId15"/>
    <p:sldId id="301" r:id="rId16"/>
    <p:sldId id="264" r:id="rId17"/>
    <p:sldId id="313" r:id="rId18"/>
    <p:sldId id="303" r:id="rId19"/>
    <p:sldId id="315" r:id="rId20"/>
    <p:sldId id="316" r:id="rId21"/>
    <p:sldId id="317" r:id="rId22"/>
    <p:sldId id="31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153"/>
    <a:srgbClr val="2F8185"/>
    <a:srgbClr val="256569"/>
    <a:srgbClr val="BDD0D2"/>
    <a:srgbClr val="007D8C"/>
    <a:srgbClr val="AFABAB"/>
    <a:srgbClr val="024547"/>
    <a:srgbClr val="92B2B4"/>
    <a:srgbClr val="9DB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7"/>
  </p:normalViewPr>
  <p:slideViewPr>
    <p:cSldViewPr snapToGrid="0">
      <p:cViewPr varScale="1">
        <p:scale>
          <a:sx n="70" d="100"/>
          <a:sy n="70" d="100"/>
        </p:scale>
        <p:origin x="21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FF5D2-79A8-4728-99B1-AD6182BAFB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D142A0-E6E6-4642-A0E8-BA0DCC1E41CC}">
      <dgm:prSet phldrT="[Текст]" custT="1"/>
      <dgm:spPr>
        <a:ln>
          <a:solidFill>
            <a:srgbClr val="007D8C"/>
          </a:solidFill>
        </a:ln>
      </dgm:spPr>
      <dgm:t>
        <a:bodyPr/>
        <a:lstStyle/>
        <a:p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Невмешательство государственных органов в валютные операции, совершаемые нерезидентами и резидентами, без наличия веских оснований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0DE53-43CA-482F-862E-401486B7C561}" type="parTrans" cxnId="{075AC19F-F58B-4FE2-9C7E-FB661B7E22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44D31-353D-45FC-A2B4-62929D050D6B}" type="sibTrans" cxnId="{075AC19F-F58B-4FE2-9C7E-FB661B7E22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C97A6-5EAA-4ADC-A4AD-34498D6EC6C1}">
      <dgm:prSet phldrT="[Текст]" custT="1"/>
      <dgm:spPr>
        <a:ln>
          <a:solidFill>
            <a:srgbClr val="007D8C"/>
          </a:solidFill>
        </a:ln>
      </dgm:spPr>
      <dgm:t>
        <a:bodyPr/>
        <a:lstStyle/>
        <a:p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Одновекторность развития как внутренней, так и внешней валютной политики России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84C19-CBED-4114-82D1-3BBF5159ADCF}" type="parTrans" cxnId="{53AEE1DD-2130-46E4-B14C-59AB32B0C05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D0907-07E6-4172-ACF6-ACBEF3AB887D}" type="sibTrans" cxnId="{53AEE1DD-2130-46E4-B14C-59AB32B0C05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DCE92-5BC6-4A5A-925A-9883E215AAD1}">
      <dgm:prSet phldrT="[Текст]" custT="1"/>
      <dgm:spPr>
        <a:ln>
          <a:solidFill>
            <a:srgbClr val="007D8C"/>
          </a:solidFill>
        </a:ln>
      </dgm:spPr>
      <dgm:t>
        <a:bodyPr/>
        <a:lstStyle/>
        <a:p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Государственная защита прав и интересов субъектов при их совершении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CA4A9-CB32-4E19-9183-64C26B4734DF}" type="parTrans" cxnId="{4C902560-AB28-4C7C-AB71-F6E37188C68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89814-7DF1-4010-B8D7-BEC12576060C}" type="sibTrans" cxnId="{4C902560-AB28-4C7C-AB71-F6E37188C68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004E8-569E-4735-B440-36C2F9EBC94F}">
      <dgm:prSet phldrT="[Текст]" custT="1"/>
      <dgm:spPr>
        <a:ln>
          <a:solidFill>
            <a:srgbClr val="007D8C"/>
          </a:solidFill>
        </a:ln>
      </dgm:spPr>
      <dgm:t>
        <a:bodyPr/>
        <a:lstStyle/>
        <a:p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Установление приоритетности за экономическими способами при реализации валютного регулирования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A77C9-6EB4-4AF4-837B-F0F5B5789B8D}" type="parTrans" cxnId="{0DD6C4CA-A5A9-4DBA-A8C4-13C1FED59F1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BEABC-8EA7-4B15-B637-D6E38A3113C4}" type="sibTrans" cxnId="{0DD6C4CA-A5A9-4DBA-A8C4-13C1FED59F1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8A6B1-4412-4090-B1CC-98FACB521C5A}">
      <dgm:prSet phldrT="[Текст]" custT="1"/>
      <dgm:spPr>
        <a:ln>
          <a:solidFill>
            <a:srgbClr val="007D8C"/>
          </a:solidFill>
        </a:ln>
      </dgm:spPr>
      <dgm:t>
        <a:bodyPr/>
        <a:lstStyle/>
        <a:p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Единая политика в государственном регулировании и контроле валютных операций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617E9-DEFC-4D7C-9ACB-BDD52DB327FA}" type="parTrans" cxnId="{FA88AF63-C507-46B1-B981-2E08F78EFA0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28365-9BDF-4B2A-A2A8-9686599CF444}" type="sibTrans" cxnId="{FA88AF63-C507-46B1-B981-2E08F78EFA0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7587D-65EE-473B-A676-44591B073C9E}" type="pres">
      <dgm:prSet presAssocID="{5B5FF5D2-79A8-4728-99B1-AD6182BAFBAA}" presName="Name0" presStyleCnt="0">
        <dgm:presLayoutVars>
          <dgm:chMax val="7"/>
          <dgm:chPref val="7"/>
          <dgm:dir/>
        </dgm:presLayoutVars>
      </dgm:prSet>
      <dgm:spPr/>
    </dgm:pt>
    <dgm:pt modelId="{D50A9351-752D-4D97-821B-19DD11209548}" type="pres">
      <dgm:prSet presAssocID="{5B5FF5D2-79A8-4728-99B1-AD6182BAFBAA}" presName="Name1" presStyleCnt="0"/>
      <dgm:spPr/>
    </dgm:pt>
    <dgm:pt modelId="{C4876293-69C5-413B-BAD5-18463A9E95DB}" type="pres">
      <dgm:prSet presAssocID="{5B5FF5D2-79A8-4728-99B1-AD6182BAFBAA}" presName="cycle" presStyleCnt="0"/>
      <dgm:spPr/>
    </dgm:pt>
    <dgm:pt modelId="{A1FEF07C-835E-4740-A8AF-507B1C942FC4}" type="pres">
      <dgm:prSet presAssocID="{5B5FF5D2-79A8-4728-99B1-AD6182BAFBAA}" presName="srcNode" presStyleLbl="node1" presStyleIdx="0" presStyleCnt="5"/>
      <dgm:spPr/>
    </dgm:pt>
    <dgm:pt modelId="{67FFAFA5-F94B-457D-A458-DF4124CDAA41}" type="pres">
      <dgm:prSet presAssocID="{5B5FF5D2-79A8-4728-99B1-AD6182BAFBAA}" presName="conn" presStyleLbl="parChTrans1D2" presStyleIdx="0" presStyleCnt="1"/>
      <dgm:spPr/>
    </dgm:pt>
    <dgm:pt modelId="{62F75603-AD74-4A4D-90AE-0DCDD6A59520}" type="pres">
      <dgm:prSet presAssocID="{5B5FF5D2-79A8-4728-99B1-AD6182BAFBAA}" presName="extraNode" presStyleLbl="node1" presStyleIdx="0" presStyleCnt="5"/>
      <dgm:spPr/>
    </dgm:pt>
    <dgm:pt modelId="{4E359533-8091-4EB3-9913-2376291D7F04}" type="pres">
      <dgm:prSet presAssocID="{5B5FF5D2-79A8-4728-99B1-AD6182BAFBAA}" presName="dstNode" presStyleLbl="node1" presStyleIdx="0" presStyleCnt="5"/>
      <dgm:spPr/>
    </dgm:pt>
    <dgm:pt modelId="{CFD0A397-BE57-406D-A95B-8A73F77FADC8}" type="pres">
      <dgm:prSet presAssocID="{C5D142A0-E6E6-4642-A0E8-BA0DCC1E41CC}" presName="text_1" presStyleLbl="node1" presStyleIdx="0" presStyleCnt="5">
        <dgm:presLayoutVars>
          <dgm:bulletEnabled val="1"/>
        </dgm:presLayoutVars>
      </dgm:prSet>
      <dgm:spPr/>
    </dgm:pt>
    <dgm:pt modelId="{BA98E3C1-F609-4175-9318-05B4A75B1919}" type="pres">
      <dgm:prSet presAssocID="{C5D142A0-E6E6-4642-A0E8-BA0DCC1E41CC}" presName="accent_1" presStyleCnt="0"/>
      <dgm:spPr/>
    </dgm:pt>
    <dgm:pt modelId="{F2670948-9691-4793-AE79-6A89D8B0E396}" type="pres">
      <dgm:prSet presAssocID="{C5D142A0-E6E6-4642-A0E8-BA0DCC1E41CC}" presName="accentRepeatNode" presStyleLbl="solidFgAcc1" presStyleIdx="0" presStyleCnt="5"/>
      <dgm:spPr>
        <a:ln>
          <a:solidFill>
            <a:srgbClr val="007D8C"/>
          </a:solidFill>
        </a:ln>
      </dgm:spPr>
    </dgm:pt>
    <dgm:pt modelId="{407662E4-1167-46D2-A036-9F643A0ED9B4}" type="pres">
      <dgm:prSet presAssocID="{B87004E8-569E-4735-B440-36C2F9EBC94F}" presName="text_2" presStyleLbl="node1" presStyleIdx="1" presStyleCnt="5">
        <dgm:presLayoutVars>
          <dgm:bulletEnabled val="1"/>
        </dgm:presLayoutVars>
      </dgm:prSet>
      <dgm:spPr/>
    </dgm:pt>
    <dgm:pt modelId="{7C308D96-4B01-4851-B1DE-DFDB4DC8FC4F}" type="pres">
      <dgm:prSet presAssocID="{B87004E8-569E-4735-B440-36C2F9EBC94F}" presName="accent_2" presStyleCnt="0"/>
      <dgm:spPr/>
    </dgm:pt>
    <dgm:pt modelId="{D07B4F4B-756F-4CFD-98C8-0A586F9F3021}" type="pres">
      <dgm:prSet presAssocID="{B87004E8-569E-4735-B440-36C2F9EBC94F}" presName="accentRepeatNode" presStyleLbl="solidFgAcc1" presStyleIdx="1" presStyleCnt="5"/>
      <dgm:spPr>
        <a:ln>
          <a:solidFill>
            <a:srgbClr val="007D8C"/>
          </a:solidFill>
        </a:ln>
      </dgm:spPr>
    </dgm:pt>
    <dgm:pt modelId="{72726333-032E-4471-83A3-DEDC02019D7F}" type="pres">
      <dgm:prSet presAssocID="{607C97A6-5EAA-4ADC-A4AD-34498D6EC6C1}" presName="text_3" presStyleLbl="node1" presStyleIdx="2" presStyleCnt="5">
        <dgm:presLayoutVars>
          <dgm:bulletEnabled val="1"/>
        </dgm:presLayoutVars>
      </dgm:prSet>
      <dgm:spPr/>
    </dgm:pt>
    <dgm:pt modelId="{855D23C7-94C6-4E2E-A59A-42133D4E75FF}" type="pres">
      <dgm:prSet presAssocID="{607C97A6-5EAA-4ADC-A4AD-34498D6EC6C1}" presName="accent_3" presStyleCnt="0"/>
      <dgm:spPr/>
    </dgm:pt>
    <dgm:pt modelId="{7396C5F8-7C3D-42D6-B63D-3FCD4388F94A}" type="pres">
      <dgm:prSet presAssocID="{607C97A6-5EAA-4ADC-A4AD-34498D6EC6C1}" presName="accentRepeatNode" presStyleLbl="solidFgAcc1" presStyleIdx="2" presStyleCnt="5"/>
      <dgm:spPr>
        <a:ln>
          <a:solidFill>
            <a:srgbClr val="007D8C"/>
          </a:solidFill>
        </a:ln>
      </dgm:spPr>
    </dgm:pt>
    <dgm:pt modelId="{BC17F3FE-6A04-4B93-8646-F7FE054BACC4}" type="pres">
      <dgm:prSet presAssocID="{7F88A6B1-4412-4090-B1CC-98FACB521C5A}" presName="text_4" presStyleLbl="node1" presStyleIdx="3" presStyleCnt="5">
        <dgm:presLayoutVars>
          <dgm:bulletEnabled val="1"/>
        </dgm:presLayoutVars>
      </dgm:prSet>
      <dgm:spPr/>
    </dgm:pt>
    <dgm:pt modelId="{2D69D90D-C978-4D86-8BA4-A6E86B8F9277}" type="pres">
      <dgm:prSet presAssocID="{7F88A6B1-4412-4090-B1CC-98FACB521C5A}" presName="accent_4" presStyleCnt="0"/>
      <dgm:spPr/>
    </dgm:pt>
    <dgm:pt modelId="{1C44C363-87C4-48A0-8A56-16BFB5BB7A2C}" type="pres">
      <dgm:prSet presAssocID="{7F88A6B1-4412-4090-B1CC-98FACB521C5A}" presName="accentRepeatNode" presStyleLbl="solidFgAcc1" presStyleIdx="3" presStyleCnt="5"/>
      <dgm:spPr>
        <a:ln>
          <a:solidFill>
            <a:srgbClr val="007D8C"/>
          </a:solidFill>
        </a:ln>
      </dgm:spPr>
    </dgm:pt>
    <dgm:pt modelId="{A54CF690-2DD6-49F7-8835-F1C312CEF32C}" type="pres">
      <dgm:prSet presAssocID="{052DCE92-5BC6-4A5A-925A-9883E215AAD1}" presName="text_5" presStyleLbl="node1" presStyleIdx="4" presStyleCnt="5">
        <dgm:presLayoutVars>
          <dgm:bulletEnabled val="1"/>
        </dgm:presLayoutVars>
      </dgm:prSet>
      <dgm:spPr/>
    </dgm:pt>
    <dgm:pt modelId="{DB547116-ADFD-408D-8FA5-08B815A148E2}" type="pres">
      <dgm:prSet presAssocID="{052DCE92-5BC6-4A5A-925A-9883E215AAD1}" presName="accent_5" presStyleCnt="0"/>
      <dgm:spPr/>
    </dgm:pt>
    <dgm:pt modelId="{EBB8D08F-60D9-472E-B42F-8A93F7BA0EA0}" type="pres">
      <dgm:prSet presAssocID="{052DCE92-5BC6-4A5A-925A-9883E215AAD1}" presName="accentRepeatNode" presStyleLbl="solidFgAcc1" presStyleIdx="4" presStyleCnt="5"/>
      <dgm:spPr>
        <a:ln>
          <a:solidFill>
            <a:srgbClr val="007D8C"/>
          </a:solidFill>
        </a:ln>
      </dgm:spPr>
    </dgm:pt>
  </dgm:ptLst>
  <dgm:cxnLst>
    <dgm:cxn modelId="{7B5B5E46-5D71-476B-8F0C-623D63FD8EA6}" type="presOf" srcId="{5B5FF5D2-79A8-4728-99B1-AD6182BAFBAA}" destId="{08E7587D-65EE-473B-A676-44591B073C9E}" srcOrd="0" destOrd="0" presId="urn:microsoft.com/office/officeart/2008/layout/VerticalCurvedList"/>
    <dgm:cxn modelId="{E3311259-C155-44F1-AE9F-694FB80813B4}" type="presOf" srcId="{7F88A6B1-4412-4090-B1CC-98FACB521C5A}" destId="{BC17F3FE-6A04-4B93-8646-F7FE054BACC4}" srcOrd="0" destOrd="0" presId="urn:microsoft.com/office/officeart/2008/layout/VerticalCurvedList"/>
    <dgm:cxn modelId="{4C902560-AB28-4C7C-AB71-F6E37188C684}" srcId="{5B5FF5D2-79A8-4728-99B1-AD6182BAFBAA}" destId="{052DCE92-5BC6-4A5A-925A-9883E215AAD1}" srcOrd="4" destOrd="0" parTransId="{B40CA4A9-CB32-4E19-9183-64C26B4734DF}" sibTransId="{86089814-7DF1-4010-B8D7-BEC12576060C}"/>
    <dgm:cxn modelId="{8A7CBF62-71FD-4A47-B58E-4424626DCB61}" type="presOf" srcId="{B87004E8-569E-4735-B440-36C2F9EBC94F}" destId="{407662E4-1167-46D2-A036-9F643A0ED9B4}" srcOrd="0" destOrd="0" presId="urn:microsoft.com/office/officeart/2008/layout/VerticalCurvedList"/>
    <dgm:cxn modelId="{FA88AF63-C507-46B1-B981-2E08F78EFA08}" srcId="{5B5FF5D2-79A8-4728-99B1-AD6182BAFBAA}" destId="{7F88A6B1-4412-4090-B1CC-98FACB521C5A}" srcOrd="3" destOrd="0" parTransId="{718617E9-DEFC-4D7C-9ACB-BDD52DB327FA}" sibTransId="{94328365-9BDF-4B2A-A2A8-9686599CF444}"/>
    <dgm:cxn modelId="{075AC19F-F58B-4FE2-9C7E-FB661B7E2209}" srcId="{5B5FF5D2-79A8-4728-99B1-AD6182BAFBAA}" destId="{C5D142A0-E6E6-4642-A0E8-BA0DCC1E41CC}" srcOrd="0" destOrd="0" parTransId="{0BE0DE53-43CA-482F-862E-401486B7C561}" sibTransId="{C2B44D31-353D-45FC-A2B4-62929D050D6B}"/>
    <dgm:cxn modelId="{05D355A6-5F89-46D2-8AE2-BAD9065D6DC0}" type="presOf" srcId="{C5D142A0-E6E6-4642-A0E8-BA0DCC1E41CC}" destId="{CFD0A397-BE57-406D-A95B-8A73F77FADC8}" srcOrd="0" destOrd="0" presId="urn:microsoft.com/office/officeart/2008/layout/VerticalCurvedList"/>
    <dgm:cxn modelId="{931B6EB3-5F73-45B7-A0AF-1BFFDB935E51}" type="presOf" srcId="{C2B44D31-353D-45FC-A2B4-62929D050D6B}" destId="{67FFAFA5-F94B-457D-A458-DF4124CDAA41}" srcOrd="0" destOrd="0" presId="urn:microsoft.com/office/officeart/2008/layout/VerticalCurvedList"/>
    <dgm:cxn modelId="{0DD6C4CA-A5A9-4DBA-A8C4-13C1FED59F18}" srcId="{5B5FF5D2-79A8-4728-99B1-AD6182BAFBAA}" destId="{B87004E8-569E-4735-B440-36C2F9EBC94F}" srcOrd="1" destOrd="0" parTransId="{11DA77C9-6EB4-4AF4-837B-F0F5B5789B8D}" sibTransId="{451BEABC-8EA7-4B15-B637-D6E38A3113C4}"/>
    <dgm:cxn modelId="{53AEE1DD-2130-46E4-B14C-59AB32B0C05A}" srcId="{5B5FF5D2-79A8-4728-99B1-AD6182BAFBAA}" destId="{607C97A6-5EAA-4ADC-A4AD-34498D6EC6C1}" srcOrd="2" destOrd="0" parTransId="{94084C19-CBED-4114-82D1-3BBF5159ADCF}" sibTransId="{EB0D0907-07E6-4172-ACF6-ACBEF3AB887D}"/>
    <dgm:cxn modelId="{21F2C5E4-646E-4188-8B64-7FAFF5998CB1}" type="presOf" srcId="{607C97A6-5EAA-4ADC-A4AD-34498D6EC6C1}" destId="{72726333-032E-4471-83A3-DEDC02019D7F}" srcOrd="0" destOrd="0" presId="urn:microsoft.com/office/officeart/2008/layout/VerticalCurvedList"/>
    <dgm:cxn modelId="{FF7CB2E9-4BFD-4410-A839-209C086C9BCC}" type="presOf" srcId="{052DCE92-5BC6-4A5A-925A-9883E215AAD1}" destId="{A54CF690-2DD6-49F7-8835-F1C312CEF32C}" srcOrd="0" destOrd="0" presId="urn:microsoft.com/office/officeart/2008/layout/VerticalCurvedList"/>
    <dgm:cxn modelId="{012A95EE-D094-46AA-A1AF-76B930FABE82}" type="presParOf" srcId="{08E7587D-65EE-473B-A676-44591B073C9E}" destId="{D50A9351-752D-4D97-821B-19DD11209548}" srcOrd="0" destOrd="0" presId="urn:microsoft.com/office/officeart/2008/layout/VerticalCurvedList"/>
    <dgm:cxn modelId="{D726FF6D-C791-4F8F-9279-933141836BFD}" type="presParOf" srcId="{D50A9351-752D-4D97-821B-19DD11209548}" destId="{C4876293-69C5-413B-BAD5-18463A9E95DB}" srcOrd="0" destOrd="0" presId="urn:microsoft.com/office/officeart/2008/layout/VerticalCurvedList"/>
    <dgm:cxn modelId="{D4E43987-C7DD-401C-8760-15E48CA17E93}" type="presParOf" srcId="{C4876293-69C5-413B-BAD5-18463A9E95DB}" destId="{A1FEF07C-835E-4740-A8AF-507B1C942FC4}" srcOrd="0" destOrd="0" presId="urn:microsoft.com/office/officeart/2008/layout/VerticalCurvedList"/>
    <dgm:cxn modelId="{3E3E077A-9F5B-4940-9942-42998F4DCB65}" type="presParOf" srcId="{C4876293-69C5-413B-BAD5-18463A9E95DB}" destId="{67FFAFA5-F94B-457D-A458-DF4124CDAA41}" srcOrd="1" destOrd="0" presId="urn:microsoft.com/office/officeart/2008/layout/VerticalCurvedList"/>
    <dgm:cxn modelId="{ACBF43CD-403B-4228-B045-BF80E691A972}" type="presParOf" srcId="{C4876293-69C5-413B-BAD5-18463A9E95DB}" destId="{62F75603-AD74-4A4D-90AE-0DCDD6A59520}" srcOrd="2" destOrd="0" presId="urn:microsoft.com/office/officeart/2008/layout/VerticalCurvedList"/>
    <dgm:cxn modelId="{AD01FB79-492A-4012-BD9F-E164C0F21B82}" type="presParOf" srcId="{C4876293-69C5-413B-BAD5-18463A9E95DB}" destId="{4E359533-8091-4EB3-9913-2376291D7F04}" srcOrd="3" destOrd="0" presId="urn:microsoft.com/office/officeart/2008/layout/VerticalCurvedList"/>
    <dgm:cxn modelId="{CC754758-0B47-44ED-8909-4D66AFD2C540}" type="presParOf" srcId="{D50A9351-752D-4D97-821B-19DD11209548}" destId="{CFD0A397-BE57-406D-A95B-8A73F77FADC8}" srcOrd="1" destOrd="0" presId="urn:microsoft.com/office/officeart/2008/layout/VerticalCurvedList"/>
    <dgm:cxn modelId="{C0F2F0F7-FE14-4240-AAEC-AF5C2BB15668}" type="presParOf" srcId="{D50A9351-752D-4D97-821B-19DD11209548}" destId="{BA98E3C1-F609-4175-9318-05B4A75B1919}" srcOrd="2" destOrd="0" presId="urn:microsoft.com/office/officeart/2008/layout/VerticalCurvedList"/>
    <dgm:cxn modelId="{B3B6C774-7B98-48A1-AFCA-1E2869901101}" type="presParOf" srcId="{BA98E3C1-F609-4175-9318-05B4A75B1919}" destId="{F2670948-9691-4793-AE79-6A89D8B0E396}" srcOrd="0" destOrd="0" presId="urn:microsoft.com/office/officeart/2008/layout/VerticalCurvedList"/>
    <dgm:cxn modelId="{16252DD8-BA09-4FBA-9364-BDCF9BF39E77}" type="presParOf" srcId="{D50A9351-752D-4D97-821B-19DD11209548}" destId="{407662E4-1167-46D2-A036-9F643A0ED9B4}" srcOrd="3" destOrd="0" presId="urn:microsoft.com/office/officeart/2008/layout/VerticalCurvedList"/>
    <dgm:cxn modelId="{A2D77F3E-F863-403B-9308-2307399E9B19}" type="presParOf" srcId="{D50A9351-752D-4D97-821B-19DD11209548}" destId="{7C308D96-4B01-4851-B1DE-DFDB4DC8FC4F}" srcOrd="4" destOrd="0" presId="urn:microsoft.com/office/officeart/2008/layout/VerticalCurvedList"/>
    <dgm:cxn modelId="{CCC9D6A8-FCE6-4DC6-BED7-1AF844EE996E}" type="presParOf" srcId="{7C308D96-4B01-4851-B1DE-DFDB4DC8FC4F}" destId="{D07B4F4B-756F-4CFD-98C8-0A586F9F3021}" srcOrd="0" destOrd="0" presId="urn:microsoft.com/office/officeart/2008/layout/VerticalCurvedList"/>
    <dgm:cxn modelId="{BC599078-041E-4E3C-ACC2-F75588B6E17F}" type="presParOf" srcId="{D50A9351-752D-4D97-821B-19DD11209548}" destId="{72726333-032E-4471-83A3-DEDC02019D7F}" srcOrd="5" destOrd="0" presId="urn:microsoft.com/office/officeart/2008/layout/VerticalCurvedList"/>
    <dgm:cxn modelId="{13FAD71C-F540-43FA-8683-F8A4ECCB8118}" type="presParOf" srcId="{D50A9351-752D-4D97-821B-19DD11209548}" destId="{855D23C7-94C6-4E2E-A59A-42133D4E75FF}" srcOrd="6" destOrd="0" presId="urn:microsoft.com/office/officeart/2008/layout/VerticalCurvedList"/>
    <dgm:cxn modelId="{65052991-D45C-475C-A3D3-E95E35AA74B7}" type="presParOf" srcId="{855D23C7-94C6-4E2E-A59A-42133D4E75FF}" destId="{7396C5F8-7C3D-42D6-B63D-3FCD4388F94A}" srcOrd="0" destOrd="0" presId="urn:microsoft.com/office/officeart/2008/layout/VerticalCurvedList"/>
    <dgm:cxn modelId="{FCC31C44-CF72-436E-8C82-45392B6E9C53}" type="presParOf" srcId="{D50A9351-752D-4D97-821B-19DD11209548}" destId="{BC17F3FE-6A04-4B93-8646-F7FE054BACC4}" srcOrd="7" destOrd="0" presId="urn:microsoft.com/office/officeart/2008/layout/VerticalCurvedList"/>
    <dgm:cxn modelId="{948E478D-8876-4F8A-9129-3B4FDD208F1F}" type="presParOf" srcId="{D50A9351-752D-4D97-821B-19DD11209548}" destId="{2D69D90D-C978-4D86-8BA4-A6E86B8F9277}" srcOrd="8" destOrd="0" presId="urn:microsoft.com/office/officeart/2008/layout/VerticalCurvedList"/>
    <dgm:cxn modelId="{8976A407-0BB7-4240-90ED-E47185F6441E}" type="presParOf" srcId="{2D69D90D-C978-4D86-8BA4-A6E86B8F9277}" destId="{1C44C363-87C4-48A0-8A56-16BFB5BB7A2C}" srcOrd="0" destOrd="0" presId="urn:microsoft.com/office/officeart/2008/layout/VerticalCurvedList"/>
    <dgm:cxn modelId="{4B2D3E06-A520-4D49-95D6-3C0D1C6FB60C}" type="presParOf" srcId="{D50A9351-752D-4D97-821B-19DD11209548}" destId="{A54CF690-2DD6-49F7-8835-F1C312CEF32C}" srcOrd="9" destOrd="0" presId="urn:microsoft.com/office/officeart/2008/layout/VerticalCurvedList"/>
    <dgm:cxn modelId="{0D4F8FB7-5B38-4CE9-82A5-875128120E84}" type="presParOf" srcId="{D50A9351-752D-4D97-821B-19DD11209548}" destId="{DB547116-ADFD-408D-8FA5-08B815A148E2}" srcOrd="10" destOrd="0" presId="urn:microsoft.com/office/officeart/2008/layout/VerticalCurvedList"/>
    <dgm:cxn modelId="{A3139C4B-99D8-47D0-A917-3E8A3D142775}" type="presParOf" srcId="{DB547116-ADFD-408D-8FA5-08B815A148E2}" destId="{EBB8D08F-60D9-472E-B42F-8A93F7BA0E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AFA5-F94B-457D-A458-DF4124CDAA41}">
      <dsp:nvSpPr>
        <dsp:cNvPr id="0" name=""/>
        <dsp:cNvSpPr/>
      </dsp:nvSpPr>
      <dsp:spPr>
        <a:xfrm>
          <a:off x="-4041316" y="-620334"/>
          <a:ext cx="4815868" cy="4815868"/>
        </a:xfrm>
        <a:prstGeom prst="blockArc">
          <a:avLst>
            <a:gd name="adj1" fmla="val 18900000"/>
            <a:gd name="adj2" fmla="val 2700000"/>
            <a:gd name="adj3" fmla="val 44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0A397-BE57-406D-A95B-8A73F77FADC8}">
      <dsp:nvSpPr>
        <dsp:cNvPr id="0" name=""/>
        <dsp:cNvSpPr/>
      </dsp:nvSpPr>
      <dsp:spPr>
        <a:xfrm>
          <a:off x="339370" y="223378"/>
          <a:ext cx="10631851" cy="44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8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Невмешательство государственных органов в валютные операции, совершаемые нерезидентами и резидентами, без наличия веских оснований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370" y="223378"/>
        <a:ext cx="10631851" cy="447043"/>
      </dsp:txXfrm>
    </dsp:sp>
    <dsp:sp modelId="{F2670948-9691-4793-AE79-6A89D8B0E396}">
      <dsp:nvSpPr>
        <dsp:cNvPr id="0" name=""/>
        <dsp:cNvSpPr/>
      </dsp:nvSpPr>
      <dsp:spPr>
        <a:xfrm>
          <a:off x="59968" y="167498"/>
          <a:ext cx="558803" cy="55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662E4-1167-46D2-A036-9F643A0ED9B4}">
      <dsp:nvSpPr>
        <dsp:cNvPr id="0" name=""/>
        <dsp:cNvSpPr/>
      </dsp:nvSpPr>
      <dsp:spPr>
        <a:xfrm>
          <a:off x="659708" y="893728"/>
          <a:ext cx="10311513" cy="44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8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Установление приоритетности за экономическими способами при реализации валютного регулирования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708" y="893728"/>
        <a:ext cx="10311513" cy="447043"/>
      </dsp:txXfrm>
    </dsp:sp>
    <dsp:sp modelId="{D07B4F4B-756F-4CFD-98C8-0A586F9F3021}">
      <dsp:nvSpPr>
        <dsp:cNvPr id="0" name=""/>
        <dsp:cNvSpPr/>
      </dsp:nvSpPr>
      <dsp:spPr>
        <a:xfrm>
          <a:off x="380306" y="837848"/>
          <a:ext cx="558803" cy="55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26333-032E-4471-83A3-DEDC02019D7F}">
      <dsp:nvSpPr>
        <dsp:cNvPr id="0" name=""/>
        <dsp:cNvSpPr/>
      </dsp:nvSpPr>
      <dsp:spPr>
        <a:xfrm>
          <a:off x="758026" y="1564078"/>
          <a:ext cx="10213195" cy="44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8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Одновекторность развития как внутренней, так и внешней валютной политики России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026" y="1564078"/>
        <a:ext cx="10213195" cy="447043"/>
      </dsp:txXfrm>
    </dsp:sp>
    <dsp:sp modelId="{7396C5F8-7C3D-42D6-B63D-3FCD4388F94A}">
      <dsp:nvSpPr>
        <dsp:cNvPr id="0" name=""/>
        <dsp:cNvSpPr/>
      </dsp:nvSpPr>
      <dsp:spPr>
        <a:xfrm>
          <a:off x="478624" y="1508198"/>
          <a:ext cx="558803" cy="55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7F3FE-6A04-4B93-8646-F7FE054BACC4}">
      <dsp:nvSpPr>
        <dsp:cNvPr id="0" name=""/>
        <dsp:cNvSpPr/>
      </dsp:nvSpPr>
      <dsp:spPr>
        <a:xfrm>
          <a:off x="659708" y="2234428"/>
          <a:ext cx="10311513" cy="44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8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Единая политика в государственном регулировании и контроле валютных операций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708" y="2234428"/>
        <a:ext cx="10311513" cy="447043"/>
      </dsp:txXfrm>
    </dsp:sp>
    <dsp:sp modelId="{1C44C363-87C4-48A0-8A56-16BFB5BB7A2C}">
      <dsp:nvSpPr>
        <dsp:cNvPr id="0" name=""/>
        <dsp:cNvSpPr/>
      </dsp:nvSpPr>
      <dsp:spPr>
        <a:xfrm>
          <a:off x="380306" y="2178548"/>
          <a:ext cx="558803" cy="55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CF690-2DD6-49F7-8835-F1C312CEF32C}">
      <dsp:nvSpPr>
        <dsp:cNvPr id="0" name=""/>
        <dsp:cNvSpPr/>
      </dsp:nvSpPr>
      <dsp:spPr>
        <a:xfrm>
          <a:off x="339370" y="2904778"/>
          <a:ext cx="10631851" cy="447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8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Государственная защита прав и интересов субъектов при их совершении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370" y="2904778"/>
        <a:ext cx="10631851" cy="447043"/>
      </dsp:txXfrm>
    </dsp:sp>
    <dsp:sp modelId="{EBB8D08F-60D9-472E-B42F-8A93F7BA0EA0}">
      <dsp:nvSpPr>
        <dsp:cNvPr id="0" name=""/>
        <dsp:cNvSpPr/>
      </dsp:nvSpPr>
      <dsp:spPr>
        <a:xfrm>
          <a:off x="59968" y="2848898"/>
          <a:ext cx="558803" cy="55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D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A5D4-F47D-4C8C-920C-8A4D6E068CB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ACA7-BBE8-416F-8B22-139C62B59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A51-10E6-4B87-9FAC-43AC26DB6B4D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D95F-2875-43E5-80EE-DB1EC3F88F97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B4C5-8B28-4143-BD02-D5710A3AC679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C269-CC76-459D-9A18-A211A8A4B25C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8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C67F-6092-4373-99B0-EFEFFE188912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9619-7CFF-4632-8B11-CA2383BA20D0}" type="datetime1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7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E8BC-AF37-4B64-929B-8341F6DA1BAF}" type="datetime1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4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1A4F-3481-405F-83FF-461FD746BC93}" type="datetime1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9C71-EB64-42B5-8111-DBC86036F460}" type="datetime1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139-1541-4817-ACF9-9F194C2589E9}" type="datetime1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1472-79F0-42BE-933F-FABB47F46D6D}" type="datetime1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33B5-483E-4B76-8EDB-60B2DC67FABC}" type="datetime1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42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68560" y="169379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560" y="2244294"/>
            <a:ext cx="1030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операций населения и банков с валютой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условиях экономической турбулентности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656074" y="3406032"/>
            <a:ext cx="9727368" cy="58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A8E129-3252-4297-AF54-5FE77EA6EE36}"/>
              </a:ext>
            </a:extLst>
          </p:cNvPr>
          <p:cNvSpPr/>
          <p:nvPr/>
        </p:nvSpPr>
        <p:spPr>
          <a:xfrm>
            <a:off x="4864607" y="352201"/>
            <a:ext cx="6982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окружная конференция в Северо-Кавказском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 округе с применением дистанционных технологий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«Методологические основы повышения финансовой грамотности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 населения» в онлайн-формате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ноября 2022 г.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635A7A-CC90-4D78-8FB3-51FF1264188C}"/>
              </a:ext>
            </a:extLst>
          </p:cNvPr>
          <p:cNvSpPr/>
          <p:nvPr/>
        </p:nvSpPr>
        <p:spPr>
          <a:xfrm>
            <a:off x="1120244" y="4149217"/>
            <a:ext cx="879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Оглоблина Елизавета Валентиновна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к.э.н., доцент Департамента мировой экономики и международного бизнеса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Факультета международных экономических отношений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17DA5B4-F2A0-42F1-BE37-83B8137D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717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Правовое регулирование валютных операций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10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0777A-398E-A5F3-5841-41DCE80EEE40}"/>
              </a:ext>
            </a:extLst>
          </p:cNvPr>
          <p:cNvSpPr txBox="1"/>
          <p:nvPr/>
        </p:nvSpPr>
        <p:spPr>
          <a:xfrm>
            <a:off x="987553" y="1096486"/>
            <a:ext cx="10366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 Закона № 173-ФЗ «О валютном регулировании и валютном контроле»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AD987B8B-7F8D-B279-69A3-857AD3A87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777945"/>
              </p:ext>
            </p:extLst>
          </p:nvPr>
        </p:nvGraphicFramePr>
        <p:xfrm>
          <a:off x="335113" y="1561576"/>
          <a:ext cx="11018688" cy="35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Shape 2828">
            <a:extLst>
              <a:ext uri="{FF2B5EF4-FFF2-40B4-BE49-F238E27FC236}">
                <a16:creationId xmlns:a16="http://schemas.microsoft.com/office/drawing/2014/main" id="{3A4EB78D-5D05-38FD-AFFE-3E972FA65610}"/>
              </a:ext>
            </a:extLst>
          </p:cNvPr>
          <p:cNvSpPr/>
          <p:nvPr/>
        </p:nvSpPr>
        <p:spPr>
          <a:xfrm>
            <a:off x="1641827" y="5353632"/>
            <a:ext cx="413005" cy="511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007D8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02F4DC-F37E-379B-679E-67CCCE4AB7D7}"/>
              </a:ext>
            </a:extLst>
          </p:cNvPr>
          <p:cNvSpPr txBox="1"/>
          <p:nvPr/>
        </p:nvSpPr>
        <p:spPr>
          <a:xfrm>
            <a:off x="127218" y="6033184"/>
            <a:ext cx="3454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совершения валютных операций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8AF26-78C3-2490-40AE-D61B825ACB3E}"/>
              </a:ext>
            </a:extLst>
          </p:cNvPr>
          <p:cNvSpPr txBox="1"/>
          <p:nvPr/>
        </p:nvSpPr>
        <p:spPr>
          <a:xfrm>
            <a:off x="3937668" y="5201756"/>
            <a:ext cx="7633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соглашения РФ</a:t>
            </a:r>
            <a:b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 государственных органов и иные законодательные акты, дополняющие или уточняющие нормы действия закона и международных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76397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43327"/>
            <a:ext cx="10817353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b="1" dirty="0"/>
              <a:t>Что относится к валютным операциям?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F44B312-86B6-6247-8A5B-D772D58FE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3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Классификация валютных операций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12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D824B-A77C-C0CB-AEDB-D7DED36F0F83}"/>
              </a:ext>
            </a:extLst>
          </p:cNvPr>
          <p:cNvSpPr txBox="1"/>
          <p:nvPr/>
        </p:nvSpPr>
        <p:spPr>
          <a:xfrm>
            <a:off x="1633819" y="1392784"/>
            <a:ext cx="172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объекту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772D9-7626-676C-A25C-EEF8BCE6F137}"/>
              </a:ext>
            </a:extLst>
          </p:cNvPr>
          <p:cNvSpPr txBox="1"/>
          <p:nvPr/>
        </p:nvSpPr>
        <p:spPr>
          <a:xfrm>
            <a:off x="412379" y="2150076"/>
            <a:ext cx="3739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российской валютой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иностранной валютой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российскими ценными бумагами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иностранными ценными бумагами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A06231-6D22-0FB8-3B20-44B7EC1E97C1}"/>
              </a:ext>
            </a:extLst>
          </p:cNvPr>
          <p:cNvSpPr txBox="1"/>
          <p:nvPr/>
        </p:nvSpPr>
        <p:spPr>
          <a:xfrm>
            <a:off x="5232027" y="1398957"/>
            <a:ext cx="172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субъекту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C8D58-38E3-88C4-6F8A-CC9B4BB4F2A9}"/>
              </a:ext>
            </a:extLst>
          </p:cNvPr>
          <p:cNvSpPr txBox="1"/>
          <p:nvPr/>
        </p:nvSpPr>
        <p:spPr>
          <a:xfrm>
            <a:off x="4366832" y="2147639"/>
            <a:ext cx="345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валютными резидентами</a:t>
            </a:r>
          </a:p>
          <a:p>
            <a:pPr marL="285750" indent="-285750" fontAlgn="base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нерезидентами</a:t>
            </a:r>
          </a:p>
          <a:p>
            <a:pPr marL="285750" indent="-285750" fontAlgn="base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валютными резидентами и нерезидентами</a:t>
            </a:r>
            <a:endParaRPr lang="ru-RU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6472-20CC-625D-FBF6-A15C5E0A87C7}"/>
              </a:ext>
            </a:extLst>
          </p:cNvPr>
          <p:cNvSpPr txBox="1"/>
          <p:nvPr/>
        </p:nvSpPr>
        <p:spPr>
          <a:xfrm>
            <a:off x="8610600" y="1400521"/>
            <a:ext cx="614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срокам выполнения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FDBF77-F2DA-6DEA-FA30-8DCD0794DC04}"/>
              </a:ext>
            </a:extLst>
          </p:cNvPr>
          <p:cNvSpPr txBox="1"/>
          <p:nvPr/>
        </p:nvSpPr>
        <p:spPr>
          <a:xfrm>
            <a:off x="8933325" y="2147639"/>
            <a:ext cx="40654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капитальные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текущие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кассовые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BD457C-A894-E579-5A03-7C51AE395581}"/>
              </a:ext>
            </a:extLst>
          </p:cNvPr>
          <p:cNvSpPr txBox="1"/>
          <p:nvPr/>
        </p:nvSpPr>
        <p:spPr>
          <a:xfrm>
            <a:off x="2571603" y="4622167"/>
            <a:ext cx="204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назначению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A1FECF-80D8-D65A-0C00-1E2FB1925843}"/>
              </a:ext>
            </a:extLst>
          </p:cNvPr>
          <p:cNvSpPr txBox="1"/>
          <p:nvPr/>
        </p:nvSpPr>
        <p:spPr>
          <a:xfrm>
            <a:off x="1662950" y="5408796"/>
            <a:ext cx="403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интересах клиентов 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собственных интересах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0E2A0C-4AAF-D935-101F-C33B7CD7C097}"/>
              </a:ext>
            </a:extLst>
          </p:cNvPr>
          <p:cNvSpPr txBox="1"/>
          <p:nvPr/>
        </p:nvSpPr>
        <p:spPr>
          <a:xfrm>
            <a:off x="7026084" y="4441580"/>
            <a:ext cx="442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особенностями ведения бухгалтерского учета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7F2D9C-702F-2B87-9DCF-D1848DCECBB4}"/>
              </a:ext>
            </a:extLst>
          </p:cNvPr>
          <p:cNvSpPr txBox="1"/>
          <p:nvPr/>
        </p:nvSpPr>
        <p:spPr>
          <a:xfrm>
            <a:off x="7077631" y="5408796"/>
            <a:ext cx="3711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активные операции</a:t>
            </a:r>
          </a:p>
          <a:p>
            <a:pPr marL="285750" indent="-285750">
              <a:buClr>
                <a:srgbClr val="135153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пассивные операции</a:t>
            </a:r>
            <a:endParaRPr lang="ru-RU" dirty="0"/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7E71F946-64CB-5E95-7A64-75316BCF09D8}"/>
              </a:ext>
            </a:extLst>
          </p:cNvPr>
          <p:cNvSpPr>
            <a:spLocks noEditPoints="1"/>
          </p:cNvSpPr>
          <p:nvPr/>
        </p:nvSpPr>
        <p:spPr bwMode="auto">
          <a:xfrm>
            <a:off x="1774913" y="4473822"/>
            <a:ext cx="423551" cy="61878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solidFill>
              <a:srgbClr val="007D8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Shape 2828">
            <a:extLst>
              <a:ext uri="{FF2B5EF4-FFF2-40B4-BE49-F238E27FC236}">
                <a16:creationId xmlns:a16="http://schemas.microsoft.com/office/drawing/2014/main" id="{4CA16778-04DE-A4BF-EA24-BC39B26CE0DC}"/>
              </a:ext>
            </a:extLst>
          </p:cNvPr>
          <p:cNvSpPr/>
          <p:nvPr/>
        </p:nvSpPr>
        <p:spPr>
          <a:xfrm>
            <a:off x="6284250" y="4482535"/>
            <a:ext cx="495307" cy="60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007D8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A30C2D-BF5A-93FC-3966-373E28FCA3A7}"/>
              </a:ext>
            </a:extLst>
          </p:cNvPr>
          <p:cNvSpPr txBox="1"/>
          <p:nvPr/>
        </p:nvSpPr>
        <p:spPr>
          <a:xfrm>
            <a:off x="3941526" y="3754321"/>
            <a:ext cx="3962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565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такое валютные операции? </a:t>
            </a:r>
            <a:endParaRPr lang="ru-RU" b="1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2614">
            <a:extLst>
              <a:ext uri="{FF2B5EF4-FFF2-40B4-BE49-F238E27FC236}">
                <a16:creationId xmlns:a16="http://schemas.microsoft.com/office/drawing/2014/main" id="{9334E8E4-7DB9-81DF-FAD5-3DA0B53725E4}"/>
              </a:ext>
            </a:extLst>
          </p:cNvPr>
          <p:cNvSpPr/>
          <p:nvPr/>
        </p:nvSpPr>
        <p:spPr>
          <a:xfrm>
            <a:off x="4612336" y="1343679"/>
            <a:ext cx="554182" cy="554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7D8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Shape 2527">
            <a:extLst>
              <a:ext uri="{FF2B5EF4-FFF2-40B4-BE49-F238E27FC236}">
                <a16:creationId xmlns:a16="http://schemas.microsoft.com/office/drawing/2014/main" id="{176D8B6B-12A8-9FAA-073C-41B7DBC27ED4}"/>
              </a:ext>
            </a:extLst>
          </p:cNvPr>
          <p:cNvSpPr/>
          <p:nvPr/>
        </p:nvSpPr>
        <p:spPr>
          <a:xfrm>
            <a:off x="8033026" y="1343679"/>
            <a:ext cx="525048" cy="525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rgbClr val="007D8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rgbClr val="355C7D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07D8AD8-6A93-24E4-D7E5-13976E384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8" y="1318132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821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Валютные операции: определение и характеристики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13</a:t>
            </a:fld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E3C75-E22B-78BD-91A9-5BC0C9661EE7}"/>
              </a:ext>
            </a:extLst>
          </p:cNvPr>
          <p:cNvSpPr txBox="1"/>
          <p:nvPr/>
        </p:nvSpPr>
        <p:spPr>
          <a:xfrm>
            <a:off x="695489" y="1222558"/>
            <a:ext cx="44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565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такое валютные операции? </a:t>
            </a:r>
            <a:endParaRPr lang="ru-RU" sz="2000" b="1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EE4DCE-BC8B-41C9-7494-6485ADD8FE9D}"/>
              </a:ext>
            </a:extLst>
          </p:cNvPr>
          <p:cNvSpPr/>
          <p:nvPr/>
        </p:nvSpPr>
        <p:spPr>
          <a:xfrm>
            <a:off x="1919450" y="2025272"/>
            <a:ext cx="387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исполнение или иное прекращение обязательств с валютными ценностями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61149D-A804-5B73-4B27-06F7BB5BDE5C}"/>
              </a:ext>
            </a:extLst>
          </p:cNvPr>
          <p:cNvSpPr/>
          <p:nvPr/>
        </p:nvSpPr>
        <p:spPr>
          <a:xfrm>
            <a:off x="1900049" y="3561347"/>
            <a:ext cx="3661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использование валютных ценностей в качестве средств платежа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509221C-CCE6-4F0C-FFC1-577FDA5FCFB5}"/>
              </a:ext>
            </a:extLst>
          </p:cNvPr>
          <p:cNvSpPr/>
          <p:nvPr/>
        </p:nvSpPr>
        <p:spPr>
          <a:xfrm>
            <a:off x="1900049" y="4887281"/>
            <a:ext cx="3661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использование валютных ценностей в случаях, предполагающих переход прав собственности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E2A9B-CF1A-2A7F-4BBB-B38D48522917}"/>
              </a:ext>
            </a:extLst>
          </p:cNvPr>
          <p:cNvSpPr txBox="1"/>
          <p:nvPr/>
        </p:nvSpPr>
        <p:spPr>
          <a:xfrm>
            <a:off x="6340202" y="1195868"/>
            <a:ext cx="5535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2565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к ним относится? </a:t>
            </a:r>
            <a:endParaRPr lang="ru-RU" sz="2000" b="1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E67D246-7717-FD7E-ABBE-041148A00326}"/>
              </a:ext>
            </a:extLst>
          </p:cNvPr>
          <p:cNvSpPr/>
          <p:nvPr/>
        </p:nvSpPr>
        <p:spPr>
          <a:xfrm>
            <a:off x="7869172" y="2228928"/>
            <a:ext cx="387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операции продажи или купли иностранной валюты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75E4688-630C-FCA7-42D1-3780084C9227}"/>
              </a:ext>
            </a:extLst>
          </p:cNvPr>
          <p:cNvSpPr/>
          <p:nvPr/>
        </p:nvSpPr>
        <p:spPr>
          <a:xfrm>
            <a:off x="7811260" y="3619338"/>
            <a:ext cx="3875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оплата внешнеэкономических обязательств национальной валютой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ECBC9A-F8D4-FB03-A1C2-F7F0A79FD1A2}"/>
              </a:ext>
            </a:extLst>
          </p:cNvPr>
          <p:cNvSpPr/>
          <p:nvPr/>
        </p:nvSpPr>
        <p:spPr>
          <a:xfrm>
            <a:off x="7811260" y="5078572"/>
            <a:ext cx="4114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вывоз, пересылка валютных ценностей за рубеж и ввоз из-за рубежа</a:t>
            </a:r>
            <a:endParaRPr lang="ru-RU" dirty="0"/>
          </a:p>
        </p:txBody>
      </p:sp>
      <p:cxnSp>
        <p:nvCxnSpPr>
          <p:cNvPr id="18" name="Straight Connector 67">
            <a:extLst>
              <a:ext uri="{FF2B5EF4-FFF2-40B4-BE49-F238E27FC236}">
                <a16:creationId xmlns:a16="http://schemas.microsoft.com/office/drawing/2014/main" id="{020D5D1E-3D7B-3F6F-92A0-6E69E9AF3A78}"/>
              </a:ext>
            </a:extLst>
          </p:cNvPr>
          <p:cNvCxnSpPr>
            <a:cxnSpLocks/>
          </p:cNvCxnSpPr>
          <p:nvPr/>
        </p:nvCxnSpPr>
        <p:spPr>
          <a:xfrm flipV="1">
            <a:off x="5678185" y="1820738"/>
            <a:ext cx="0" cy="4549059"/>
          </a:xfrm>
          <a:prstGeom prst="line">
            <a:avLst/>
          </a:prstGeom>
          <a:ln w="19050">
            <a:solidFill>
              <a:srgbClr val="007D8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13532-D510-3ECD-DEAB-8C96486F9A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97" y="3401967"/>
            <a:ext cx="1760530" cy="9950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78DA9-3249-74DA-A8C1-A9B601C270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167" y="2039251"/>
            <a:ext cx="1163313" cy="872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CE9BD3-2E12-2F74-DD52-1CE191B3CD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08" b="85781" l="30692" r="75058"/>
                    </a14:imgEffect>
                  </a14:imgLayer>
                </a14:imgProps>
              </a:ext>
            </a:extLst>
          </a:blip>
          <a:srcRect l="25146" t="7624" r="19396" b="5535"/>
          <a:stretch/>
        </p:blipFill>
        <p:spPr>
          <a:xfrm>
            <a:off x="341907" y="4887281"/>
            <a:ext cx="1427831" cy="1305912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4A9547D-A934-F335-E6BD-F13E0AF1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76" y="5077553"/>
            <a:ext cx="1122286" cy="10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19826C1-BDC1-F929-9DA3-F9210CB4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08" y="2123062"/>
            <a:ext cx="1498424" cy="7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3F4FBD1-ADD9-4BBA-404D-661CEB9B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40" y="3448370"/>
            <a:ext cx="1656959" cy="11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2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43327"/>
            <a:ext cx="10817353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b="1" dirty="0"/>
              <a:t>Валютные операции</a:t>
            </a:r>
            <a:br>
              <a:rPr lang="ru-RU" sz="5000" b="1" dirty="0"/>
            </a:br>
            <a:r>
              <a:rPr lang="ru-RU" sz="5000" b="1" dirty="0"/>
              <a:t>в период турбулентности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EAF8BAA-1367-E046-85D2-10E2789C6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0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Продажа банками наличной валюты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2F6E98B-EB21-B447-8664-4E8EC839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48480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9 марта 2022 г. – </a:t>
            </a:r>
            <a:r>
              <a:rPr lang="ru-RU" b="1" dirty="0">
                <a:solidFill>
                  <a:srgbClr val="FF0000"/>
                </a:solidFill>
              </a:rPr>
              <a:t>запрет</a:t>
            </a:r>
            <a:r>
              <a:rPr lang="ru-RU" dirty="0"/>
              <a:t> на продажу наличной валюты</a:t>
            </a:r>
          </a:p>
          <a:p>
            <a:endParaRPr lang="ru-RU" dirty="0"/>
          </a:p>
          <a:p>
            <a:r>
              <a:rPr lang="ru-RU" dirty="0"/>
              <a:t>18 апреля 2022 г. – </a:t>
            </a:r>
            <a:r>
              <a:rPr lang="ru-RU" dirty="0">
                <a:solidFill>
                  <a:srgbClr val="333333"/>
                </a:solidFill>
              </a:rPr>
              <a:t>банкам </a:t>
            </a:r>
            <a:r>
              <a:rPr lang="ru-RU" b="1" dirty="0">
                <a:solidFill>
                  <a:srgbClr val="135153"/>
                </a:solidFill>
              </a:rPr>
              <a:t>разрешено</a:t>
            </a:r>
            <a:r>
              <a:rPr lang="ru-RU" dirty="0">
                <a:solidFill>
                  <a:srgbClr val="333333"/>
                </a:solidFill>
              </a:rPr>
              <a:t> продавать гражданам наличную валюту, но только ту, которая </a:t>
            </a:r>
            <a:r>
              <a:rPr lang="ru-RU" b="1" dirty="0">
                <a:solidFill>
                  <a:srgbClr val="135153"/>
                </a:solidFill>
              </a:rPr>
              <a:t>поступила</a:t>
            </a:r>
            <a:r>
              <a:rPr lang="ru-RU" dirty="0">
                <a:solidFill>
                  <a:srgbClr val="333333"/>
                </a:solidFill>
              </a:rPr>
              <a:t> в кассы банков </a:t>
            </a:r>
            <a:r>
              <a:rPr lang="ru-RU" b="1" dirty="0">
                <a:solidFill>
                  <a:srgbClr val="135153"/>
                </a:solidFill>
              </a:rPr>
              <a:t>начиная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rgbClr val="135153"/>
                </a:solidFill>
              </a:rPr>
              <a:t>с 9 апреля 2022 года</a:t>
            </a:r>
          </a:p>
          <a:p>
            <a:endParaRPr lang="ru-RU" b="1" dirty="0">
              <a:solidFill>
                <a:srgbClr val="135153"/>
              </a:solidFill>
            </a:endParaRPr>
          </a:p>
          <a:p>
            <a:r>
              <a:rPr lang="ru-RU" dirty="0"/>
              <a:t>20 мая 2022 г. – </a:t>
            </a:r>
            <a:r>
              <a:rPr lang="ru-RU" b="1" dirty="0">
                <a:solidFill>
                  <a:srgbClr val="00B050"/>
                </a:solidFill>
              </a:rPr>
              <a:t>снятие ограничений</a:t>
            </a:r>
            <a:r>
              <a:rPr lang="ru-RU" dirty="0"/>
              <a:t> на продажу любой наличной валюты, за исключением долларов США и евро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620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Перевод иностранной валюты за рубеж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2F6E98B-EB21-B447-8664-4E8EC839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52557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 апреля 2022 г. – 10 000 долл. США в месяц</a:t>
            </a:r>
          </a:p>
          <a:p>
            <a:endParaRPr lang="ru-RU" dirty="0"/>
          </a:p>
          <a:p>
            <a:r>
              <a:rPr lang="ru-RU" dirty="0"/>
              <a:t>16 мая 2022 г. – 50 000 долл. США в месяц</a:t>
            </a:r>
          </a:p>
          <a:p>
            <a:endParaRPr lang="ru-RU" b="1" dirty="0">
              <a:solidFill>
                <a:srgbClr val="135153"/>
              </a:solidFill>
            </a:endParaRPr>
          </a:p>
          <a:p>
            <a:r>
              <a:rPr lang="ru-RU" dirty="0"/>
              <a:t>8 июня 2022 г. – 150 000 долл. США в месяц</a:t>
            </a:r>
          </a:p>
          <a:p>
            <a:endParaRPr lang="ru-RU" dirty="0"/>
          </a:p>
          <a:p>
            <a:r>
              <a:rPr lang="ru-RU" dirty="0"/>
              <a:t>1 июля 2022 г. – 1 000 000 долл. США в месяц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i="1" dirty="0"/>
              <a:t>Ограничение будут действовать до 31 марта 2023 года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3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587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Вывоз иностранной валюты за рубеж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2F6E98B-EB21-B447-8664-4E8EC839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4848035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10 000 долл. США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C7D2C2-E906-6444-A4DC-DBD2AEF30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2940812"/>
            <a:ext cx="4928616" cy="1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961948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945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Снятие иностранной валюты с банковского счета или вклада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2F6E98B-EB21-B447-8664-4E8EC839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4848035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Не более 10 000 долл. США </a:t>
            </a:r>
            <a:r>
              <a:rPr lang="ru-RU" dirty="0"/>
              <a:t>по счетам, открытым до 9 марта 2022 г.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Средства сверх этого лимита выдаются в рублях.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i="1" dirty="0"/>
              <a:t>Ограничение будут действовать до 09 марта 2023 года</a:t>
            </a: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9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961948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644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Какие банки не попали под санкции 2022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2F6E98B-EB21-B447-8664-4E8EC839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4848035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buNone/>
            </a:pPr>
            <a:endParaRPr lang="ru-RU" sz="3600" i="0" u="none" strike="noStrike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ru-RU" sz="3600" i="0" u="none" strike="noStrike" dirty="0" err="1">
                <a:solidFill>
                  <a:srgbClr val="202124"/>
                </a:solidFill>
                <a:effectLst/>
              </a:rPr>
              <a:t>ПочтаБанк</a:t>
            </a:r>
            <a:endParaRPr lang="ru-RU" sz="3600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r>
              <a:rPr lang="ru-RU" sz="3600" i="0" u="none" strike="noStrike" dirty="0">
                <a:solidFill>
                  <a:srgbClr val="202124"/>
                </a:solidFill>
                <a:effectLst/>
              </a:rPr>
              <a:t>Ак Барс</a:t>
            </a:r>
          </a:p>
          <a:p>
            <a:pPr marL="0" indent="0" algn="ctr">
              <a:buNone/>
            </a:pPr>
            <a:r>
              <a:rPr lang="ru-RU" sz="3600" i="0" u="none" strike="noStrike" dirty="0" err="1">
                <a:solidFill>
                  <a:srgbClr val="202124"/>
                </a:solidFill>
                <a:effectLst/>
              </a:rPr>
              <a:t>Росэксимбанк</a:t>
            </a:r>
            <a:endParaRPr lang="ru-RU" sz="3600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r>
              <a:rPr lang="ru-RU" sz="3600" i="0" u="none" strike="noStrike" dirty="0">
                <a:solidFill>
                  <a:srgbClr val="202124"/>
                </a:solidFill>
                <a:effectLst/>
              </a:rPr>
              <a:t>РНКБ</a:t>
            </a: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endParaRPr lang="ru-RU" b="0" i="0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0" i="0" u="none" strike="noStrike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Тинькофф</a:t>
            </a:r>
          </a:p>
          <a:p>
            <a:pPr marL="0" indent="0" algn="ctr">
              <a:buNone/>
            </a:pPr>
            <a:r>
              <a:rPr lang="ru-RU" sz="3600" b="0" i="0" u="none" strike="noStrike" dirty="0" err="1">
                <a:solidFill>
                  <a:srgbClr val="202124"/>
                </a:solidFill>
                <a:effectLst/>
              </a:rPr>
              <a:t>ЮниКредит</a:t>
            </a:r>
            <a:endParaRPr lang="ru-RU" sz="3600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r>
              <a:rPr lang="ru-RU" sz="3600" b="0" i="0" u="none" strike="noStrike" dirty="0" err="1">
                <a:solidFill>
                  <a:srgbClr val="202124"/>
                </a:solidFill>
                <a:effectLst/>
              </a:rPr>
              <a:t>Уралсиб</a:t>
            </a:r>
            <a:endParaRPr lang="ru-RU" sz="3600" dirty="0">
              <a:solidFill>
                <a:srgbClr val="202124"/>
              </a:solidFill>
            </a:endParaRP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Ренессанс</a:t>
            </a: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Русский Стандарт</a:t>
            </a: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Райффайзенбанк</a:t>
            </a: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Росбанк</a:t>
            </a: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Санкт-Петербург</a:t>
            </a:r>
          </a:p>
          <a:p>
            <a:pPr marL="0" indent="0" algn="ctr">
              <a:buNone/>
            </a:pPr>
            <a:r>
              <a:rPr lang="ru-RU" sz="3600" b="0" i="0" u="none" strike="noStrike" dirty="0">
                <a:solidFill>
                  <a:srgbClr val="202124"/>
                </a:solidFill>
                <a:effectLst/>
              </a:rPr>
              <a:t>Зенит</a:t>
            </a:r>
            <a:endParaRPr lang="ru-RU" sz="3600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19</a:t>
            </a:fld>
            <a:endParaRPr lang="ru-RU"/>
          </a:p>
        </p:txBody>
      </p:sp>
      <p:pic>
        <p:nvPicPr>
          <p:cNvPr id="9" name="Рисунок 8" descr="Изображение выглядит как текст, здание, окно&#10;&#10;Автоматически созданное описание">
            <a:extLst>
              <a:ext uri="{FF2B5EF4-FFF2-40B4-BE49-F238E27FC236}">
                <a16:creationId xmlns:a16="http://schemas.microsoft.com/office/drawing/2014/main" id="{B893114D-457D-D248-AA16-D136CAF67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8" y="3236976"/>
            <a:ext cx="457200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является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законным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платежным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средством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территории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суверенного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государства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DCE68723-0248-3F4B-9043-F2F61D68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2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C7A155-ACD0-4C30-A436-930C6B976315}"/>
              </a:ext>
            </a:extLst>
          </p:cNvPr>
          <p:cNvSpPr/>
          <p:nvPr/>
        </p:nvSpPr>
        <p:spPr>
          <a:xfrm>
            <a:off x="-27420" y="15491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F5745-36FD-40A1-96A2-0CCBAC308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68560" y="169379"/>
            <a:ext cx="3131127" cy="10880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75A84-C6CA-48EA-903E-A8D9A01B9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763"/>
            <a:ext cx="6068580" cy="6364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21504-A5FD-4AD1-B255-66C533991819}"/>
              </a:ext>
            </a:extLst>
          </p:cNvPr>
          <p:cNvSpPr txBox="1"/>
          <p:nvPr/>
        </p:nvSpPr>
        <p:spPr>
          <a:xfrm>
            <a:off x="368559" y="2429335"/>
            <a:ext cx="1030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3630EF-770F-4809-9722-BE9DF26FEB80}"/>
              </a:ext>
            </a:extLst>
          </p:cNvPr>
          <p:cNvSpPr/>
          <p:nvPr/>
        </p:nvSpPr>
        <p:spPr>
          <a:xfrm>
            <a:off x="2948946" y="3389426"/>
            <a:ext cx="53400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Оглоблина Елизавета Валентиновна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eogloblina@fa.ru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6274CC-4E92-428E-AB05-66E292AAA25C}"/>
              </a:ext>
            </a:extLst>
          </p:cNvPr>
          <p:cNvSpPr/>
          <p:nvPr/>
        </p:nvSpPr>
        <p:spPr>
          <a:xfrm>
            <a:off x="1290125" y="6413698"/>
            <a:ext cx="3485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ноября 2022 года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207E9DA-A89F-465E-8530-91032E77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2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E9DE5-2A3E-6D42-A2CF-27F83B9C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1625" cy="1325563"/>
          </a:xfrm>
        </p:spPr>
        <p:txBody>
          <a:bodyPr/>
          <a:lstStyle/>
          <a:p>
            <a:pPr algn="ctr"/>
            <a:r>
              <a:rPr lang="ru-RU" b="1" dirty="0"/>
              <a:t>Законное платежное средство </a:t>
            </a:r>
            <a:br>
              <a:rPr lang="ru-RU" b="1" dirty="0"/>
            </a:br>
            <a:r>
              <a:rPr lang="ru-RU" b="1" dirty="0"/>
              <a:t>Российской Федерации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7B511B-BABC-D942-A214-34615052A8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455545"/>
            <a:ext cx="1962912" cy="2609088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DFAFF6C-B4CD-704A-A2AE-679F5A55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8704" y="1825625"/>
            <a:ext cx="7245096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Конституция Российской Федерации </a:t>
            </a:r>
          </a:p>
          <a:p>
            <a:pPr marL="0" indent="0">
              <a:buNone/>
            </a:pPr>
            <a:r>
              <a:rPr lang="ru-RU" dirty="0"/>
              <a:t>  (статья 75)</a:t>
            </a:r>
          </a:p>
          <a:p>
            <a:r>
              <a:rPr lang="ru-RU" dirty="0"/>
              <a:t>Гражданский кодекс Российской Федерации</a:t>
            </a:r>
          </a:p>
          <a:p>
            <a:pPr marL="0" indent="0">
              <a:buNone/>
            </a:pPr>
            <a:r>
              <a:rPr lang="ru-RU" dirty="0"/>
              <a:t>  (статья 140)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FE90CC-2CEA-E644-9286-B6CFC9EA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562062-2B4B-2B40-B133-7E0FBFA0B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022" y="4608381"/>
            <a:ext cx="21459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каких формах существует рубль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D2B36B58-CF2E-9943-B975-7D50C8959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9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19A44-602E-6E44-B2F2-53594ECE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35" y="365125"/>
            <a:ext cx="9798515" cy="10857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Формы рубля как </a:t>
            </a:r>
            <a:br>
              <a:rPr lang="ru-RU" b="1" dirty="0"/>
            </a:br>
            <a:r>
              <a:rPr lang="ru-RU" b="1" dirty="0"/>
              <a:t>законного средства платежа</a:t>
            </a:r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028A78-F842-9A49-A829-59C9593BF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848"/>
            <a:ext cx="4869532" cy="33178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F9520-C014-9B48-A47A-2DA0391C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3936B-6157-304B-A5DD-B2565339E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27A3A-B6BE-3546-A3F4-7ACCB6659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71" y="1949291"/>
            <a:ext cx="3911600" cy="20828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7D641D-38EF-7C46-95AB-ADF1D78B7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60" y="4214812"/>
            <a:ext cx="3492500" cy="2324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862" y="4608381"/>
            <a:ext cx="21459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Зачем населению может быть нужна валюта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D0340A6-E921-9544-A1C5-006E97E39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2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73363"/>
            <a:ext cx="855807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621"/>
            <a:ext cx="517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Назначение валютных операций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8D6C9-8823-4FD9-AE58-30E80788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EAB9C2-7E64-011A-1BEC-1C48F35442D4}"/>
              </a:ext>
            </a:extLst>
          </p:cNvPr>
          <p:cNvSpPr/>
          <p:nvPr/>
        </p:nvSpPr>
        <p:spPr>
          <a:xfrm>
            <a:off x="1678894" y="5223715"/>
            <a:ext cx="121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C364D0-0C2F-F060-4E3C-EE7F27720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52" y="2948529"/>
            <a:ext cx="3636391" cy="1982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19EF1-7D4D-B861-B5A4-0FCFE08369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127" y="2424786"/>
            <a:ext cx="2816327" cy="256696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680488-8343-0CC5-1712-F0983905096C}"/>
              </a:ext>
            </a:extLst>
          </p:cNvPr>
          <p:cNvSpPr/>
          <p:nvPr/>
        </p:nvSpPr>
        <p:spPr>
          <a:xfrm>
            <a:off x="4945100" y="5223715"/>
            <a:ext cx="2565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платежа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7E214C-D4F5-20C4-2355-DEE3CB4226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1953" y="2594311"/>
            <a:ext cx="2566965" cy="256696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C78552-1A55-CF29-E37C-06FCD1FE44EC}"/>
              </a:ext>
            </a:extLst>
          </p:cNvPr>
          <p:cNvSpPr/>
          <p:nvPr/>
        </p:nvSpPr>
        <p:spPr>
          <a:xfrm>
            <a:off x="8944400" y="5223715"/>
            <a:ext cx="256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55886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0414-D9BC-4B41-9E1E-8B39C82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43327"/>
            <a:ext cx="10817353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b="1" dirty="0"/>
              <a:t>Законодательство</a:t>
            </a:r>
            <a:br>
              <a:rPr lang="ru-RU" sz="5000" b="1" dirty="0"/>
            </a:br>
            <a:r>
              <a:rPr lang="ru-RU" sz="5000" b="1" dirty="0"/>
              <a:t>Российской Федерации</a:t>
            </a:r>
            <a:br>
              <a:rPr lang="ru-RU" sz="5000" b="1" dirty="0"/>
            </a:br>
            <a:r>
              <a:rPr lang="ru-RU" sz="5000" b="1" dirty="0"/>
              <a:t>о валютном регулировании и контроле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FC2F-FED2-304C-AD53-F86B0E8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8D8E1EF-28A3-48B0-A2E7-28A1554736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5FD8A-7FCE-7B45-9F21-6FF19025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81EB1F3-C697-B448-B6CB-55ABFE1A5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3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E219F-99F9-0C40-B981-7C0AB350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3" y="335144"/>
            <a:ext cx="9743197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Нормативно-правовая база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620E3-5927-EE40-B31B-389A6282F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4776" cy="4351338"/>
          </a:xfrm>
        </p:spPr>
        <p:txBody>
          <a:bodyPr>
            <a:normAutofit/>
          </a:bodyPr>
          <a:lstStyle/>
          <a:p>
            <a:r>
              <a:rPr lang="ru-RU" b="1" dirty="0"/>
              <a:t>Федеральный закон от 10.12.2003 </a:t>
            </a:r>
            <a:r>
              <a:rPr lang="en-US" b="1" dirty="0"/>
              <a:t>N 173-</a:t>
            </a:r>
            <a:r>
              <a:rPr lang="ru-RU" b="1" dirty="0"/>
              <a:t>ФЗ (ред. от 01.05.2022) «О валютном регулировании и валютном контроле»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C2CA22-5DB7-1D42-9D4E-C2340975E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9696" y="1825625"/>
            <a:ext cx="5404104" cy="4351338"/>
          </a:xfrm>
        </p:spPr>
        <p:txBody>
          <a:bodyPr>
            <a:normAutofit/>
          </a:bodyPr>
          <a:lstStyle/>
          <a:p>
            <a:r>
              <a:rPr lang="ru-RU" sz="2400" b="1" dirty="0"/>
              <a:t>Указ Президента РФ от 18.03.2022 </a:t>
            </a:r>
            <a:r>
              <a:rPr lang="en-US" sz="2400" b="1" dirty="0"/>
              <a:t>N 126 (</a:t>
            </a:r>
            <a:r>
              <a:rPr lang="ru-RU" sz="2400" b="1" dirty="0"/>
              <a:t>ред. от 09.06.2022) «О дополнительных временных мерах экономического характера по обеспечению финансовой стабильности Российской Федерации в сфере валютного регулирования»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9AA208-1303-754B-8442-824D93B0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4EC48-CDAD-5B4E-A437-4517627BE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227077" y="189385"/>
            <a:ext cx="1762188" cy="624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8C6ED4-388F-5147-8E41-5F2EA386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88" y="3814064"/>
            <a:ext cx="2082800" cy="2082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80F16-7660-8B43-9CA9-01BFE6CBE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48" y="4183857"/>
            <a:ext cx="2082800" cy="208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022" y="4608381"/>
            <a:ext cx="21459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663</Words>
  <Application>Microsoft Macintosh PowerPoint</Application>
  <PresentationFormat>Широкоэкранный</PresentationFormat>
  <Paragraphs>152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</vt:lpstr>
      <vt:lpstr>Book Antiqua</vt:lpstr>
      <vt:lpstr>Calibri</vt:lpstr>
      <vt:lpstr>Calibri Light</vt:lpstr>
      <vt:lpstr>Gill Sans</vt:lpstr>
      <vt:lpstr>inherit</vt:lpstr>
      <vt:lpstr>Wingdings</vt:lpstr>
      <vt:lpstr>Office Theme</vt:lpstr>
      <vt:lpstr>Презентация PowerPoint</vt:lpstr>
      <vt:lpstr>Что является законным платежным средством на территории суверенного государства?</vt:lpstr>
      <vt:lpstr>Законное платежное средство  Российской Федерации</vt:lpstr>
      <vt:lpstr>В каких формах существует рубль?</vt:lpstr>
      <vt:lpstr>Формы рубля как  законного средства платежа</vt:lpstr>
      <vt:lpstr>Зачем населению может быть нужна валюта?</vt:lpstr>
      <vt:lpstr>Презентация PowerPoint</vt:lpstr>
      <vt:lpstr>Законодательство Российской Федерации о валютном регулировании и контроле</vt:lpstr>
      <vt:lpstr>Нормативно-правовая база Российской Федерации</vt:lpstr>
      <vt:lpstr>Презентация PowerPoint</vt:lpstr>
      <vt:lpstr>Что относится к валютным операциям?</vt:lpstr>
      <vt:lpstr>Презентация PowerPoint</vt:lpstr>
      <vt:lpstr>Презентация PowerPoint</vt:lpstr>
      <vt:lpstr>Валютные операции в период турбулентности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Оглоблина Елизавета Валентиновна</dc:creator>
  <cp:lastModifiedBy>Оглоблина Елизавета Валентиновна</cp:lastModifiedBy>
  <cp:revision>13</cp:revision>
  <dcterms:created xsi:type="dcterms:W3CDTF">2022-06-22T21:40:54Z</dcterms:created>
  <dcterms:modified xsi:type="dcterms:W3CDTF">2022-11-14T19:03:20Z</dcterms:modified>
</cp:coreProperties>
</file>