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8" r:id="rId2"/>
    <p:sldId id="425" r:id="rId3"/>
    <p:sldId id="422" r:id="rId4"/>
    <p:sldId id="426" r:id="rId5"/>
    <p:sldId id="424" r:id="rId6"/>
    <p:sldId id="418" r:id="rId7"/>
    <p:sldId id="259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pos="347" userDrawn="1">
          <p15:clr>
            <a:srgbClr val="A4A3A4"/>
          </p15:clr>
        </p15:guide>
        <p15:guide id="5" pos="60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A3D"/>
    <a:srgbClr val="AEB6BE"/>
    <a:srgbClr val="D1D1D1"/>
    <a:srgbClr val="000000"/>
    <a:srgbClr val="256569"/>
    <a:srgbClr val="40565A"/>
    <a:srgbClr val="FFFFCC"/>
    <a:srgbClr val="225D60"/>
    <a:srgbClr val="0D3940"/>
    <a:srgbClr val="6DD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83" autoAdjust="0"/>
  </p:normalViewPr>
  <p:slideViewPr>
    <p:cSldViewPr snapToGrid="0">
      <p:cViewPr varScale="1">
        <p:scale>
          <a:sx n="104" d="100"/>
          <a:sy n="104" d="100"/>
        </p:scale>
        <p:origin x="72" y="114"/>
      </p:cViewPr>
      <p:guideLst>
        <p:guide orient="horz" pos="2160"/>
        <p:guide pos="3840"/>
        <p:guide pos="347"/>
        <p:guide pos="60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7CBAA-BD22-4057-9D2B-A25D0DE6875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2322C-D2A2-4017-880A-3F2EA9187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92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 flip="none" rotWithShape="1">
          <a:gsLst>
            <a:gs pos="1000">
              <a:srgbClr val="0F3A3D"/>
            </a:gs>
            <a:gs pos="50000">
              <a:srgbClr val="256569"/>
            </a:gs>
            <a:gs pos="98000">
              <a:srgbClr val="2A747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95" y="0"/>
            <a:ext cx="65394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108364" y="376454"/>
            <a:ext cx="3131127" cy="108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75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5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46903"/>
            <a:ext cx="7734300" cy="493005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024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BD68-24D8-403F-83F6-EE46A6FB918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4D60-B567-44EB-A4BF-28B43B8AB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30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31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flip="none" rotWithShape="1">
          <a:gsLst>
            <a:gs pos="1000">
              <a:schemeClr val="bg1">
                <a:lumMod val="95000"/>
              </a:schemeClr>
            </a:gs>
            <a:gs pos="26000">
              <a:schemeClr val="bg1">
                <a:lumMod val="65000"/>
              </a:schemeClr>
            </a:gs>
            <a:gs pos="9000">
              <a:schemeClr val="bg1">
                <a:lumMod val="85000"/>
              </a:schemeClr>
            </a:gs>
            <a:gs pos="94000">
              <a:srgbClr val="25656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51" y="572013"/>
            <a:ext cx="10515600" cy="404133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3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88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67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8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иугольник 6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0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9" y="642938"/>
            <a:ext cx="5729286" cy="344486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671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54" y="509428"/>
            <a:ext cx="8514860" cy="501651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61417" y="12469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2413" y="244713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396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lumMod val="95000"/>
              </a:schemeClr>
            </a:gs>
            <a:gs pos="86000">
              <a:schemeClr val="bg1">
                <a:lumMod val="85000"/>
              </a:schemeClr>
            </a:gs>
            <a:gs pos="29000">
              <a:schemeClr val="bg1">
                <a:lumMod val="95000"/>
              </a:schemeClr>
            </a:gs>
            <a:gs pos="98000">
              <a:srgbClr val="25656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530AB-7E7F-42A0-9819-35D12B816B3C}" type="datetimeFigureOut">
              <a:rPr lang="ru-RU" smtClean="0"/>
              <a:t>14.11.2022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80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4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0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9.png"/><Relationship Id="rId21" Type="http://schemas.openxmlformats.org/officeDocument/2006/relationships/image" Target="../media/image25.sv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hyperlink" Target="https://vk.com/ifgfu" TargetMode="Externa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9.svg"/><Relationship Id="rId10" Type="http://schemas.openxmlformats.org/officeDocument/2006/relationships/hyperlink" Target="https://www.youtube.com/channel/UCofgsJutLizqgNmK8uNu7Pg/about" TargetMode="External"/><Relationship Id="rId19" Type="http://schemas.openxmlformats.org/officeDocument/2006/relationships/image" Target="../media/image23.svg"/><Relationship Id="rId4" Type="http://schemas.openxmlformats.org/officeDocument/2006/relationships/hyperlink" Target="https://t.me/fingramota_ifg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8.png"/><Relationship Id="rId2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376" y="2110145"/>
            <a:ext cx="9747921" cy="2756145"/>
          </a:xfrm>
        </p:spPr>
        <p:txBody>
          <a:bodyPr/>
          <a:lstStyle/>
          <a:p>
            <a:r>
              <a:rPr lang="ru-RU" dirty="0"/>
              <a:t>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4D698F-12D9-4B00-8B72-AA6F2D5D6C00}"/>
              </a:ext>
            </a:extLst>
          </p:cNvPr>
          <p:cNvSpPr/>
          <p:nvPr/>
        </p:nvSpPr>
        <p:spPr>
          <a:xfrm>
            <a:off x="849826" y="1831939"/>
            <a:ext cx="98625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Montserrat Semi-Bold Bold"/>
              </a:rPr>
              <a:t>Практика подготовки консультантов-методистов в Южном федеральном округе</a:t>
            </a:r>
          </a:p>
          <a:p>
            <a:endParaRPr lang="ru-RU" sz="40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4F4798C-4263-4D21-8F1F-65F59D2D51C9}"/>
              </a:ext>
            </a:extLst>
          </p:cNvPr>
          <p:cNvCxnSpPr/>
          <p:nvPr/>
        </p:nvCxnSpPr>
        <p:spPr>
          <a:xfrm>
            <a:off x="950494" y="3866221"/>
            <a:ext cx="9541042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AE48D3E-02D4-4C6D-BAF3-C0D95D5B9AAD}"/>
              </a:ext>
            </a:extLst>
          </p:cNvPr>
          <p:cNvSpPr txBox="1"/>
          <p:nvPr/>
        </p:nvSpPr>
        <p:spPr>
          <a:xfrm>
            <a:off x="950494" y="4108278"/>
            <a:ext cx="7219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serat semi-bolt"/>
              </a:rPr>
              <a:t>Директор Института финансовой грамотности</a:t>
            </a:r>
            <a:br>
              <a:rPr lang="ru-RU" dirty="0">
                <a:solidFill>
                  <a:schemeClr val="bg1"/>
                </a:solidFill>
                <a:latin typeface="Monserat semi-bolt"/>
              </a:rPr>
            </a:br>
            <a:endParaRPr lang="ru-RU" dirty="0">
              <a:solidFill>
                <a:schemeClr val="bg1"/>
              </a:solidFill>
              <a:latin typeface="Monserat semi-bolt"/>
            </a:endParaRPr>
          </a:p>
          <a:p>
            <a:r>
              <a:rPr lang="ru-RU" dirty="0">
                <a:solidFill>
                  <a:schemeClr val="bg1"/>
                </a:solidFill>
                <a:latin typeface="Monserat semi-bolt"/>
              </a:rPr>
              <a:t>Михаил Петрович Петриченко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7EAFE7-4158-4CAD-89EE-3E3581DA33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8"/>
          <a:stretch/>
        </p:blipFill>
        <p:spPr>
          <a:xfrm>
            <a:off x="4560136" y="698906"/>
            <a:ext cx="899032" cy="82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7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9107A7-4EE9-461C-B302-F9438ADC5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635"/>
          <a:stretch/>
        </p:blipFill>
        <p:spPr>
          <a:xfrm>
            <a:off x="-11027" y="314438"/>
            <a:ext cx="9554198" cy="7849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49A022-17A1-4084-8155-C5F4728348DD}"/>
              </a:ext>
            </a:extLst>
          </p:cNvPr>
          <p:cNvSpPr txBox="1"/>
          <p:nvPr/>
        </p:nvSpPr>
        <p:spPr>
          <a:xfrm>
            <a:off x="133557" y="937815"/>
            <a:ext cx="9892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25D60"/>
                </a:solidFill>
                <a:latin typeface="Montserrat Semi-Bold" panose="020B0604020202020204" charset="-52"/>
              </a:rPr>
              <a:t>В рамках Стратегии повышения финансовой грамотности в Российской Федерации на 2017-2023 гг. Министерства финансов в </a:t>
            </a:r>
            <a:r>
              <a:rPr lang="ru-RU" sz="1600" dirty="0" err="1">
                <a:solidFill>
                  <a:srgbClr val="225D60"/>
                </a:solidFill>
                <a:latin typeface="Montserrat Semi-Bold" panose="020B0604020202020204" charset="-52"/>
              </a:rPr>
              <a:t>Финуниверситете</a:t>
            </a:r>
            <a:r>
              <a:rPr lang="ru-RU" sz="1600" dirty="0">
                <a:solidFill>
                  <a:srgbClr val="225D60"/>
                </a:solidFill>
                <a:latin typeface="Montserrat Semi-Bold" panose="020B0604020202020204" charset="-52"/>
              </a:rPr>
              <a:t> создан </a:t>
            </a:r>
            <a:r>
              <a:rPr lang="ru-RU" sz="1600" b="1" dirty="0">
                <a:solidFill>
                  <a:srgbClr val="225D60"/>
                </a:solidFill>
                <a:latin typeface="Montserrat Semi-Bold" panose="020B0604020202020204" charset="-52"/>
              </a:rPr>
              <a:t>Федеральный методический центр.</a:t>
            </a:r>
          </a:p>
          <a:p>
            <a:r>
              <a:rPr lang="ru-RU" sz="1600" dirty="0">
                <a:solidFill>
                  <a:srgbClr val="225D60"/>
                </a:solidFill>
                <a:latin typeface="Montserrat Semi-Bold" panose="020B0604020202020204" charset="-52"/>
              </a:rPr>
              <a:t>01.04.2021 он вошел в состав </a:t>
            </a:r>
            <a:r>
              <a:rPr lang="ru-RU" sz="1600" b="1" dirty="0">
                <a:solidFill>
                  <a:srgbClr val="225D60"/>
                </a:solidFill>
                <a:latin typeface="Montserrat Semi-Bold" panose="020B0604020202020204" charset="-52"/>
              </a:rPr>
              <a:t>Института финансовой грамотности </a:t>
            </a:r>
            <a:r>
              <a:rPr lang="ru-RU" sz="1600" dirty="0">
                <a:solidFill>
                  <a:srgbClr val="225D60"/>
                </a:solidFill>
                <a:latin typeface="Montserrat Semi-Bold" panose="020B0604020202020204" charset="-52"/>
              </a:rPr>
              <a:t>(ИФГ). </a:t>
            </a:r>
          </a:p>
        </p:txBody>
      </p:sp>
      <p:pic>
        <p:nvPicPr>
          <p:cNvPr id="145" name="Picture 4" descr="Самый старый и самый большой ― в Москве.Столичный метроп...">
            <a:extLst>
              <a:ext uri="{FF2B5EF4-FFF2-40B4-BE49-F238E27FC236}">
                <a16:creationId xmlns:a16="http://schemas.microsoft.com/office/drawing/2014/main" id="{0727E192-B04F-4FA4-9584-0F475451E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3" b="90102" l="9979" r="89968">
                        <a14:foregroundMark x1="60352" y1="43942" x2="60618" y2="44367"/>
                        <a14:foregroundMark x1="62060" y1="88567" x2="60669" y2="86568"/>
                        <a14:foregroundMark x1="59698" y1="85762" x2="62273" y2="90102"/>
                        <a14:foregroundMark x1="62273" y1="90102" x2="61953" y2="88993"/>
                        <a14:foregroundMark x1="81137" y1="71089" x2="79723" y2="68686"/>
                        <a14:foregroundMark x1="79723" y1="68686" x2="81142" y2="70268"/>
                        <a14:foregroundMark x1="81240" y1="74140" x2="78068" y2="73379"/>
                        <a14:foregroundMark x1="80736" y1="70819" x2="80470" y2="70819"/>
                        <a14:foregroundMark x1="80470" y1="69454" x2="82551" y2="73976"/>
                        <a14:foregroundMark x1="83298" y1="74317" x2="84739" y2="77645"/>
                        <a14:foregroundMark x1="79402" y1="71075" x2="79402" y2="71075"/>
                        <a14:foregroundMark x1="79883" y1="70222" x2="80096" y2="73976"/>
                        <a14:foregroundMark x1="80096" y1="67491" x2="79989" y2="69881"/>
                        <a14:foregroundMark x1="84365" y1="75512" x2="84845" y2="75512"/>
                        <a14:foregroundMark x1="78388" y1="71587" x2="79136" y2="71843"/>
                        <a14:foregroundMark x1="84739" y1="76706" x2="85379" y2="76877"/>
                        <a14:backgroundMark x1="61740" y1="43345" x2="65635" y2="60154"/>
                        <a14:backgroundMark x1="65635" y1="60154" x2="76361" y2="62457"/>
                        <a14:backgroundMark x1="76361" y1="62457" x2="75827" y2="47526"/>
                        <a14:backgroundMark x1="75827" y1="47526" x2="67663" y2="39420"/>
                        <a14:backgroundMark x1="67663" y1="39420" x2="34472" y2="44283"/>
                        <a14:backgroundMark x1="34472" y1="44283" x2="27801" y2="48549"/>
                        <a14:backgroundMark x1="27801" y1="48549" x2="12860" y2="42406"/>
                        <a14:backgroundMark x1="12860" y1="42406" x2="31057" y2="56399"/>
                        <a14:backgroundMark x1="31057" y1="56399" x2="39861" y2="57167"/>
                        <a14:backgroundMark x1="39861" y1="57167" x2="26628" y2="56997"/>
                        <a14:backgroundMark x1="26628" y1="56997" x2="27108" y2="56997"/>
                        <a14:backgroundMark x1="62220" y1="44966" x2="3362" y2="75427"/>
                        <a14:backgroundMark x1="3362" y1="75427" x2="55550" y2="83276"/>
                        <a14:backgroundMark x1="55550" y1="83276" x2="70918" y2="78754"/>
                        <a14:backgroundMark x1="70918" y1="78754" x2="62433" y2="49829"/>
                        <a14:backgroundMark x1="55123" y1="77304" x2="54536" y2="79437"/>
                        <a14:backgroundMark x1="48292" y1="73976" x2="55550" y2="81485"/>
                        <a14:backgroundMark x1="55550" y1="81485" x2="52134" y2="72184"/>
                        <a14:backgroundMark x1="52134" y1="72184" x2="47599" y2="71246"/>
                        <a14:backgroundMark x1="57471" y1="82338" x2="63234" y2="87116"/>
                        <a14:backgroundMark x1="63234" y1="87116" x2="57471" y2="74147"/>
                        <a14:backgroundMark x1="57471" y1="74147" x2="57471" y2="74147"/>
                        <a14:backgroundMark x1="68196" y1="40444" x2="73266" y2="29693"/>
                        <a14:backgroundMark x1="73266" y1="29693" x2="81750" y2="44454"/>
                        <a14:backgroundMark x1="81750" y1="44454" x2="90822" y2="42918"/>
                        <a14:backgroundMark x1="90822" y1="42918" x2="95358" y2="50853"/>
                        <a14:backgroundMark x1="95358" y1="50853" x2="97812" y2="38823"/>
                        <a14:backgroundMark x1="97812" y1="38823" x2="88474" y2="5887"/>
                        <a14:backgroundMark x1="88474" y1="5887" x2="75240" y2="3413"/>
                        <a14:backgroundMark x1="75240" y1="3413" x2="62060" y2="14761"/>
                        <a14:backgroundMark x1="62060" y1="14761" x2="60672" y2="33618"/>
                        <a14:backgroundMark x1="60672" y1="33618" x2="66222" y2="39761"/>
                        <a14:backgroundMark x1="66222" y1="39761" x2="67343" y2="38737"/>
                        <a14:backgroundMark x1="89381" y1="75939" x2="85596" y2="73500"/>
                        <a14:backgroundMark x1="84804" y1="75401" x2="87140" y2="79352"/>
                        <a14:backgroundMark x1="87140" y1="79352" x2="81110" y2="88311"/>
                        <a14:backgroundMark x1="81110" y1="88311" x2="73853" y2="75512"/>
                        <a14:backgroundMark x1="73853" y1="75512" x2="76467" y2="72014"/>
                        <a14:backgroundMark x1="77535" y1="70222" x2="78838" y2="71075"/>
                        <a14:backgroundMark x1="83138" y1="73891" x2="88047" y2="67491"/>
                        <a14:backgroundMark x1="88047" y1="67491" x2="80843" y2="63567"/>
                        <a14:backgroundMark x1="80843" y1="63567" x2="78655" y2="67321"/>
                        <a14:backgroundMark x1="81590" y1="68686" x2="83664" y2="73962"/>
                        <a14:backgroundMark x1="85486" y1="74147" x2="85005" y2="73805"/>
                      </a14:backgroundRemoval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836" t="65493" r="12613" b="19070"/>
          <a:stretch/>
        </p:blipFill>
        <p:spPr bwMode="auto">
          <a:xfrm>
            <a:off x="2382253" y="4967424"/>
            <a:ext cx="763040" cy="64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08AE0A7-5DD1-483E-B126-A5DAEDE19727}"/>
              </a:ext>
            </a:extLst>
          </p:cNvPr>
          <p:cNvGrpSpPr/>
          <p:nvPr/>
        </p:nvGrpSpPr>
        <p:grpSpPr>
          <a:xfrm>
            <a:off x="2446543" y="835882"/>
            <a:ext cx="9633444" cy="5833438"/>
            <a:chOff x="2436227" y="710124"/>
            <a:chExt cx="9633444" cy="5833438"/>
          </a:xfrm>
        </p:grpSpPr>
        <p:pic>
          <p:nvPicPr>
            <p:cNvPr id="538" name="Picture 4" descr="Самый старый и самый большой ― в Москве.Столичный метроп...">
              <a:extLst>
                <a:ext uri="{FF2B5EF4-FFF2-40B4-BE49-F238E27FC236}">
                  <a16:creationId xmlns:a16="http://schemas.microsoft.com/office/drawing/2014/main" id="{FD2F8B2C-9E23-41C3-BCD6-4C8015D4C0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2" b="89998" l="10000" r="90000">
                          <a14:foregroundMark x1="83084" y1="45648" x2="78655" y2="44966"/>
                          <a14:foregroundMark x1="78655" y1="44966" x2="77855" y2="60751"/>
                          <a14:foregroundMark x1="77855" y1="60751" x2="75560" y2="67235"/>
                          <a14:foregroundMark x1="75560" y1="67235" x2="71345" y2="69881"/>
                          <a14:foregroundMark x1="71345" y1="69881" x2="67663" y2="84471"/>
                          <a14:foregroundMark x1="70587" y1="85568" x2="72892" y2="86433"/>
                          <a14:foregroundMark x1="67663" y1="84471" x2="68525" y2="84794"/>
                          <a14:foregroundMark x1="72892" y1="86433" x2="74055" y2="80001"/>
                          <a14:foregroundMark x1="81249" y1="61000" x2="82017" y2="59044"/>
                          <a14:foregroundMark x1="77675" y1="70104" x2="79996" y2="64192"/>
                          <a14:foregroundMark x1="82017" y1="59044" x2="82017" y2="50853"/>
                          <a14:foregroundMark x1="82017" y1="50853" x2="82978" y2="45478"/>
                          <a14:foregroundMark x1="69744" y1="75939" x2="68570" y2="83959"/>
                          <a14:foregroundMark x1="68570" y1="83959" x2="70811" y2="86689"/>
                          <a14:foregroundMark x1="72519" y1="76877" x2="72519" y2="76877"/>
                          <a14:foregroundMark x1="71665" y1="75256" x2="71398" y2="82765"/>
                          <a14:foregroundMark x1="71398" y1="82765" x2="73479" y2="77560"/>
                          <a14:foregroundMark x1="73906" y1="77389" x2="71131" y2="83447"/>
                          <a14:foregroundMark x1="71131" y1="83447" x2="73052" y2="77560"/>
                          <a14:foregroundMark x1="70384" y1="83447" x2="69637" y2="83106"/>
                          <a14:foregroundMark x1="70704" y1="83106" x2="70171" y2="83447"/>
                          <a14:backgroundMark x1="78815" y1="21075" x2="78815" y2="21075"/>
                          <a14:backgroundMark x1="76147" y1="34044" x2="74546" y2="58276"/>
                          <a14:backgroundMark x1="74546" y1="58276" x2="67129" y2="75683"/>
                          <a14:backgroundMark x1="67129" y1="75683" x2="67612" y2="80792"/>
                          <a14:backgroundMark x1="67149" y1="84156" x2="63874" y2="89676"/>
                          <a14:backgroundMark x1="79402" y1="11092" x2="77801" y2="19625"/>
                          <a14:backgroundMark x1="77801" y1="19625" x2="77695" y2="34300"/>
                          <a14:backgroundMark x1="77695" y1="34300" x2="74813" y2="41553"/>
                          <a14:backgroundMark x1="74813" y1="41553" x2="19317" y2="58020"/>
                          <a14:backgroundMark x1="19317" y1="58020" x2="13874" y2="53157"/>
                          <a14:backgroundMark x1="13874" y1="53157" x2="10672" y2="66212"/>
                          <a14:backgroundMark x1="10672" y1="66212" x2="15315" y2="77218"/>
                          <a14:backgroundMark x1="15315" y1="77218" x2="42476" y2="85410"/>
                          <a14:backgroundMark x1="42476" y1="85410" x2="54642" y2="80205"/>
                          <a14:backgroundMark x1="54642" y1="80205" x2="61580" y2="81143"/>
                          <a14:backgroundMark x1="61580" y1="81143" x2="65848" y2="77986"/>
                          <a14:backgroundMark x1="65848" y1="77986" x2="66435" y2="75256"/>
                          <a14:backgroundMark x1="67716" y1="57594" x2="68997" y2="68942"/>
                          <a14:backgroundMark x1="68997" y1="68942" x2="69949" y2="71531"/>
                          <a14:backgroundMark x1="72199" y1="54010" x2="72199" y2="54010"/>
                          <a14:backgroundMark x1="81590" y1="61177" x2="80096" y2="68259"/>
                          <a14:backgroundMark x1="68927" y1="86190" x2="67022" y2="89249"/>
                          <a14:backgroundMark x1="80096" y1="68259" x2="74215" y2="77701"/>
                          <a14:backgroundMark x1="67022" y1="89249" x2="66969" y2="89846"/>
                        </a14:backgroundRemoval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22" t="31654" r="15151" b="3417"/>
            <a:stretch/>
          </p:blipFill>
          <p:spPr bwMode="auto">
            <a:xfrm rot="12245761">
              <a:off x="2663650" y="4290456"/>
              <a:ext cx="742087" cy="1230785"/>
            </a:xfrm>
            <a:prstGeom prst="rect">
              <a:avLst/>
            </a:prstGeom>
            <a:noFill/>
            <a:ln>
              <a:noFill/>
            </a:ln>
            <a:effectLst>
              <a:reflection stA="0" endPos="65000" dist="50800" dir="5400000" sy="-100000" algn="bl" rotWithShape="0"/>
            </a:effectLst>
          </p:spPr>
        </p:pic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59781F5E-A1A1-423C-98FF-A405FC1C4916}"/>
                </a:ext>
              </a:extLst>
            </p:cNvPr>
            <p:cNvGrpSpPr/>
            <p:nvPr/>
          </p:nvGrpSpPr>
          <p:grpSpPr>
            <a:xfrm>
              <a:off x="2436227" y="710124"/>
              <a:ext cx="9633444" cy="5833438"/>
              <a:chOff x="2436227" y="710124"/>
              <a:chExt cx="9633444" cy="5833438"/>
            </a:xfrm>
          </p:grpSpPr>
          <p:pic>
            <p:nvPicPr>
              <p:cNvPr id="1028" name="Picture 4" descr="Самый старый и самый большой ― в Москве.Столичный метроп...">
                <a:extLst>
                  <a:ext uri="{FF2B5EF4-FFF2-40B4-BE49-F238E27FC236}">
                    <a16:creationId xmlns:a16="http://schemas.microsoft.com/office/drawing/2014/main" id="{6CB40402-2D44-4CDC-BCE8-096128F906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" b="3"/>
              <a:stretch/>
            </p:blipFill>
            <p:spPr bwMode="auto">
              <a:xfrm>
                <a:off x="2846058" y="710124"/>
                <a:ext cx="9223613" cy="5833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" name="Группа 2">
                <a:extLst>
                  <a:ext uri="{FF2B5EF4-FFF2-40B4-BE49-F238E27FC236}">
                    <a16:creationId xmlns:a16="http://schemas.microsoft.com/office/drawing/2014/main" id="{C31F8173-B730-4E85-AA4A-C7AE3DAF9216}"/>
                  </a:ext>
                </a:extLst>
              </p:cNvPr>
              <p:cNvGrpSpPr/>
              <p:nvPr/>
            </p:nvGrpSpPr>
            <p:grpSpPr>
              <a:xfrm>
                <a:off x="2436227" y="3167569"/>
                <a:ext cx="8386229" cy="3091992"/>
                <a:chOff x="2394737" y="3465560"/>
                <a:chExt cx="8444579" cy="3078631"/>
              </a:xfrm>
            </p:grpSpPr>
            <p:grpSp>
              <p:nvGrpSpPr>
                <p:cNvPr id="21" name="Рисунок 10" descr="Маркер контур">
                  <a:extLst>
                    <a:ext uri="{FF2B5EF4-FFF2-40B4-BE49-F238E27FC236}">
                      <a16:creationId xmlns:a16="http://schemas.microsoft.com/office/drawing/2014/main" id="{586B6A99-92E6-490C-AAD6-92B721A8A473}"/>
                    </a:ext>
                  </a:extLst>
                </p:cNvPr>
                <p:cNvGrpSpPr/>
                <p:nvPr/>
              </p:nvGrpSpPr>
              <p:grpSpPr>
                <a:xfrm>
                  <a:off x="3983087" y="5042317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22" name="Полилиния: фигура 21">
                    <a:extLst>
                      <a:ext uri="{FF2B5EF4-FFF2-40B4-BE49-F238E27FC236}">
                        <a16:creationId xmlns:a16="http://schemas.microsoft.com/office/drawing/2014/main" id="{2DF9B93E-FC6E-4C96-8D92-8921CAEE5C61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3" name="Полилиния: фигура 22">
                    <a:extLst>
                      <a:ext uri="{FF2B5EF4-FFF2-40B4-BE49-F238E27FC236}">
                        <a16:creationId xmlns:a16="http://schemas.microsoft.com/office/drawing/2014/main" id="{C6C5F4EA-79A6-4BCE-98E0-F293B3E12473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5" name="Рисунок 10" descr="Маркер контур">
                  <a:extLst>
                    <a:ext uri="{FF2B5EF4-FFF2-40B4-BE49-F238E27FC236}">
                      <a16:creationId xmlns:a16="http://schemas.microsoft.com/office/drawing/2014/main" id="{2A242D76-69A8-43F9-9384-8BC2C0155F9E}"/>
                    </a:ext>
                  </a:extLst>
                </p:cNvPr>
                <p:cNvGrpSpPr/>
                <p:nvPr/>
              </p:nvGrpSpPr>
              <p:grpSpPr>
                <a:xfrm>
                  <a:off x="4114908" y="4893109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36" name="Полилиния: фигура 35">
                    <a:extLst>
                      <a:ext uri="{FF2B5EF4-FFF2-40B4-BE49-F238E27FC236}">
                        <a16:creationId xmlns:a16="http://schemas.microsoft.com/office/drawing/2014/main" id="{6FE3475A-43F4-4FCE-8DD6-5FBF4F0DCC15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37" name="Полилиния: фигура 36">
                    <a:extLst>
                      <a:ext uri="{FF2B5EF4-FFF2-40B4-BE49-F238E27FC236}">
                        <a16:creationId xmlns:a16="http://schemas.microsoft.com/office/drawing/2014/main" id="{6FFEA88E-A8A4-48A0-996D-41A3295DD32F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8" name="Рисунок 10" descr="Маркер контур">
                  <a:extLst>
                    <a:ext uri="{FF2B5EF4-FFF2-40B4-BE49-F238E27FC236}">
                      <a16:creationId xmlns:a16="http://schemas.microsoft.com/office/drawing/2014/main" id="{F4939AFE-2403-4B2F-BF18-F466160ACDC7}"/>
                    </a:ext>
                  </a:extLst>
                </p:cNvPr>
                <p:cNvGrpSpPr/>
                <p:nvPr/>
              </p:nvGrpSpPr>
              <p:grpSpPr>
                <a:xfrm>
                  <a:off x="6510122" y="5597661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39" name="Полилиния: фигура 38">
                    <a:extLst>
                      <a:ext uri="{FF2B5EF4-FFF2-40B4-BE49-F238E27FC236}">
                        <a16:creationId xmlns:a16="http://schemas.microsoft.com/office/drawing/2014/main" id="{FBA9CCF8-47E9-4F84-A0B7-1DBD95E11E32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40" name="Полилиния: фигура 39">
                    <a:extLst>
                      <a:ext uri="{FF2B5EF4-FFF2-40B4-BE49-F238E27FC236}">
                        <a16:creationId xmlns:a16="http://schemas.microsoft.com/office/drawing/2014/main" id="{09910E8E-21FD-4775-80B6-E2D4D71AF11B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41" name="Рисунок 10" descr="Маркер контур">
                  <a:extLst>
                    <a:ext uri="{FF2B5EF4-FFF2-40B4-BE49-F238E27FC236}">
                      <a16:creationId xmlns:a16="http://schemas.microsoft.com/office/drawing/2014/main" id="{DB28CB19-6287-4EAF-945A-220ADAD0BEDB}"/>
                    </a:ext>
                  </a:extLst>
                </p:cNvPr>
                <p:cNvGrpSpPr/>
                <p:nvPr/>
              </p:nvGrpSpPr>
              <p:grpSpPr>
                <a:xfrm>
                  <a:off x="6706815" y="5930771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42" name="Полилиния: фигура 41">
                    <a:extLst>
                      <a:ext uri="{FF2B5EF4-FFF2-40B4-BE49-F238E27FC236}">
                        <a16:creationId xmlns:a16="http://schemas.microsoft.com/office/drawing/2014/main" id="{B349C960-1C8D-46C0-83D5-27AB84D2AA78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43" name="Полилиния: фигура 42">
                    <a:extLst>
                      <a:ext uri="{FF2B5EF4-FFF2-40B4-BE49-F238E27FC236}">
                        <a16:creationId xmlns:a16="http://schemas.microsoft.com/office/drawing/2014/main" id="{622A3093-B4C9-4E4C-8102-5135ABDF6D5E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44" name="Рисунок 10" descr="Маркер контур">
                  <a:extLst>
                    <a:ext uri="{FF2B5EF4-FFF2-40B4-BE49-F238E27FC236}">
                      <a16:creationId xmlns:a16="http://schemas.microsoft.com/office/drawing/2014/main" id="{2F475412-E08A-407A-9DA2-71FF50328C9C}"/>
                    </a:ext>
                  </a:extLst>
                </p:cNvPr>
                <p:cNvGrpSpPr/>
                <p:nvPr/>
              </p:nvGrpSpPr>
              <p:grpSpPr>
                <a:xfrm>
                  <a:off x="6957355" y="6172552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45" name="Полилиния: фигура 44">
                    <a:extLst>
                      <a:ext uri="{FF2B5EF4-FFF2-40B4-BE49-F238E27FC236}">
                        <a16:creationId xmlns:a16="http://schemas.microsoft.com/office/drawing/2014/main" id="{9C321C61-4B31-4B16-BFA6-86CDA755F8BE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46" name="Полилиния: фигура 45">
                    <a:extLst>
                      <a:ext uri="{FF2B5EF4-FFF2-40B4-BE49-F238E27FC236}">
                        <a16:creationId xmlns:a16="http://schemas.microsoft.com/office/drawing/2014/main" id="{420254CA-89AB-409C-ABC0-821644D9BB1E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47" name="Рисунок 10" descr="Маркер контур">
                  <a:extLst>
                    <a:ext uri="{FF2B5EF4-FFF2-40B4-BE49-F238E27FC236}">
                      <a16:creationId xmlns:a16="http://schemas.microsoft.com/office/drawing/2014/main" id="{50FFFE79-52E8-4C8E-8C36-02ADC8AB70EB}"/>
                    </a:ext>
                  </a:extLst>
                </p:cNvPr>
                <p:cNvGrpSpPr/>
                <p:nvPr/>
              </p:nvGrpSpPr>
              <p:grpSpPr>
                <a:xfrm>
                  <a:off x="4592178" y="5587717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48" name="Полилиния: фигура 47">
                    <a:extLst>
                      <a:ext uri="{FF2B5EF4-FFF2-40B4-BE49-F238E27FC236}">
                        <a16:creationId xmlns:a16="http://schemas.microsoft.com/office/drawing/2014/main" id="{00E6B441-0884-47EF-B4AB-0C93680AA731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49" name="Полилиния: фигура 48">
                    <a:extLst>
                      <a:ext uri="{FF2B5EF4-FFF2-40B4-BE49-F238E27FC236}">
                        <a16:creationId xmlns:a16="http://schemas.microsoft.com/office/drawing/2014/main" id="{CDA7CFB1-B5A6-414C-80BF-86CBFE6EC478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50" name="Рисунок 10" descr="Маркер контур">
                  <a:extLst>
                    <a:ext uri="{FF2B5EF4-FFF2-40B4-BE49-F238E27FC236}">
                      <a16:creationId xmlns:a16="http://schemas.microsoft.com/office/drawing/2014/main" id="{0B1FFE41-B039-4AD3-BB9F-1D3E882D93D9}"/>
                    </a:ext>
                  </a:extLst>
                </p:cNvPr>
                <p:cNvGrpSpPr/>
                <p:nvPr/>
              </p:nvGrpSpPr>
              <p:grpSpPr>
                <a:xfrm>
                  <a:off x="9943230" y="4792790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51" name="Полилиния: фигура 50">
                    <a:extLst>
                      <a:ext uri="{FF2B5EF4-FFF2-40B4-BE49-F238E27FC236}">
                        <a16:creationId xmlns:a16="http://schemas.microsoft.com/office/drawing/2014/main" id="{57EFC5DD-9386-412A-85F1-EB5FBAEAAC00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52" name="Полилиния: фигура 51">
                    <a:extLst>
                      <a:ext uri="{FF2B5EF4-FFF2-40B4-BE49-F238E27FC236}">
                        <a16:creationId xmlns:a16="http://schemas.microsoft.com/office/drawing/2014/main" id="{6A52767E-52D4-4505-9FF1-45B7430A069B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53" name="Рисунок 10" descr="Маркер контур">
                  <a:extLst>
                    <a:ext uri="{FF2B5EF4-FFF2-40B4-BE49-F238E27FC236}">
                      <a16:creationId xmlns:a16="http://schemas.microsoft.com/office/drawing/2014/main" id="{7FE59B24-6F8D-42BC-98AF-91E6255E254C}"/>
                    </a:ext>
                  </a:extLst>
                </p:cNvPr>
                <p:cNvGrpSpPr/>
                <p:nvPr/>
              </p:nvGrpSpPr>
              <p:grpSpPr>
                <a:xfrm>
                  <a:off x="10121029" y="4215565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54" name="Полилиния: фигура 53">
                    <a:extLst>
                      <a:ext uri="{FF2B5EF4-FFF2-40B4-BE49-F238E27FC236}">
                        <a16:creationId xmlns:a16="http://schemas.microsoft.com/office/drawing/2014/main" id="{CE955D67-F027-4922-990D-65CF6DEB2E44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55" name="Полилиния: фигура 54">
                    <a:extLst>
                      <a:ext uri="{FF2B5EF4-FFF2-40B4-BE49-F238E27FC236}">
                        <a16:creationId xmlns:a16="http://schemas.microsoft.com/office/drawing/2014/main" id="{A56E4A9B-9CBF-43B0-8AEF-C541F80010AD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56" name="Рисунок 10" descr="Маркер контур">
                  <a:extLst>
                    <a:ext uri="{FF2B5EF4-FFF2-40B4-BE49-F238E27FC236}">
                      <a16:creationId xmlns:a16="http://schemas.microsoft.com/office/drawing/2014/main" id="{7AA671D9-DB16-4260-8335-9714B983F683}"/>
                    </a:ext>
                  </a:extLst>
                </p:cNvPr>
                <p:cNvGrpSpPr/>
                <p:nvPr/>
              </p:nvGrpSpPr>
              <p:grpSpPr>
                <a:xfrm>
                  <a:off x="10588776" y="5053610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57" name="Полилиния: фигура 56">
                    <a:extLst>
                      <a:ext uri="{FF2B5EF4-FFF2-40B4-BE49-F238E27FC236}">
                        <a16:creationId xmlns:a16="http://schemas.microsoft.com/office/drawing/2014/main" id="{DCEF57D7-A63B-478B-9A4F-F103610A4582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58" name="Полилиния: фигура 57">
                    <a:extLst>
                      <a:ext uri="{FF2B5EF4-FFF2-40B4-BE49-F238E27FC236}">
                        <a16:creationId xmlns:a16="http://schemas.microsoft.com/office/drawing/2014/main" id="{59EDDBCF-A943-4FC6-9530-0B1ED15CA510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59" name="Рисунок 10" descr="Маркер контур">
                  <a:extLst>
                    <a:ext uri="{FF2B5EF4-FFF2-40B4-BE49-F238E27FC236}">
                      <a16:creationId xmlns:a16="http://schemas.microsoft.com/office/drawing/2014/main" id="{D331F2B0-22C3-4A0D-A661-A49FD8C538E5}"/>
                    </a:ext>
                  </a:extLst>
                </p:cNvPr>
                <p:cNvGrpSpPr/>
                <p:nvPr/>
              </p:nvGrpSpPr>
              <p:grpSpPr>
                <a:xfrm>
                  <a:off x="7077596" y="5658783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60" name="Полилиния: фигура 59">
                    <a:extLst>
                      <a:ext uri="{FF2B5EF4-FFF2-40B4-BE49-F238E27FC236}">
                        <a16:creationId xmlns:a16="http://schemas.microsoft.com/office/drawing/2014/main" id="{2B1F9497-B122-417C-8EA0-452340537527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61" name="Полилиния: фигура 60">
                    <a:extLst>
                      <a:ext uri="{FF2B5EF4-FFF2-40B4-BE49-F238E27FC236}">
                        <a16:creationId xmlns:a16="http://schemas.microsoft.com/office/drawing/2014/main" id="{494CBC0E-F113-4795-A694-C429D95BD9B2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62" name="Рисунок 10" descr="Маркер контур">
                  <a:extLst>
                    <a:ext uri="{FF2B5EF4-FFF2-40B4-BE49-F238E27FC236}">
                      <a16:creationId xmlns:a16="http://schemas.microsoft.com/office/drawing/2014/main" id="{F36F2A2C-A6C7-40E3-B3A9-4EBA78D3A65E}"/>
                    </a:ext>
                  </a:extLst>
                </p:cNvPr>
                <p:cNvGrpSpPr/>
                <p:nvPr/>
              </p:nvGrpSpPr>
              <p:grpSpPr>
                <a:xfrm>
                  <a:off x="3604946" y="4610618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63" name="Полилиния: фигура 62">
                    <a:extLst>
                      <a:ext uri="{FF2B5EF4-FFF2-40B4-BE49-F238E27FC236}">
                        <a16:creationId xmlns:a16="http://schemas.microsoft.com/office/drawing/2014/main" id="{CFF04326-6605-47AB-AEDA-77B68B20F2D8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64" name="Полилиния: фигура 63">
                    <a:extLst>
                      <a:ext uri="{FF2B5EF4-FFF2-40B4-BE49-F238E27FC236}">
                        <a16:creationId xmlns:a16="http://schemas.microsoft.com/office/drawing/2014/main" id="{C206E9DF-D416-4E5C-9BA5-6F4810055540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65" name="Рисунок 10" descr="Маркер контур">
                  <a:extLst>
                    <a:ext uri="{FF2B5EF4-FFF2-40B4-BE49-F238E27FC236}">
                      <a16:creationId xmlns:a16="http://schemas.microsoft.com/office/drawing/2014/main" id="{8609D063-0575-450C-9CA4-ADEFCD694B02}"/>
                    </a:ext>
                  </a:extLst>
                </p:cNvPr>
                <p:cNvGrpSpPr/>
                <p:nvPr/>
              </p:nvGrpSpPr>
              <p:grpSpPr>
                <a:xfrm>
                  <a:off x="4267139" y="4825625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66" name="Полилиния: фигура 65">
                    <a:extLst>
                      <a:ext uri="{FF2B5EF4-FFF2-40B4-BE49-F238E27FC236}">
                        <a16:creationId xmlns:a16="http://schemas.microsoft.com/office/drawing/2014/main" id="{F4341829-EB4D-4C24-9299-99836DF1229C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67" name="Полилиния: фигура 66">
                    <a:extLst>
                      <a:ext uri="{FF2B5EF4-FFF2-40B4-BE49-F238E27FC236}">
                        <a16:creationId xmlns:a16="http://schemas.microsoft.com/office/drawing/2014/main" id="{E17363D4-7ECC-4747-A1CD-4249B098988B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68" name="Рисунок 10" descr="Маркер контур">
                  <a:extLst>
                    <a:ext uri="{FF2B5EF4-FFF2-40B4-BE49-F238E27FC236}">
                      <a16:creationId xmlns:a16="http://schemas.microsoft.com/office/drawing/2014/main" id="{5B9155E8-7A04-4DC4-8B80-2DC2395ADD6B}"/>
                    </a:ext>
                  </a:extLst>
                </p:cNvPr>
                <p:cNvGrpSpPr/>
                <p:nvPr/>
              </p:nvGrpSpPr>
              <p:grpSpPr>
                <a:xfrm>
                  <a:off x="4406268" y="4747545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69" name="Полилиния: фигура 68">
                    <a:extLst>
                      <a:ext uri="{FF2B5EF4-FFF2-40B4-BE49-F238E27FC236}">
                        <a16:creationId xmlns:a16="http://schemas.microsoft.com/office/drawing/2014/main" id="{CD55A5B6-D19B-401A-BDE2-ACF996945363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0" name="Полилиния: фигура 69">
                    <a:extLst>
                      <a:ext uri="{FF2B5EF4-FFF2-40B4-BE49-F238E27FC236}">
                        <a16:creationId xmlns:a16="http://schemas.microsoft.com/office/drawing/2014/main" id="{6F22FC84-7E5D-4926-B673-ECDAF97DAB68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71" name="Рисунок 10" descr="Маркер контур">
                  <a:extLst>
                    <a:ext uri="{FF2B5EF4-FFF2-40B4-BE49-F238E27FC236}">
                      <a16:creationId xmlns:a16="http://schemas.microsoft.com/office/drawing/2014/main" id="{2A11227C-5024-49AB-863D-C196B2351119}"/>
                    </a:ext>
                  </a:extLst>
                </p:cNvPr>
                <p:cNvGrpSpPr/>
                <p:nvPr/>
              </p:nvGrpSpPr>
              <p:grpSpPr>
                <a:xfrm>
                  <a:off x="3918215" y="4561159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72" name="Полилиния: фигура 71">
                    <a:extLst>
                      <a:ext uri="{FF2B5EF4-FFF2-40B4-BE49-F238E27FC236}">
                        <a16:creationId xmlns:a16="http://schemas.microsoft.com/office/drawing/2014/main" id="{BAAA3258-22F6-4774-9831-18053AC1938E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3" name="Полилиния: фигура 72">
                    <a:extLst>
                      <a:ext uri="{FF2B5EF4-FFF2-40B4-BE49-F238E27FC236}">
                        <a16:creationId xmlns:a16="http://schemas.microsoft.com/office/drawing/2014/main" id="{D969C36D-769C-4785-B217-84FEBEE205ED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74" name="Рисунок 10" descr="Маркер контур">
                  <a:extLst>
                    <a:ext uri="{FF2B5EF4-FFF2-40B4-BE49-F238E27FC236}">
                      <a16:creationId xmlns:a16="http://schemas.microsoft.com/office/drawing/2014/main" id="{83C582DF-BFD1-4301-B2E8-6C9E6F83B8DA}"/>
                    </a:ext>
                  </a:extLst>
                </p:cNvPr>
                <p:cNvGrpSpPr/>
                <p:nvPr/>
              </p:nvGrpSpPr>
              <p:grpSpPr>
                <a:xfrm>
                  <a:off x="2599296" y="5242928"/>
                  <a:ext cx="256961" cy="386347"/>
                  <a:chOff x="4574107" y="3819494"/>
                  <a:chExt cx="409060" cy="673431"/>
                </a:xfrm>
                <a:solidFill>
                  <a:srgbClr val="225D60"/>
                </a:solidFill>
              </p:grpSpPr>
              <p:sp>
                <p:nvSpPr>
                  <p:cNvPr id="75" name="Полилиния: фигура 74">
                    <a:extLst>
                      <a:ext uri="{FF2B5EF4-FFF2-40B4-BE49-F238E27FC236}">
                        <a16:creationId xmlns:a16="http://schemas.microsoft.com/office/drawing/2014/main" id="{61D357DD-448C-4299-887E-5D5115026C20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409060" cy="673431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76" name="Полилиния: фигура 75">
                    <a:extLst>
                      <a:ext uri="{FF2B5EF4-FFF2-40B4-BE49-F238E27FC236}">
                        <a16:creationId xmlns:a16="http://schemas.microsoft.com/office/drawing/2014/main" id="{F0585B44-9B4C-4799-9DB1-CC3D32D49150}"/>
                      </a:ext>
                    </a:extLst>
                  </p:cNvPr>
                  <p:cNvSpPr/>
                  <p:nvPr/>
                </p:nvSpPr>
                <p:spPr>
                  <a:xfrm>
                    <a:off x="4687801" y="3971416"/>
                    <a:ext cx="171450" cy="171451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77" name="Рисунок 10" descr="Маркер контур">
                  <a:extLst>
                    <a:ext uri="{FF2B5EF4-FFF2-40B4-BE49-F238E27FC236}">
                      <a16:creationId xmlns:a16="http://schemas.microsoft.com/office/drawing/2014/main" id="{2CAAAB57-75D7-45D7-917E-77DE396FE7A8}"/>
                    </a:ext>
                  </a:extLst>
                </p:cNvPr>
                <p:cNvGrpSpPr/>
                <p:nvPr/>
              </p:nvGrpSpPr>
              <p:grpSpPr>
                <a:xfrm>
                  <a:off x="3667675" y="3776230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78" name="Полилиния: фигура 77">
                    <a:extLst>
                      <a:ext uri="{FF2B5EF4-FFF2-40B4-BE49-F238E27FC236}">
                        <a16:creationId xmlns:a16="http://schemas.microsoft.com/office/drawing/2014/main" id="{70771F61-7692-4D22-81E6-55DF8C2BB6BB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9" name="Полилиния: фигура 78">
                    <a:extLst>
                      <a:ext uri="{FF2B5EF4-FFF2-40B4-BE49-F238E27FC236}">
                        <a16:creationId xmlns:a16="http://schemas.microsoft.com/office/drawing/2014/main" id="{C06ED990-A14D-4973-8718-8CAE402CE98A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80" name="Рисунок 10" descr="Маркер контур">
                  <a:extLst>
                    <a:ext uri="{FF2B5EF4-FFF2-40B4-BE49-F238E27FC236}">
                      <a16:creationId xmlns:a16="http://schemas.microsoft.com/office/drawing/2014/main" id="{0A5B2D9B-3E4E-4B98-8C12-0EA142CCE687}"/>
                    </a:ext>
                  </a:extLst>
                </p:cNvPr>
                <p:cNvGrpSpPr/>
                <p:nvPr/>
              </p:nvGrpSpPr>
              <p:grpSpPr>
                <a:xfrm>
                  <a:off x="3488558" y="4460274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81" name="Полилиния: фигура 80">
                    <a:extLst>
                      <a:ext uri="{FF2B5EF4-FFF2-40B4-BE49-F238E27FC236}">
                        <a16:creationId xmlns:a16="http://schemas.microsoft.com/office/drawing/2014/main" id="{C8E18670-9F01-4B11-8B3C-AF594D59F451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2" name="Полилиния: фигура 81">
                    <a:extLst>
                      <a:ext uri="{FF2B5EF4-FFF2-40B4-BE49-F238E27FC236}">
                        <a16:creationId xmlns:a16="http://schemas.microsoft.com/office/drawing/2014/main" id="{04F258F2-E7C9-42EA-8C7F-6607521E036C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83" name="Рисунок 10" descr="Маркер контур">
                  <a:extLst>
                    <a:ext uri="{FF2B5EF4-FFF2-40B4-BE49-F238E27FC236}">
                      <a16:creationId xmlns:a16="http://schemas.microsoft.com/office/drawing/2014/main" id="{2AF886DC-1455-42A2-8BFD-E248993F879B}"/>
                    </a:ext>
                  </a:extLst>
                </p:cNvPr>
                <p:cNvGrpSpPr/>
                <p:nvPr/>
              </p:nvGrpSpPr>
              <p:grpSpPr>
                <a:xfrm>
                  <a:off x="3232936" y="6072176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84" name="Полилиния: фигура 83">
                    <a:extLst>
                      <a:ext uri="{FF2B5EF4-FFF2-40B4-BE49-F238E27FC236}">
                        <a16:creationId xmlns:a16="http://schemas.microsoft.com/office/drawing/2014/main" id="{D54E164D-103E-49DD-919D-0DCD9B9DB386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5" name="Полилиния: фигура 84">
                    <a:extLst>
                      <a:ext uri="{FF2B5EF4-FFF2-40B4-BE49-F238E27FC236}">
                        <a16:creationId xmlns:a16="http://schemas.microsoft.com/office/drawing/2014/main" id="{A1B082D4-4DC4-45D3-97E5-6DE288F41763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86" name="Рисунок 10" descr="Маркер контур">
                  <a:extLst>
                    <a:ext uri="{FF2B5EF4-FFF2-40B4-BE49-F238E27FC236}">
                      <a16:creationId xmlns:a16="http://schemas.microsoft.com/office/drawing/2014/main" id="{AF955527-D3A0-406B-9883-22D702DCF5C2}"/>
                    </a:ext>
                  </a:extLst>
                </p:cNvPr>
                <p:cNvGrpSpPr/>
                <p:nvPr/>
              </p:nvGrpSpPr>
              <p:grpSpPr>
                <a:xfrm>
                  <a:off x="4107867" y="4511432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87" name="Полилиния: фигура 86">
                    <a:extLst>
                      <a:ext uri="{FF2B5EF4-FFF2-40B4-BE49-F238E27FC236}">
                        <a16:creationId xmlns:a16="http://schemas.microsoft.com/office/drawing/2014/main" id="{0304F4BB-767F-42D9-B739-49D626095E9A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8" name="Полилиния: фигура 87">
                    <a:extLst>
                      <a:ext uri="{FF2B5EF4-FFF2-40B4-BE49-F238E27FC236}">
                        <a16:creationId xmlns:a16="http://schemas.microsoft.com/office/drawing/2014/main" id="{CDC1403B-06A9-40A6-8D55-3D564200444A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89" name="Рисунок 10" descr="Маркер контур">
                  <a:extLst>
                    <a:ext uri="{FF2B5EF4-FFF2-40B4-BE49-F238E27FC236}">
                      <a16:creationId xmlns:a16="http://schemas.microsoft.com/office/drawing/2014/main" id="{FD063667-11C7-4174-ABDC-0A4B076D4430}"/>
                    </a:ext>
                  </a:extLst>
                </p:cNvPr>
                <p:cNvGrpSpPr/>
                <p:nvPr/>
              </p:nvGrpSpPr>
              <p:grpSpPr>
                <a:xfrm>
                  <a:off x="3744440" y="4857626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90" name="Полилиния: фигура 89">
                    <a:extLst>
                      <a:ext uri="{FF2B5EF4-FFF2-40B4-BE49-F238E27FC236}">
                        <a16:creationId xmlns:a16="http://schemas.microsoft.com/office/drawing/2014/main" id="{EA314B5B-EFDD-49BD-915F-047DF856770A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1" name="Полилиния: фигура 90">
                    <a:extLst>
                      <a:ext uri="{FF2B5EF4-FFF2-40B4-BE49-F238E27FC236}">
                        <a16:creationId xmlns:a16="http://schemas.microsoft.com/office/drawing/2014/main" id="{C1ACE8FE-0D18-42FA-809B-385CFFDA78A2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92" name="Рисунок 10" descr="Маркер контур">
                  <a:extLst>
                    <a:ext uri="{FF2B5EF4-FFF2-40B4-BE49-F238E27FC236}">
                      <a16:creationId xmlns:a16="http://schemas.microsoft.com/office/drawing/2014/main" id="{A48DC023-D61D-4082-94D9-F32D889A5DE0}"/>
                    </a:ext>
                  </a:extLst>
                </p:cNvPr>
                <p:cNvGrpSpPr/>
                <p:nvPr/>
              </p:nvGrpSpPr>
              <p:grpSpPr>
                <a:xfrm>
                  <a:off x="3604946" y="4831913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93" name="Полилиния: фигура 92">
                    <a:extLst>
                      <a:ext uri="{FF2B5EF4-FFF2-40B4-BE49-F238E27FC236}">
                        <a16:creationId xmlns:a16="http://schemas.microsoft.com/office/drawing/2014/main" id="{CDF1795F-FB0E-4972-87B7-3E0F3024768E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4" name="Полилиния: фигура 93">
                    <a:extLst>
                      <a:ext uri="{FF2B5EF4-FFF2-40B4-BE49-F238E27FC236}">
                        <a16:creationId xmlns:a16="http://schemas.microsoft.com/office/drawing/2014/main" id="{AE5E5773-9EDA-4C09-9AD1-C9B44C323216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95" name="Рисунок 10" descr="Маркер контур">
                  <a:extLst>
                    <a:ext uri="{FF2B5EF4-FFF2-40B4-BE49-F238E27FC236}">
                      <a16:creationId xmlns:a16="http://schemas.microsoft.com/office/drawing/2014/main" id="{570CBAFF-30FA-4C74-BF89-2933A9275C6B}"/>
                    </a:ext>
                  </a:extLst>
                </p:cNvPr>
                <p:cNvGrpSpPr/>
                <p:nvPr/>
              </p:nvGrpSpPr>
              <p:grpSpPr>
                <a:xfrm>
                  <a:off x="3286694" y="4761801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96" name="Полилиния: фигура 95">
                    <a:extLst>
                      <a:ext uri="{FF2B5EF4-FFF2-40B4-BE49-F238E27FC236}">
                        <a16:creationId xmlns:a16="http://schemas.microsoft.com/office/drawing/2014/main" id="{1963A18D-2B58-42CF-BB37-56C24A67DBA5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7" name="Полилиния: фигура 96">
                    <a:extLst>
                      <a:ext uri="{FF2B5EF4-FFF2-40B4-BE49-F238E27FC236}">
                        <a16:creationId xmlns:a16="http://schemas.microsoft.com/office/drawing/2014/main" id="{0845F138-6828-4917-A8FE-EEADECA4BE92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98" name="Рисунок 10" descr="Маркер контур">
                  <a:extLst>
                    <a:ext uri="{FF2B5EF4-FFF2-40B4-BE49-F238E27FC236}">
                      <a16:creationId xmlns:a16="http://schemas.microsoft.com/office/drawing/2014/main" id="{18482DF8-8CA1-4D15-8DE6-FF870EB85C63}"/>
                    </a:ext>
                  </a:extLst>
                </p:cNvPr>
                <p:cNvGrpSpPr/>
                <p:nvPr/>
              </p:nvGrpSpPr>
              <p:grpSpPr>
                <a:xfrm>
                  <a:off x="7482228" y="4447695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99" name="Полилиния: фигура 98">
                    <a:extLst>
                      <a:ext uri="{FF2B5EF4-FFF2-40B4-BE49-F238E27FC236}">
                        <a16:creationId xmlns:a16="http://schemas.microsoft.com/office/drawing/2014/main" id="{7883C9CE-8CE4-4EF0-8CC0-4C5434112385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0" name="Полилиния: фигура 99">
                    <a:extLst>
                      <a:ext uri="{FF2B5EF4-FFF2-40B4-BE49-F238E27FC236}">
                        <a16:creationId xmlns:a16="http://schemas.microsoft.com/office/drawing/2014/main" id="{899EBDAD-751A-4C50-AC1E-C51243347118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01" name="Рисунок 10" descr="Маркер контур">
                  <a:extLst>
                    <a:ext uri="{FF2B5EF4-FFF2-40B4-BE49-F238E27FC236}">
                      <a16:creationId xmlns:a16="http://schemas.microsoft.com/office/drawing/2014/main" id="{D9237901-9FAE-4194-B942-C5EDE1D45677}"/>
                    </a:ext>
                  </a:extLst>
                </p:cNvPr>
                <p:cNvGrpSpPr/>
                <p:nvPr/>
              </p:nvGrpSpPr>
              <p:grpSpPr>
                <a:xfrm>
                  <a:off x="7323107" y="5810280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02" name="Полилиния: фигура 101">
                    <a:extLst>
                      <a:ext uri="{FF2B5EF4-FFF2-40B4-BE49-F238E27FC236}">
                        <a16:creationId xmlns:a16="http://schemas.microsoft.com/office/drawing/2014/main" id="{56F57A43-38DA-4674-8B3C-4966A87C1747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3" name="Полилиния: фигура 102">
                    <a:extLst>
                      <a:ext uri="{FF2B5EF4-FFF2-40B4-BE49-F238E27FC236}">
                        <a16:creationId xmlns:a16="http://schemas.microsoft.com/office/drawing/2014/main" id="{7726E5A7-66DD-45BB-8528-50436DE7AABD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06" name="Рисунок 10" descr="Маркер контур">
                  <a:extLst>
                    <a:ext uri="{FF2B5EF4-FFF2-40B4-BE49-F238E27FC236}">
                      <a16:creationId xmlns:a16="http://schemas.microsoft.com/office/drawing/2014/main" id="{E1A0B97F-AA65-446F-98E4-207F32650596}"/>
                    </a:ext>
                  </a:extLst>
                </p:cNvPr>
                <p:cNvGrpSpPr/>
                <p:nvPr/>
              </p:nvGrpSpPr>
              <p:grpSpPr>
                <a:xfrm>
                  <a:off x="6553707" y="4349987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07" name="Полилиния: фигура 106">
                    <a:extLst>
                      <a:ext uri="{FF2B5EF4-FFF2-40B4-BE49-F238E27FC236}">
                        <a16:creationId xmlns:a16="http://schemas.microsoft.com/office/drawing/2014/main" id="{1EA3FF06-9DD3-41C4-BFE2-1F212D2167A6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8" name="Полилиния: фигура 107">
                    <a:extLst>
                      <a:ext uri="{FF2B5EF4-FFF2-40B4-BE49-F238E27FC236}">
                        <a16:creationId xmlns:a16="http://schemas.microsoft.com/office/drawing/2014/main" id="{1ED979A8-AEB9-4765-A42B-B0D665E26E7B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09" name="Рисунок 10" descr="Маркер контур">
                  <a:extLst>
                    <a:ext uri="{FF2B5EF4-FFF2-40B4-BE49-F238E27FC236}">
                      <a16:creationId xmlns:a16="http://schemas.microsoft.com/office/drawing/2014/main" id="{6E1CBD9F-0EB9-448C-8C9D-BA779893D172}"/>
                    </a:ext>
                  </a:extLst>
                </p:cNvPr>
                <p:cNvGrpSpPr/>
                <p:nvPr/>
              </p:nvGrpSpPr>
              <p:grpSpPr>
                <a:xfrm>
                  <a:off x="4371999" y="5267377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10" name="Полилиния: фигура 109">
                    <a:extLst>
                      <a:ext uri="{FF2B5EF4-FFF2-40B4-BE49-F238E27FC236}">
                        <a16:creationId xmlns:a16="http://schemas.microsoft.com/office/drawing/2014/main" id="{BE20C512-9F9A-410D-8387-0379217348A4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11" name="Полилиния: фигура 110">
                    <a:extLst>
                      <a:ext uri="{FF2B5EF4-FFF2-40B4-BE49-F238E27FC236}">
                        <a16:creationId xmlns:a16="http://schemas.microsoft.com/office/drawing/2014/main" id="{B5575EA1-0AA5-4226-B0C8-BED63DAE8DC9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12" name="Рисунок 10" descr="Маркер контур">
                  <a:extLst>
                    <a:ext uri="{FF2B5EF4-FFF2-40B4-BE49-F238E27FC236}">
                      <a16:creationId xmlns:a16="http://schemas.microsoft.com/office/drawing/2014/main" id="{D3F2C2CA-89FC-42DA-84F0-BFB63DC478D6}"/>
                    </a:ext>
                  </a:extLst>
                </p:cNvPr>
                <p:cNvGrpSpPr/>
                <p:nvPr/>
              </p:nvGrpSpPr>
              <p:grpSpPr>
                <a:xfrm>
                  <a:off x="4126343" y="4095319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13" name="Полилиния: фигура 112">
                    <a:extLst>
                      <a:ext uri="{FF2B5EF4-FFF2-40B4-BE49-F238E27FC236}">
                        <a16:creationId xmlns:a16="http://schemas.microsoft.com/office/drawing/2014/main" id="{9669137B-CD0F-4034-A595-3AF610F13439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14" name="Полилиния: фигура 113">
                    <a:extLst>
                      <a:ext uri="{FF2B5EF4-FFF2-40B4-BE49-F238E27FC236}">
                        <a16:creationId xmlns:a16="http://schemas.microsoft.com/office/drawing/2014/main" id="{CE9A7C79-9416-419A-B9E8-37ECC9AE392B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15" name="Рисунок 10" descr="Маркер контур">
                  <a:extLst>
                    <a:ext uri="{FF2B5EF4-FFF2-40B4-BE49-F238E27FC236}">
                      <a16:creationId xmlns:a16="http://schemas.microsoft.com/office/drawing/2014/main" id="{60C1D20E-8D07-49F3-8E3A-2FF89262A925}"/>
                    </a:ext>
                  </a:extLst>
                </p:cNvPr>
                <p:cNvGrpSpPr/>
                <p:nvPr/>
              </p:nvGrpSpPr>
              <p:grpSpPr>
                <a:xfrm>
                  <a:off x="3167645" y="4437731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16" name="Полилиния: фигура 115">
                    <a:extLst>
                      <a:ext uri="{FF2B5EF4-FFF2-40B4-BE49-F238E27FC236}">
                        <a16:creationId xmlns:a16="http://schemas.microsoft.com/office/drawing/2014/main" id="{20B30F7F-E378-4A60-91FB-8B3D279C4446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17" name="Полилиния: фигура 116">
                    <a:extLst>
                      <a:ext uri="{FF2B5EF4-FFF2-40B4-BE49-F238E27FC236}">
                        <a16:creationId xmlns:a16="http://schemas.microsoft.com/office/drawing/2014/main" id="{902878BD-EC93-4C90-BFB0-5D4FADF265CB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18" name="Рисунок 10" descr="Маркер контур">
                  <a:extLst>
                    <a:ext uri="{FF2B5EF4-FFF2-40B4-BE49-F238E27FC236}">
                      <a16:creationId xmlns:a16="http://schemas.microsoft.com/office/drawing/2014/main" id="{B01C82B8-FCF7-426B-A593-1F557A96C61C}"/>
                    </a:ext>
                  </a:extLst>
                </p:cNvPr>
                <p:cNvGrpSpPr/>
                <p:nvPr/>
              </p:nvGrpSpPr>
              <p:grpSpPr>
                <a:xfrm>
                  <a:off x="3409303" y="4697252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19" name="Полилиния: фигура 118">
                    <a:extLst>
                      <a:ext uri="{FF2B5EF4-FFF2-40B4-BE49-F238E27FC236}">
                        <a16:creationId xmlns:a16="http://schemas.microsoft.com/office/drawing/2014/main" id="{1CAEB8D7-5931-49E4-8A87-F1B844617F0B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20" name="Полилиния: фигура 119">
                    <a:extLst>
                      <a:ext uri="{FF2B5EF4-FFF2-40B4-BE49-F238E27FC236}">
                        <a16:creationId xmlns:a16="http://schemas.microsoft.com/office/drawing/2014/main" id="{9A0CE750-965A-4F3C-97C2-87068DF2E0F2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21" name="Рисунок 10" descr="Маркер контур">
                  <a:extLst>
                    <a:ext uri="{FF2B5EF4-FFF2-40B4-BE49-F238E27FC236}">
                      <a16:creationId xmlns:a16="http://schemas.microsoft.com/office/drawing/2014/main" id="{6B6A94C8-A4D8-4E45-87D5-EC4B1B20243A}"/>
                    </a:ext>
                  </a:extLst>
                </p:cNvPr>
                <p:cNvGrpSpPr/>
                <p:nvPr/>
              </p:nvGrpSpPr>
              <p:grpSpPr>
                <a:xfrm>
                  <a:off x="6110111" y="5512218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22" name="Полилиния: фигура 121">
                    <a:extLst>
                      <a:ext uri="{FF2B5EF4-FFF2-40B4-BE49-F238E27FC236}">
                        <a16:creationId xmlns:a16="http://schemas.microsoft.com/office/drawing/2014/main" id="{0CF6DE21-71E8-4431-8CC6-A536BB5D9495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23" name="Полилиния: фигура 122">
                    <a:extLst>
                      <a:ext uri="{FF2B5EF4-FFF2-40B4-BE49-F238E27FC236}">
                        <a16:creationId xmlns:a16="http://schemas.microsoft.com/office/drawing/2014/main" id="{CA935E5F-A2CC-400D-A418-D0691EE4C0EC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30" name="Рисунок 10" descr="Маркер контур">
                  <a:extLst>
                    <a:ext uri="{FF2B5EF4-FFF2-40B4-BE49-F238E27FC236}">
                      <a16:creationId xmlns:a16="http://schemas.microsoft.com/office/drawing/2014/main" id="{1E0750B5-FD4E-4685-B789-DA8BDEA774D7}"/>
                    </a:ext>
                  </a:extLst>
                </p:cNvPr>
                <p:cNvGrpSpPr/>
                <p:nvPr/>
              </p:nvGrpSpPr>
              <p:grpSpPr>
                <a:xfrm>
                  <a:off x="2394737" y="5197264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31" name="Полилиния: фигура 130">
                    <a:extLst>
                      <a:ext uri="{FF2B5EF4-FFF2-40B4-BE49-F238E27FC236}">
                        <a16:creationId xmlns:a16="http://schemas.microsoft.com/office/drawing/2014/main" id="{E67EB6B5-E737-4C6C-ABD1-948993DCB9B9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32" name="Полилиния: фигура 131">
                    <a:extLst>
                      <a:ext uri="{FF2B5EF4-FFF2-40B4-BE49-F238E27FC236}">
                        <a16:creationId xmlns:a16="http://schemas.microsoft.com/office/drawing/2014/main" id="{7E90805F-517D-433A-858A-DFCD76E2982E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47" name="Рисунок 10" descr="Маркер контур">
                  <a:extLst>
                    <a:ext uri="{FF2B5EF4-FFF2-40B4-BE49-F238E27FC236}">
                      <a16:creationId xmlns:a16="http://schemas.microsoft.com/office/drawing/2014/main" id="{527A57B3-CD88-434F-A943-0B38F379D414}"/>
                    </a:ext>
                  </a:extLst>
                </p:cNvPr>
                <p:cNvGrpSpPr/>
                <p:nvPr/>
              </p:nvGrpSpPr>
              <p:grpSpPr>
                <a:xfrm>
                  <a:off x="5755507" y="5316238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48" name="Полилиния: фигура 147">
                    <a:extLst>
                      <a:ext uri="{FF2B5EF4-FFF2-40B4-BE49-F238E27FC236}">
                        <a16:creationId xmlns:a16="http://schemas.microsoft.com/office/drawing/2014/main" id="{CCD4F650-C74A-41FB-A226-421678331CC2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49" name="Полилиния: фигура 148">
                    <a:extLst>
                      <a:ext uri="{FF2B5EF4-FFF2-40B4-BE49-F238E27FC236}">
                        <a16:creationId xmlns:a16="http://schemas.microsoft.com/office/drawing/2014/main" id="{219FFCE6-8909-4441-B1A5-8EC2F544C4BF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50" name="Рисунок 10" descr="Маркер контур">
                  <a:extLst>
                    <a:ext uri="{FF2B5EF4-FFF2-40B4-BE49-F238E27FC236}">
                      <a16:creationId xmlns:a16="http://schemas.microsoft.com/office/drawing/2014/main" id="{0E959E60-6A94-4AE2-987C-29A44DEDF4A1}"/>
                    </a:ext>
                  </a:extLst>
                </p:cNvPr>
                <p:cNvGrpSpPr/>
                <p:nvPr/>
              </p:nvGrpSpPr>
              <p:grpSpPr>
                <a:xfrm>
                  <a:off x="3304356" y="4279546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51" name="Полилиния: фигура 150">
                    <a:extLst>
                      <a:ext uri="{FF2B5EF4-FFF2-40B4-BE49-F238E27FC236}">
                        <a16:creationId xmlns:a16="http://schemas.microsoft.com/office/drawing/2014/main" id="{772C8856-F324-424D-A083-A64B9C60496D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52" name="Полилиния: фигура 151">
                    <a:extLst>
                      <a:ext uri="{FF2B5EF4-FFF2-40B4-BE49-F238E27FC236}">
                        <a16:creationId xmlns:a16="http://schemas.microsoft.com/office/drawing/2014/main" id="{1FB18904-780A-41D9-87C5-D05B738496D0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53" name="Рисунок 10" descr="Маркер контур">
                  <a:extLst>
                    <a:ext uri="{FF2B5EF4-FFF2-40B4-BE49-F238E27FC236}">
                      <a16:creationId xmlns:a16="http://schemas.microsoft.com/office/drawing/2014/main" id="{5A0BB363-43F9-4D26-8182-D235D8A324AD}"/>
                    </a:ext>
                  </a:extLst>
                </p:cNvPr>
                <p:cNvGrpSpPr/>
                <p:nvPr/>
              </p:nvGrpSpPr>
              <p:grpSpPr>
                <a:xfrm>
                  <a:off x="4158432" y="3465560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54" name="Полилиния: фигура 153">
                    <a:extLst>
                      <a:ext uri="{FF2B5EF4-FFF2-40B4-BE49-F238E27FC236}">
                        <a16:creationId xmlns:a16="http://schemas.microsoft.com/office/drawing/2014/main" id="{3FF02587-18BA-4C02-A287-DABD23A761F1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55" name="Полилиния: фигура 154">
                    <a:extLst>
                      <a:ext uri="{FF2B5EF4-FFF2-40B4-BE49-F238E27FC236}">
                        <a16:creationId xmlns:a16="http://schemas.microsoft.com/office/drawing/2014/main" id="{523257F9-A2B2-4E1F-89D8-118E616F648B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56" name="Рисунок 10" descr="Маркер контур">
                  <a:extLst>
                    <a:ext uri="{FF2B5EF4-FFF2-40B4-BE49-F238E27FC236}">
                      <a16:creationId xmlns:a16="http://schemas.microsoft.com/office/drawing/2014/main" id="{3B5CC7FA-E10C-45FD-B3B6-FA96D4D31D15}"/>
                    </a:ext>
                  </a:extLst>
                </p:cNvPr>
                <p:cNvGrpSpPr/>
                <p:nvPr/>
              </p:nvGrpSpPr>
              <p:grpSpPr>
                <a:xfrm>
                  <a:off x="3965185" y="4271802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57" name="Полилиния: фигура 156">
                    <a:extLst>
                      <a:ext uri="{FF2B5EF4-FFF2-40B4-BE49-F238E27FC236}">
                        <a16:creationId xmlns:a16="http://schemas.microsoft.com/office/drawing/2014/main" id="{4B53B8DA-9716-4712-936C-F859660F36CB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58" name="Полилиния: фигура 157">
                    <a:extLst>
                      <a:ext uri="{FF2B5EF4-FFF2-40B4-BE49-F238E27FC236}">
                        <a16:creationId xmlns:a16="http://schemas.microsoft.com/office/drawing/2014/main" id="{3DDFD666-8F11-466D-A86E-455CD555D324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59" name="Рисунок 10" descr="Маркер контур">
                  <a:extLst>
                    <a:ext uri="{FF2B5EF4-FFF2-40B4-BE49-F238E27FC236}">
                      <a16:creationId xmlns:a16="http://schemas.microsoft.com/office/drawing/2014/main" id="{8321AA48-BA6C-43E8-B5EA-C7E3ACED01F5}"/>
                    </a:ext>
                  </a:extLst>
                </p:cNvPr>
                <p:cNvGrpSpPr/>
                <p:nvPr/>
              </p:nvGrpSpPr>
              <p:grpSpPr>
                <a:xfrm>
                  <a:off x="4824749" y="5257637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60" name="Полилиния: фигура 159">
                    <a:extLst>
                      <a:ext uri="{FF2B5EF4-FFF2-40B4-BE49-F238E27FC236}">
                        <a16:creationId xmlns:a16="http://schemas.microsoft.com/office/drawing/2014/main" id="{7E9182BE-1089-4984-B9F7-AC7AE51F7A46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1" name="Полилиния: фигура 160">
                    <a:extLst>
                      <a:ext uri="{FF2B5EF4-FFF2-40B4-BE49-F238E27FC236}">
                        <a16:creationId xmlns:a16="http://schemas.microsoft.com/office/drawing/2014/main" id="{76382E3B-B5EB-4CE9-912D-C3C1ED142345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62" name="Рисунок 10" descr="Маркер контур">
                  <a:extLst>
                    <a:ext uri="{FF2B5EF4-FFF2-40B4-BE49-F238E27FC236}">
                      <a16:creationId xmlns:a16="http://schemas.microsoft.com/office/drawing/2014/main" id="{9A8EA148-6A05-4C55-9219-86CD1FCEBA6A}"/>
                    </a:ext>
                  </a:extLst>
                </p:cNvPr>
                <p:cNvGrpSpPr/>
                <p:nvPr/>
              </p:nvGrpSpPr>
              <p:grpSpPr>
                <a:xfrm>
                  <a:off x="5411105" y="4859069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63" name="Полилиния: фигура 162">
                    <a:extLst>
                      <a:ext uri="{FF2B5EF4-FFF2-40B4-BE49-F238E27FC236}">
                        <a16:creationId xmlns:a16="http://schemas.microsoft.com/office/drawing/2014/main" id="{D428F554-C488-41A6-95D0-E48E0EC6CEB7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4" name="Полилиния: фигура 163">
                    <a:extLst>
                      <a:ext uri="{FF2B5EF4-FFF2-40B4-BE49-F238E27FC236}">
                        <a16:creationId xmlns:a16="http://schemas.microsoft.com/office/drawing/2014/main" id="{71C74552-7ACC-4411-AC04-951487613809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65" name="Рисунок 10" descr="Маркер контур">
                  <a:extLst>
                    <a:ext uri="{FF2B5EF4-FFF2-40B4-BE49-F238E27FC236}">
                      <a16:creationId xmlns:a16="http://schemas.microsoft.com/office/drawing/2014/main" id="{13D664D6-3129-405C-919C-CBF9E673711D}"/>
                    </a:ext>
                  </a:extLst>
                </p:cNvPr>
                <p:cNvGrpSpPr/>
                <p:nvPr/>
              </p:nvGrpSpPr>
              <p:grpSpPr>
                <a:xfrm>
                  <a:off x="5181168" y="5342358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66" name="Полилиния: фигура 165">
                    <a:extLst>
                      <a:ext uri="{FF2B5EF4-FFF2-40B4-BE49-F238E27FC236}">
                        <a16:creationId xmlns:a16="http://schemas.microsoft.com/office/drawing/2014/main" id="{04C38A8E-5A88-44E6-BD5B-56E4495F454D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7" name="Полилиния: фигура 166">
                    <a:extLst>
                      <a:ext uri="{FF2B5EF4-FFF2-40B4-BE49-F238E27FC236}">
                        <a16:creationId xmlns:a16="http://schemas.microsoft.com/office/drawing/2014/main" id="{EE5FA800-FBDE-4BF0-BFA1-F0EA89594C35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68" name="Рисунок 10" descr="Маркер контур">
                  <a:extLst>
                    <a:ext uri="{FF2B5EF4-FFF2-40B4-BE49-F238E27FC236}">
                      <a16:creationId xmlns:a16="http://schemas.microsoft.com/office/drawing/2014/main" id="{1C02F82C-EBA8-4A1C-A2D8-C384366BD81C}"/>
                    </a:ext>
                  </a:extLst>
                </p:cNvPr>
                <p:cNvGrpSpPr/>
                <p:nvPr/>
              </p:nvGrpSpPr>
              <p:grpSpPr>
                <a:xfrm>
                  <a:off x="9294096" y="5235752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69" name="Полилиния: фигура 168">
                    <a:extLst>
                      <a:ext uri="{FF2B5EF4-FFF2-40B4-BE49-F238E27FC236}">
                        <a16:creationId xmlns:a16="http://schemas.microsoft.com/office/drawing/2014/main" id="{79113113-4920-4CD0-98DB-1F2F430F6B96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0" name="Полилиния: фигура 169">
                    <a:extLst>
                      <a:ext uri="{FF2B5EF4-FFF2-40B4-BE49-F238E27FC236}">
                        <a16:creationId xmlns:a16="http://schemas.microsoft.com/office/drawing/2014/main" id="{483AD017-E2C3-45CD-A0F5-A868A4A6EDCD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74" name="Рисунок 10" descr="Маркер контур">
                  <a:extLst>
                    <a:ext uri="{FF2B5EF4-FFF2-40B4-BE49-F238E27FC236}">
                      <a16:creationId xmlns:a16="http://schemas.microsoft.com/office/drawing/2014/main" id="{89A78F8D-575D-4533-9B1E-48E41A4CEA96}"/>
                    </a:ext>
                  </a:extLst>
                </p:cNvPr>
                <p:cNvGrpSpPr/>
                <p:nvPr/>
              </p:nvGrpSpPr>
              <p:grpSpPr>
                <a:xfrm>
                  <a:off x="4206130" y="4344920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75" name="Полилиния: фигура 174">
                    <a:extLst>
                      <a:ext uri="{FF2B5EF4-FFF2-40B4-BE49-F238E27FC236}">
                        <a16:creationId xmlns:a16="http://schemas.microsoft.com/office/drawing/2014/main" id="{07899298-3426-488A-A1F1-4055CB3A456E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6" name="Полилиния: фигура 175">
                    <a:extLst>
                      <a:ext uri="{FF2B5EF4-FFF2-40B4-BE49-F238E27FC236}">
                        <a16:creationId xmlns:a16="http://schemas.microsoft.com/office/drawing/2014/main" id="{05E5275B-0FC1-4C80-A999-85CB3466F5C4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80" name="Рисунок 10" descr="Маркер контур">
                  <a:extLst>
                    <a:ext uri="{FF2B5EF4-FFF2-40B4-BE49-F238E27FC236}">
                      <a16:creationId xmlns:a16="http://schemas.microsoft.com/office/drawing/2014/main" id="{E3DE54A2-4CF8-411D-A011-04147D03C3C3}"/>
                    </a:ext>
                  </a:extLst>
                </p:cNvPr>
                <p:cNvGrpSpPr/>
                <p:nvPr/>
              </p:nvGrpSpPr>
              <p:grpSpPr>
                <a:xfrm>
                  <a:off x="5785641" y="4753760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81" name="Полилиния: фигура 180">
                    <a:extLst>
                      <a:ext uri="{FF2B5EF4-FFF2-40B4-BE49-F238E27FC236}">
                        <a16:creationId xmlns:a16="http://schemas.microsoft.com/office/drawing/2014/main" id="{E03F7506-1FCE-4F3E-A3BC-C924B78605AA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2" name="Полилиния: фигура 181">
                    <a:extLst>
                      <a:ext uri="{FF2B5EF4-FFF2-40B4-BE49-F238E27FC236}">
                        <a16:creationId xmlns:a16="http://schemas.microsoft.com/office/drawing/2014/main" id="{1E19A1AA-0909-4011-8D6E-58AFBE112F9B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83" name="Рисунок 10" descr="Маркер контур">
                  <a:extLst>
                    <a:ext uri="{FF2B5EF4-FFF2-40B4-BE49-F238E27FC236}">
                      <a16:creationId xmlns:a16="http://schemas.microsoft.com/office/drawing/2014/main" id="{042F9DB7-64E2-4419-B9E0-E86A37FC844A}"/>
                    </a:ext>
                  </a:extLst>
                </p:cNvPr>
                <p:cNvGrpSpPr/>
                <p:nvPr/>
              </p:nvGrpSpPr>
              <p:grpSpPr>
                <a:xfrm>
                  <a:off x="3395396" y="5867601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84" name="Полилиния: фигура 183">
                    <a:extLst>
                      <a:ext uri="{FF2B5EF4-FFF2-40B4-BE49-F238E27FC236}">
                        <a16:creationId xmlns:a16="http://schemas.microsoft.com/office/drawing/2014/main" id="{9F9F5C52-3E97-4A73-8CC4-EF6A23F87824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5" name="Полилиния: фигура 184">
                    <a:extLst>
                      <a:ext uri="{FF2B5EF4-FFF2-40B4-BE49-F238E27FC236}">
                        <a16:creationId xmlns:a16="http://schemas.microsoft.com/office/drawing/2014/main" id="{EAF45FF2-F360-4862-A22C-2759BB92279C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86" name="Рисунок 10" descr="Маркер контур">
                  <a:extLst>
                    <a:ext uri="{FF2B5EF4-FFF2-40B4-BE49-F238E27FC236}">
                      <a16:creationId xmlns:a16="http://schemas.microsoft.com/office/drawing/2014/main" id="{BACE4265-11BF-4B6A-ABC4-AA4BFBE81809}"/>
                    </a:ext>
                  </a:extLst>
                </p:cNvPr>
                <p:cNvGrpSpPr/>
                <p:nvPr/>
              </p:nvGrpSpPr>
              <p:grpSpPr>
                <a:xfrm>
                  <a:off x="8211452" y="5441152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87" name="Полилиния: фигура 186">
                    <a:extLst>
                      <a:ext uri="{FF2B5EF4-FFF2-40B4-BE49-F238E27FC236}">
                        <a16:creationId xmlns:a16="http://schemas.microsoft.com/office/drawing/2014/main" id="{69A8A2CE-8D57-4782-9389-86626BC5AC20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8" name="Полилиния: фигура 187">
                    <a:extLst>
                      <a:ext uri="{FF2B5EF4-FFF2-40B4-BE49-F238E27FC236}">
                        <a16:creationId xmlns:a16="http://schemas.microsoft.com/office/drawing/2014/main" id="{BCE928E0-3390-49DC-9DBD-5AE36CC66E0C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89" name="Рисунок 10" descr="Маркер контур">
                  <a:extLst>
                    <a:ext uri="{FF2B5EF4-FFF2-40B4-BE49-F238E27FC236}">
                      <a16:creationId xmlns:a16="http://schemas.microsoft.com/office/drawing/2014/main" id="{3EDEAB1B-B689-422F-95C3-E504199474F1}"/>
                    </a:ext>
                  </a:extLst>
                </p:cNvPr>
                <p:cNvGrpSpPr/>
                <p:nvPr/>
              </p:nvGrpSpPr>
              <p:grpSpPr>
                <a:xfrm>
                  <a:off x="8902654" y="5259215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90" name="Полилиния: фигура 189">
                    <a:extLst>
                      <a:ext uri="{FF2B5EF4-FFF2-40B4-BE49-F238E27FC236}">
                        <a16:creationId xmlns:a16="http://schemas.microsoft.com/office/drawing/2014/main" id="{651EC2D1-6DC5-4D65-BBEC-6A5AB93FF5A2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91" name="Полилиния: фигура 190">
                    <a:extLst>
                      <a:ext uri="{FF2B5EF4-FFF2-40B4-BE49-F238E27FC236}">
                        <a16:creationId xmlns:a16="http://schemas.microsoft.com/office/drawing/2014/main" id="{0A71EA12-971F-468A-97C7-8001194BE3DB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92" name="Рисунок 10" descr="Маркер контур">
                  <a:extLst>
                    <a:ext uri="{FF2B5EF4-FFF2-40B4-BE49-F238E27FC236}">
                      <a16:creationId xmlns:a16="http://schemas.microsoft.com/office/drawing/2014/main" id="{449F56EC-C141-4AFB-BB0C-B020F91C0270}"/>
                    </a:ext>
                  </a:extLst>
                </p:cNvPr>
                <p:cNvGrpSpPr/>
                <p:nvPr/>
              </p:nvGrpSpPr>
              <p:grpSpPr>
                <a:xfrm>
                  <a:off x="5284567" y="4073434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93" name="Полилиния: фигура 192">
                    <a:extLst>
                      <a:ext uri="{FF2B5EF4-FFF2-40B4-BE49-F238E27FC236}">
                        <a16:creationId xmlns:a16="http://schemas.microsoft.com/office/drawing/2014/main" id="{F86E96A7-D3D6-44E7-BA3C-67DC338C3FE9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94" name="Полилиния: фигура 193">
                    <a:extLst>
                      <a:ext uri="{FF2B5EF4-FFF2-40B4-BE49-F238E27FC236}">
                        <a16:creationId xmlns:a16="http://schemas.microsoft.com/office/drawing/2014/main" id="{F03DEC30-1788-42E5-AC0D-8158C500524B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95" name="Рисунок 10" descr="Маркер контур">
                  <a:extLst>
                    <a:ext uri="{FF2B5EF4-FFF2-40B4-BE49-F238E27FC236}">
                      <a16:creationId xmlns:a16="http://schemas.microsoft.com/office/drawing/2014/main" id="{96E3D39C-6F21-4BAD-9AA8-640DC37383C8}"/>
                    </a:ext>
                  </a:extLst>
                </p:cNvPr>
                <p:cNvGrpSpPr/>
                <p:nvPr/>
              </p:nvGrpSpPr>
              <p:grpSpPr>
                <a:xfrm>
                  <a:off x="6760662" y="5249335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96" name="Полилиния: фигура 195">
                    <a:extLst>
                      <a:ext uri="{FF2B5EF4-FFF2-40B4-BE49-F238E27FC236}">
                        <a16:creationId xmlns:a16="http://schemas.microsoft.com/office/drawing/2014/main" id="{5C4BF8B8-679B-44DF-8AD3-72EB34C1373C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97" name="Полилиния: фигура 196">
                    <a:extLst>
                      <a:ext uri="{FF2B5EF4-FFF2-40B4-BE49-F238E27FC236}">
                        <a16:creationId xmlns:a16="http://schemas.microsoft.com/office/drawing/2014/main" id="{B16993DF-CA02-4624-941D-9D409E349016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98" name="Рисунок 10" descr="Маркер контур">
                  <a:extLst>
                    <a:ext uri="{FF2B5EF4-FFF2-40B4-BE49-F238E27FC236}">
                      <a16:creationId xmlns:a16="http://schemas.microsoft.com/office/drawing/2014/main" id="{22EE8E0A-39F3-40D2-889A-8876C004657C}"/>
                    </a:ext>
                  </a:extLst>
                </p:cNvPr>
                <p:cNvGrpSpPr/>
                <p:nvPr/>
              </p:nvGrpSpPr>
              <p:grpSpPr>
                <a:xfrm>
                  <a:off x="4630695" y="4606970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99" name="Полилиния: фигура 198">
                    <a:extLst>
                      <a:ext uri="{FF2B5EF4-FFF2-40B4-BE49-F238E27FC236}">
                        <a16:creationId xmlns:a16="http://schemas.microsoft.com/office/drawing/2014/main" id="{719FDC2D-5542-415F-97E9-5A96F4173678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00" name="Полилиния: фигура 199">
                    <a:extLst>
                      <a:ext uri="{FF2B5EF4-FFF2-40B4-BE49-F238E27FC236}">
                        <a16:creationId xmlns:a16="http://schemas.microsoft.com/office/drawing/2014/main" id="{885A439A-5F4F-4FFE-A800-80D8174C7C6E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201" name="Рисунок 10" descr="Маркер контур">
                  <a:extLst>
                    <a:ext uri="{FF2B5EF4-FFF2-40B4-BE49-F238E27FC236}">
                      <a16:creationId xmlns:a16="http://schemas.microsoft.com/office/drawing/2014/main" id="{EED9C197-3109-4047-BB36-70DD2892E9B7}"/>
                    </a:ext>
                  </a:extLst>
                </p:cNvPr>
                <p:cNvGrpSpPr/>
                <p:nvPr/>
              </p:nvGrpSpPr>
              <p:grpSpPr>
                <a:xfrm>
                  <a:off x="5606524" y="3797691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202" name="Полилиния: фигура 201">
                    <a:extLst>
                      <a:ext uri="{FF2B5EF4-FFF2-40B4-BE49-F238E27FC236}">
                        <a16:creationId xmlns:a16="http://schemas.microsoft.com/office/drawing/2014/main" id="{3123A8E4-2A3B-4EBB-9FD6-75E1E8EA34A2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03" name="Полилиния: фигура 202">
                    <a:extLst>
                      <a:ext uri="{FF2B5EF4-FFF2-40B4-BE49-F238E27FC236}">
                        <a16:creationId xmlns:a16="http://schemas.microsoft.com/office/drawing/2014/main" id="{0AC876C1-365A-472A-A2E3-B0D14276FF78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204" name="Рисунок 10" descr="Маркер контур">
                  <a:extLst>
                    <a:ext uri="{FF2B5EF4-FFF2-40B4-BE49-F238E27FC236}">
                      <a16:creationId xmlns:a16="http://schemas.microsoft.com/office/drawing/2014/main" id="{92390BD6-DE6F-46AE-922C-7E17788B958B}"/>
                    </a:ext>
                  </a:extLst>
                </p:cNvPr>
                <p:cNvGrpSpPr/>
                <p:nvPr/>
              </p:nvGrpSpPr>
              <p:grpSpPr>
                <a:xfrm>
                  <a:off x="2810724" y="3694369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205" name="Полилиния: фигура 204">
                    <a:extLst>
                      <a:ext uri="{FF2B5EF4-FFF2-40B4-BE49-F238E27FC236}">
                        <a16:creationId xmlns:a16="http://schemas.microsoft.com/office/drawing/2014/main" id="{9550F7D1-B093-4ECB-9646-7E98EBAFC381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206" name="Полилиния: фигура 205">
                    <a:extLst>
                      <a:ext uri="{FF2B5EF4-FFF2-40B4-BE49-F238E27FC236}">
                        <a16:creationId xmlns:a16="http://schemas.microsoft.com/office/drawing/2014/main" id="{ADE7A8C0-F539-4203-BB02-6E606492BDDD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207" name="Рисунок 10" descr="Маркер контур">
                  <a:extLst>
                    <a:ext uri="{FF2B5EF4-FFF2-40B4-BE49-F238E27FC236}">
                      <a16:creationId xmlns:a16="http://schemas.microsoft.com/office/drawing/2014/main" id="{C1CB10D2-2C34-4414-B178-4BD99E4E5AA7}"/>
                    </a:ext>
                  </a:extLst>
                </p:cNvPr>
                <p:cNvGrpSpPr/>
                <p:nvPr/>
              </p:nvGrpSpPr>
              <p:grpSpPr>
                <a:xfrm>
                  <a:off x="4158432" y="5125951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208" name="Полилиния: фигура 207">
                    <a:extLst>
                      <a:ext uri="{FF2B5EF4-FFF2-40B4-BE49-F238E27FC236}">
                        <a16:creationId xmlns:a16="http://schemas.microsoft.com/office/drawing/2014/main" id="{FFD7003D-96D3-43AC-BBCC-1032AD0B0396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09" name="Полилиния: фигура 208">
                    <a:extLst>
                      <a:ext uri="{FF2B5EF4-FFF2-40B4-BE49-F238E27FC236}">
                        <a16:creationId xmlns:a16="http://schemas.microsoft.com/office/drawing/2014/main" id="{B0AEEB29-CC2F-47D2-8781-C5C46BAAA1BE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210" name="Рисунок 10" descr="Маркер контур">
                  <a:extLst>
                    <a:ext uri="{FF2B5EF4-FFF2-40B4-BE49-F238E27FC236}">
                      <a16:creationId xmlns:a16="http://schemas.microsoft.com/office/drawing/2014/main" id="{C3DF0C3B-0913-43C9-BAE9-6BB52B2C8A29}"/>
                    </a:ext>
                  </a:extLst>
                </p:cNvPr>
                <p:cNvGrpSpPr/>
                <p:nvPr/>
              </p:nvGrpSpPr>
              <p:grpSpPr>
                <a:xfrm>
                  <a:off x="5046234" y="4649588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211" name="Полилиния: фигура 210">
                    <a:extLst>
                      <a:ext uri="{FF2B5EF4-FFF2-40B4-BE49-F238E27FC236}">
                        <a16:creationId xmlns:a16="http://schemas.microsoft.com/office/drawing/2014/main" id="{0AE4FD2B-4C2C-4980-8F37-8CD52032C15B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12" name="Полилиния: фигура 211">
                    <a:extLst>
                      <a:ext uri="{FF2B5EF4-FFF2-40B4-BE49-F238E27FC236}">
                        <a16:creationId xmlns:a16="http://schemas.microsoft.com/office/drawing/2014/main" id="{F1BDD63F-4863-4F8C-83A3-97068351D729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</p:grpSp>
        </p:grpSp>
      </p:grpSp>
      <p:pic>
        <p:nvPicPr>
          <p:cNvPr id="171" name="Рисунок 170">
            <a:extLst>
              <a:ext uri="{FF2B5EF4-FFF2-40B4-BE49-F238E27FC236}">
                <a16:creationId xmlns:a16="http://schemas.microsoft.com/office/drawing/2014/main" id="{C187DD71-C9B4-4554-9625-C9E6C1D9D51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rgbClr val="225D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8"/>
          <a:stretch/>
        </p:blipFill>
        <p:spPr>
          <a:xfrm>
            <a:off x="11069769" y="188680"/>
            <a:ext cx="899032" cy="829850"/>
          </a:xfrm>
          <a:prstGeom prst="rect">
            <a:avLst/>
          </a:prstGeom>
        </p:spPr>
      </p:pic>
      <p:pic>
        <p:nvPicPr>
          <p:cNvPr id="371" name="Picture 4" descr="Самый старый и самый большой ― в Москве.Столичный метроп...">
            <a:extLst>
              <a:ext uri="{FF2B5EF4-FFF2-40B4-BE49-F238E27FC236}">
                <a16:creationId xmlns:a16="http://schemas.microsoft.com/office/drawing/2014/main" id="{62F48EE3-5EDD-44BF-9C3A-3E70C07C54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3" b="90102" l="9979" r="89968">
                        <a14:foregroundMark x1="60352" y1="43942" x2="60618" y2="44367"/>
                        <a14:foregroundMark x1="62060" y1="88567" x2="60669" y2="86568"/>
                        <a14:foregroundMark x1="59698" y1="85762" x2="62273" y2="90102"/>
                        <a14:foregroundMark x1="62273" y1="90102" x2="61953" y2="88993"/>
                        <a14:foregroundMark x1="81137" y1="71089" x2="79723" y2="68686"/>
                        <a14:foregroundMark x1="79723" y1="68686" x2="81142" y2="70268"/>
                        <a14:foregroundMark x1="81240" y1="74140" x2="78068" y2="73379"/>
                        <a14:foregroundMark x1="80736" y1="70819" x2="80470" y2="70819"/>
                        <a14:foregroundMark x1="80470" y1="69454" x2="82551" y2="73976"/>
                        <a14:foregroundMark x1="83298" y1="74317" x2="84739" y2="77645"/>
                        <a14:foregroundMark x1="79402" y1="71075" x2="79402" y2="71075"/>
                        <a14:foregroundMark x1="79883" y1="70222" x2="80096" y2="73976"/>
                        <a14:foregroundMark x1="80096" y1="67491" x2="79989" y2="69881"/>
                        <a14:foregroundMark x1="84365" y1="75512" x2="84845" y2="75512"/>
                        <a14:foregroundMark x1="78388" y1="71587" x2="79136" y2="71843"/>
                        <a14:foregroundMark x1="84739" y1="76706" x2="85379" y2="76877"/>
                        <a14:backgroundMark x1="61740" y1="43345" x2="65635" y2="60154"/>
                        <a14:backgroundMark x1="65635" y1="60154" x2="76361" y2="62457"/>
                        <a14:backgroundMark x1="76361" y1="62457" x2="75827" y2="47526"/>
                        <a14:backgroundMark x1="75827" y1="47526" x2="67663" y2="39420"/>
                        <a14:backgroundMark x1="67663" y1="39420" x2="34472" y2="44283"/>
                        <a14:backgroundMark x1="34472" y1="44283" x2="27801" y2="48549"/>
                        <a14:backgroundMark x1="27801" y1="48549" x2="12860" y2="42406"/>
                        <a14:backgroundMark x1="12860" y1="42406" x2="31057" y2="56399"/>
                        <a14:backgroundMark x1="31057" y1="56399" x2="39861" y2="57167"/>
                        <a14:backgroundMark x1="39861" y1="57167" x2="26628" y2="56997"/>
                        <a14:backgroundMark x1="26628" y1="56997" x2="27108" y2="56997"/>
                        <a14:backgroundMark x1="62220" y1="44966" x2="3362" y2="75427"/>
                        <a14:backgroundMark x1="3362" y1="75427" x2="55550" y2="83276"/>
                        <a14:backgroundMark x1="55550" y1="83276" x2="70918" y2="78754"/>
                        <a14:backgroundMark x1="70918" y1="78754" x2="62433" y2="49829"/>
                        <a14:backgroundMark x1="55123" y1="77304" x2="54536" y2="79437"/>
                        <a14:backgroundMark x1="48292" y1="73976" x2="55550" y2="81485"/>
                        <a14:backgroundMark x1="55550" y1="81485" x2="52134" y2="72184"/>
                        <a14:backgroundMark x1="52134" y1="72184" x2="47599" y2="71246"/>
                        <a14:backgroundMark x1="57471" y1="82338" x2="63234" y2="87116"/>
                        <a14:backgroundMark x1="63234" y1="87116" x2="57471" y2="74147"/>
                        <a14:backgroundMark x1="57471" y1="74147" x2="57471" y2="74147"/>
                        <a14:backgroundMark x1="68196" y1="40444" x2="73266" y2="29693"/>
                        <a14:backgroundMark x1="73266" y1="29693" x2="81750" y2="44454"/>
                        <a14:backgroundMark x1="81750" y1="44454" x2="90822" y2="42918"/>
                        <a14:backgroundMark x1="90822" y1="42918" x2="95358" y2="50853"/>
                        <a14:backgroundMark x1="95358" y1="50853" x2="97812" y2="38823"/>
                        <a14:backgroundMark x1="97812" y1="38823" x2="88474" y2="5887"/>
                        <a14:backgroundMark x1="88474" y1="5887" x2="75240" y2="3413"/>
                        <a14:backgroundMark x1="75240" y1="3413" x2="62060" y2="14761"/>
                        <a14:backgroundMark x1="62060" y1="14761" x2="60672" y2="33618"/>
                        <a14:backgroundMark x1="60672" y1="33618" x2="66222" y2="39761"/>
                        <a14:backgroundMark x1="66222" y1="39761" x2="67343" y2="38737"/>
                        <a14:backgroundMark x1="89381" y1="75939" x2="85596" y2="73500"/>
                        <a14:backgroundMark x1="84804" y1="75401" x2="87140" y2="79352"/>
                        <a14:backgroundMark x1="87140" y1="79352" x2="81110" y2="88311"/>
                        <a14:backgroundMark x1="81110" y1="88311" x2="73853" y2="75512"/>
                        <a14:backgroundMark x1="73853" y1="75512" x2="76467" y2="72014"/>
                        <a14:backgroundMark x1="77535" y1="70222" x2="78838" y2="71075"/>
                        <a14:backgroundMark x1="83138" y1="73891" x2="88047" y2="67491"/>
                        <a14:backgroundMark x1="88047" y1="67491" x2="80843" y2="63567"/>
                        <a14:backgroundMark x1="80843" y1="63567" x2="78655" y2="67321"/>
                        <a14:backgroundMark x1="81590" y1="68686" x2="83664" y2="73962"/>
                        <a14:backgroundMark x1="85486" y1="74147" x2="85005" y2="73805"/>
                      </a14:backgroundRemoval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836" t="65493" r="12613" b="19070"/>
          <a:stretch/>
        </p:blipFill>
        <p:spPr bwMode="auto">
          <a:xfrm>
            <a:off x="-6869824" y="4846251"/>
            <a:ext cx="768349" cy="64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9" name="TextBox 538">
            <a:extLst>
              <a:ext uri="{FF2B5EF4-FFF2-40B4-BE49-F238E27FC236}">
                <a16:creationId xmlns:a16="http://schemas.microsoft.com/office/drawing/2014/main" id="{89A27354-3A30-46A1-822B-874410270517}"/>
              </a:ext>
            </a:extLst>
          </p:cNvPr>
          <p:cNvSpPr txBox="1"/>
          <p:nvPr/>
        </p:nvSpPr>
        <p:spPr>
          <a:xfrm>
            <a:off x="112013" y="2576174"/>
            <a:ext cx="254404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25D60"/>
                </a:solidFill>
                <a:latin typeface="Montserrat Semi-Bold" panose="020B0604020202020204" charset="-52"/>
              </a:rPr>
              <a:t>Основания для функционирования ИФГ и ФМЦ: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225D60"/>
                </a:solidFill>
                <a:latin typeface="Montserrat Semi-Bold" panose="020B0604020202020204" charset="-52"/>
              </a:rPr>
              <a:t>Стратегия повышения финансовой грамотности в Российской Федерации на 2017-2023 гг.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225D60"/>
                </a:solidFill>
                <a:latin typeface="Montserrat Semi-Bold" panose="020B0604020202020204" charset="-52"/>
              </a:rPr>
              <a:t>Распоряжение Правительства Российской Федерации от 10 февраля 2021 г. №291-р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225D60"/>
                </a:solidFill>
                <a:latin typeface="Montserrat Semi-Bold" panose="020B0604020202020204" charset="-52"/>
              </a:rPr>
              <a:t>План мероприятий ("дорожная карта") по реализации Стратегии повышения финансовой грамотности в Российской Федерации на 2017-2023 годы</a:t>
            </a:r>
          </a:p>
        </p:txBody>
      </p:sp>
      <p:grpSp>
        <p:nvGrpSpPr>
          <p:cNvPr id="540" name="Рисунок 10" descr="Маркер контур">
            <a:extLst>
              <a:ext uri="{FF2B5EF4-FFF2-40B4-BE49-F238E27FC236}">
                <a16:creationId xmlns:a16="http://schemas.microsoft.com/office/drawing/2014/main" id="{8EB3C660-42FA-4FEB-8DE9-54085946B9F1}"/>
              </a:ext>
            </a:extLst>
          </p:cNvPr>
          <p:cNvGrpSpPr/>
          <p:nvPr/>
        </p:nvGrpSpPr>
        <p:grpSpPr>
          <a:xfrm>
            <a:off x="3252746" y="4516111"/>
            <a:ext cx="283835" cy="44609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541" name="Полилиния: фигура 540">
              <a:extLst>
                <a:ext uri="{FF2B5EF4-FFF2-40B4-BE49-F238E27FC236}">
                  <a16:creationId xmlns:a16="http://schemas.microsoft.com/office/drawing/2014/main" id="{A4F75E41-CDC5-44A3-90D4-1128F51AC4CF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2" name="Полилиния: фигура 541">
              <a:extLst>
                <a:ext uri="{FF2B5EF4-FFF2-40B4-BE49-F238E27FC236}">
                  <a16:creationId xmlns:a16="http://schemas.microsoft.com/office/drawing/2014/main" id="{2951ED6A-D416-40E0-B2B1-55E16687C600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35E70CF-0586-4D76-8704-723AD06A4B86}"/>
              </a:ext>
            </a:extLst>
          </p:cNvPr>
          <p:cNvSpPr txBox="1"/>
          <p:nvPr/>
        </p:nvSpPr>
        <p:spPr>
          <a:xfrm>
            <a:off x="163859" y="1736023"/>
            <a:ext cx="91717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u="none" strike="noStrike" dirty="0">
                <a:solidFill>
                  <a:srgbClr val="225D60"/>
                </a:solidFill>
                <a:effectLst/>
                <a:latin typeface="Montserrat Semi-Bold" panose="020B0604020202020204" charset="-52"/>
              </a:rPr>
              <a:t>Мы </a:t>
            </a:r>
            <a:r>
              <a:rPr lang="ru-RU" sz="1600" b="1" i="0" u="none" strike="noStrike" dirty="0">
                <a:solidFill>
                  <a:srgbClr val="225D60"/>
                </a:solidFill>
                <a:effectLst/>
                <a:latin typeface="Montserrat Semi-Bold" panose="020B0604020202020204" charset="-52"/>
              </a:rPr>
              <a:t>готовим проводников </a:t>
            </a:r>
            <a:r>
              <a:rPr lang="ru-RU" sz="1600" b="0" i="0" u="none" strike="noStrike" dirty="0">
                <a:solidFill>
                  <a:srgbClr val="225D60"/>
                </a:solidFill>
                <a:effectLst/>
                <a:latin typeface="Montserrat Semi-Bold" panose="020B0604020202020204" charset="-52"/>
              </a:rPr>
              <a:t>базовых финансовых </a:t>
            </a:r>
            <a:r>
              <a:rPr lang="ru-RU" sz="1600" b="1" i="0" u="none" strike="noStrike" dirty="0">
                <a:solidFill>
                  <a:srgbClr val="225D60"/>
                </a:solidFill>
                <a:effectLst/>
                <a:latin typeface="Montserrat Semi-Bold" panose="020B0604020202020204" charset="-52"/>
              </a:rPr>
              <a:t>знаний</a:t>
            </a:r>
            <a:r>
              <a:rPr lang="ru-RU" sz="1600" b="0" i="0" u="none" strike="noStrike" dirty="0">
                <a:solidFill>
                  <a:srgbClr val="225D60"/>
                </a:solidFill>
                <a:effectLst/>
                <a:latin typeface="Montserrat Semi-Bold" panose="020B0604020202020204" charset="-52"/>
              </a:rPr>
              <a:t>, которые в своей основной профессиональной деятельности контактируют и </a:t>
            </a:r>
            <a:r>
              <a:rPr lang="ru-RU" sz="1600" b="1" dirty="0">
                <a:solidFill>
                  <a:srgbClr val="225D60"/>
                </a:solidFill>
                <a:latin typeface="Montserrat Semi-Bold" panose="020B0604020202020204" charset="-52"/>
              </a:rPr>
              <a:t>учат </a:t>
            </a:r>
            <a:r>
              <a:rPr lang="ru-RU" sz="1600" b="1" i="0" u="none" strike="noStrike" dirty="0">
                <a:solidFill>
                  <a:srgbClr val="225D60"/>
                </a:solidFill>
                <a:effectLst/>
                <a:latin typeface="Montserrat Semi-Bold" panose="020B0604020202020204" charset="-52"/>
              </a:rPr>
              <a:t>финансовому благополучию взрослое население </a:t>
            </a:r>
            <a:r>
              <a:rPr lang="ru-RU" sz="1600" b="0" i="0" u="none" strike="noStrike" dirty="0">
                <a:solidFill>
                  <a:srgbClr val="225D60"/>
                </a:solidFill>
                <a:effectLst/>
                <a:latin typeface="Montserrat Semi-Bold" panose="020B0604020202020204" charset="-52"/>
              </a:rPr>
              <a:t>России.</a:t>
            </a:r>
            <a:endParaRPr lang="ru-RU" sz="1600" dirty="0">
              <a:solidFill>
                <a:srgbClr val="225D60"/>
              </a:solidFill>
              <a:effectLst/>
              <a:latin typeface="Montserrat Semi-Bold" panose="020B0604020202020204" charset="-52"/>
            </a:endParaRPr>
          </a:p>
        </p:txBody>
      </p:sp>
      <p:sp>
        <p:nvSpPr>
          <p:cNvPr id="544" name="Полилиния: фигура 543">
            <a:extLst>
              <a:ext uri="{FF2B5EF4-FFF2-40B4-BE49-F238E27FC236}">
                <a16:creationId xmlns:a16="http://schemas.microsoft.com/office/drawing/2014/main" id="{F8096C70-60AA-4D81-8A9F-0E61EEC4FB6C}"/>
              </a:ext>
            </a:extLst>
          </p:cNvPr>
          <p:cNvSpPr/>
          <p:nvPr/>
        </p:nvSpPr>
        <p:spPr>
          <a:xfrm>
            <a:off x="2968344" y="5375300"/>
            <a:ext cx="283835" cy="422646"/>
          </a:xfrm>
          <a:custGeom>
            <a:avLst/>
            <a:gdLst>
              <a:gd name="connsiteX0" fmla="*/ 199424 w 398839"/>
              <a:gd name="connsiteY0" fmla="*/ 0 h 647794"/>
              <a:gd name="connsiteX1" fmla="*/ 34642 w 398839"/>
              <a:gd name="connsiteY1" fmla="*/ 87630 h 647794"/>
              <a:gd name="connsiteX2" fmla="*/ 13687 w 398839"/>
              <a:gd name="connsiteY2" fmla="*/ 273415 h 647794"/>
              <a:gd name="connsiteX3" fmla="*/ 104174 w 398839"/>
              <a:gd name="connsiteY3" fmla="*/ 473497 h 647794"/>
              <a:gd name="connsiteX4" fmla="*/ 182279 w 398839"/>
              <a:gd name="connsiteY4" fmla="*/ 637327 h 647794"/>
              <a:gd name="connsiteX5" fmla="*/ 208240 w 398839"/>
              <a:gd name="connsiteY5" fmla="*/ 645657 h 647794"/>
              <a:gd name="connsiteX6" fmla="*/ 216569 w 398839"/>
              <a:gd name="connsiteY6" fmla="*/ 637327 h 647794"/>
              <a:gd name="connsiteX7" fmla="*/ 294674 w 398839"/>
              <a:gd name="connsiteY7" fmla="*/ 473497 h 647794"/>
              <a:gd name="connsiteX8" fmla="*/ 385162 w 398839"/>
              <a:gd name="connsiteY8" fmla="*/ 273415 h 647794"/>
              <a:gd name="connsiteX9" fmla="*/ 364207 w 398839"/>
              <a:gd name="connsiteY9" fmla="*/ 87678 h 647794"/>
              <a:gd name="connsiteX10" fmla="*/ 199424 w 398839"/>
              <a:gd name="connsiteY10" fmla="*/ 0 h 647794"/>
              <a:gd name="connsiteX11" fmla="*/ 367578 w 398839"/>
              <a:gd name="connsiteY11" fmla="*/ 266110 h 647794"/>
              <a:gd name="connsiteX12" fmla="*/ 277482 w 398839"/>
              <a:gd name="connsiteY12" fmla="*/ 465325 h 647794"/>
              <a:gd name="connsiteX13" fmla="*/ 199548 w 398839"/>
              <a:gd name="connsiteY13" fmla="*/ 628831 h 647794"/>
              <a:gd name="connsiteX14" fmla="*/ 199291 w 398839"/>
              <a:gd name="connsiteY14" fmla="*/ 628831 h 647794"/>
              <a:gd name="connsiteX15" fmla="*/ 121519 w 398839"/>
              <a:gd name="connsiteY15" fmla="*/ 465677 h 647794"/>
              <a:gd name="connsiteX16" fmla="*/ 31260 w 398839"/>
              <a:gd name="connsiteY16" fmla="*/ 266110 h 647794"/>
              <a:gd name="connsiteX17" fmla="*/ 50444 w 398839"/>
              <a:gd name="connsiteY17" fmla="*/ 98279 h 647794"/>
              <a:gd name="connsiteX18" fmla="*/ 299872 w 398839"/>
              <a:gd name="connsiteY18" fmla="*/ 49750 h 647794"/>
              <a:gd name="connsiteX19" fmla="*/ 348490 w 398839"/>
              <a:gd name="connsiteY19" fmla="*/ 98412 h 647794"/>
              <a:gd name="connsiteX20" fmla="*/ 367578 w 398839"/>
              <a:gd name="connsiteY20" fmla="*/ 266110 h 64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8839" h="647794">
                <a:moveTo>
                  <a:pt x="199424" y="0"/>
                </a:moveTo>
                <a:cubicBezTo>
                  <a:pt x="133326" y="-74"/>
                  <a:pt x="71535" y="32786"/>
                  <a:pt x="34642" y="87630"/>
                </a:cubicBezTo>
                <a:cubicBezTo>
                  <a:pt x="-2447" y="142353"/>
                  <a:pt x="-10280" y="211806"/>
                  <a:pt x="13687" y="273415"/>
                </a:cubicBezTo>
                <a:lnTo>
                  <a:pt x="104174" y="473497"/>
                </a:lnTo>
                <a:lnTo>
                  <a:pt x="182279" y="637327"/>
                </a:lnTo>
                <a:cubicBezTo>
                  <a:pt x="187147" y="646796"/>
                  <a:pt x="198771" y="650525"/>
                  <a:pt x="208240" y="645657"/>
                </a:cubicBezTo>
                <a:cubicBezTo>
                  <a:pt x="211817" y="643818"/>
                  <a:pt x="214730" y="640905"/>
                  <a:pt x="216569" y="637327"/>
                </a:cubicBezTo>
                <a:lnTo>
                  <a:pt x="294674" y="473497"/>
                </a:lnTo>
                <a:lnTo>
                  <a:pt x="385162" y="273415"/>
                </a:lnTo>
                <a:cubicBezTo>
                  <a:pt x="409117" y="211820"/>
                  <a:pt x="401283" y="142387"/>
                  <a:pt x="364207" y="87678"/>
                </a:cubicBezTo>
                <a:cubicBezTo>
                  <a:pt x="327324" y="32816"/>
                  <a:pt x="265531" y="-63"/>
                  <a:pt x="199424" y="0"/>
                </a:cubicBezTo>
                <a:close/>
                <a:moveTo>
                  <a:pt x="367578" y="266110"/>
                </a:moveTo>
                <a:lnTo>
                  <a:pt x="277482" y="465325"/>
                </a:lnTo>
                <a:lnTo>
                  <a:pt x="199548" y="628831"/>
                </a:lnTo>
                <a:lnTo>
                  <a:pt x="199291" y="628831"/>
                </a:lnTo>
                <a:lnTo>
                  <a:pt x="121519" y="465677"/>
                </a:lnTo>
                <a:lnTo>
                  <a:pt x="31260" y="266110"/>
                </a:lnTo>
                <a:cubicBezTo>
                  <a:pt x="9752" y="210405"/>
                  <a:pt x="16920" y="147694"/>
                  <a:pt x="50444" y="98279"/>
                </a:cubicBezTo>
                <a:cubicBezTo>
                  <a:pt x="105920" y="16000"/>
                  <a:pt x="217593" y="-5726"/>
                  <a:pt x="299872" y="49750"/>
                </a:cubicBezTo>
                <a:cubicBezTo>
                  <a:pt x="319061" y="62689"/>
                  <a:pt x="335570" y="79212"/>
                  <a:pt x="348490" y="98412"/>
                </a:cubicBezTo>
                <a:cubicBezTo>
                  <a:pt x="381948" y="147806"/>
                  <a:pt x="389079" y="210460"/>
                  <a:pt x="367578" y="266110"/>
                </a:cubicBezTo>
                <a:close/>
              </a:path>
            </a:pathLst>
          </a:custGeom>
          <a:solidFill>
            <a:srgbClr val="225D60"/>
          </a:solidFill>
          <a:ln w="12700" cap="flat">
            <a:solidFill>
              <a:srgbClr val="0F3A3D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45" name="Полилиния: фигура 544">
            <a:extLst>
              <a:ext uri="{FF2B5EF4-FFF2-40B4-BE49-F238E27FC236}">
                <a16:creationId xmlns:a16="http://schemas.microsoft.com/office/drawing/2014/main" id="{C050B3CC-5261-478F-9AA8-7B283642CD0A}"/>
              </a:ext>
            </a:extLst>
          </p:cNvPr>
          <p:cNvSpPr/>
          <p:nvPr/>
        </p:nvSpPr>
        <p:spPr>
          <a:xfrm>
            <a:off x="3048541" y="5460780"/>
            <a:ext cx="122013" cy="111861"/>
          </a:xfrm>
          <a:custGeom>
            <a:avLst/>
            <a:gdLst>
              <a:gd name="connsiteX0" fmla="*/ 85725 w 171450"/>
              <a:gd name="connsiteY0" fmla="*/ 1 h 171450"/>
              <a:gd name="connsiteX1" fmla="*/ 0 w 171450"/>
              <a:gd name="connsiteY1" fmla="*/ 85726 h 171450"/>
              <a:gd name="connsiteX2" fmla="*/ 85725 w 171450"/>
              <a:gd name="connsiteY2" fmla="*/ 171451 h 171450"/>
              <a:gd name="connsiteX3" fmla="*/ 171450 w 171450"/>
              <a:gd name="connsiteY3" fmla="*/ 85726 h 171450"/>
              <a:gd name="connsiteX4" fmla="*/ 86412 w 171450"/>
              <a:gd name="connsiteY4" fmla="*/ 1 h 171450"/>
              <a:gd name="connsiteX5" fmla="*/ 85725 w 171450"/>
              <a:gd name="connsiteY5" fmla="*/ 1 h 171450"/>
              <a:gd name="connsiteX6" fmla="*/ 85725 w 171450"/>
              <a:gd name="connsiteY6" fmla="*/ 152448 h 171450"/>
              <a:gd name="connsiteX7" fmla="*/ 19050 w 171450"/>
              <a:gd name="connsiteY7" fmla="*/ 85773 h 171450"/>
              <a:gd name="connsiteX8" fmla="*/ 85725 w 171450"/>
              <a:gd name="connsiteY8" fmla="*/ 19098 h 171450"/>
              <a:gd name="connsiteX9" fmla="*/ 152400 w 171450"/>
              <a:gd name="connsiteY9" fmla="*/ 85773 h 171450"/>
              <a:gd name="connsiteX10" fmla="*/ 87152 w 171450"/>
              <a:gd name="connsiteY10" fmla="*/ 152477 h 171450"/>
              <a:gd name="connsiteX11" fmla="*/ 85725 w 171450"/>
              <a:gd name="connsiteY11" fmla="*/ 152477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1450" h="171450">
                <a:moveTo>
                  <a:pt x="85725" y="1"/>
                </a:moveTo>
                <a:cubicBezTo>
                  <a:pt x="38380" y="1"/>
                  <a:pt x="0" y="38381"/>
                  <a:pt x="0" y="85726"/>
                </a:cubicBezTo>
                <a:cubicBezTo>
                  <a:pt x="0" y="133071"/>
                  <a:pt x="38380" y="171451"/>
                  <a:pt x="85725" y="171451"/>
                </a:cubicBezTo>
                <a:cubicBezTo>
                  <a:pt x="133070" y="171451"/>
                  <a:pt x="171450" y="133071"/>
                  <a:pt x="171450" y="85726"/>
                </a:cubicBezTo>
                <a:cubicBezTo>
                  <a:pt x="171640" y="38571"/>
                  <a:pt x="133567" y="190"/>
                  <a:pt x="86412" y="1"/>
                </a:cubicBezTo>
                <a:cubicBezTo>
                  <a:pt x="86183" y="0"/>
                  <a:pt x="85954" y="0"/>
                  <a:pt x="85725" y="1"/>
                </a:cubicBezTo>
                <a:close/>
                <a:moveTo>
                  <a:pt x="85725" y="152448"/>
                </a:moveTo>
                <a:cubicBezTo>
                  <a:pt x="48901" y="152448"/>
                  <a:pt x="19050" y="122597"/>
                  <a:pt x="19050" y="85773"/>
                </a:cubicBezTo>
                <a:cubicBezTo>
                  <a:pt x="19050" y="48950"/>
                  <a:pt x="48901" y="19098"/>
                  <a:pt x="85725" y="19098"/>
                </a:cubicBezTo>
                <a:cubicBezTo>
                  <a:pt x="122549" y="19098"/>
                  <a:pt x="152400" y="48950"/>
                  <a:pt x="152400" y="85773"/>
                </a:cubicBezTo>
                <a:cubicBezTo>
                  <a:pt x="152802" y="122210"/>
                  <a:pt x="123590" y="152075"/>
                  <a:pt x="87152" y="152477"/>
                </a:cubicBezTo>
                <a:cubicBezTo>
                  <a:pt x="86677" y="152482"/>
                  <a:pt x="86200" y="152482"/>
                  <a:pt x="85725" y="152477"/>
                </a:cubicBezTo>
                <a:close/>
              </a:path>
            </a:pathLst>
          </a:custGeom>
          <a:solidFill>
            <a:srgbClr val="225D60"/>
          </a:solidFill>
          <a:ln w="12700" cap="flat">
            <a:solidFill>
              <a:srgbClr val="0F3A3D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857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119DDD3-BEE8-4CDA-9375-0C7D9FBF2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30" y="625519"/>
            <a:ext cx="11073524" cy="590506"/>
          </a:xfrm>
        </p:spPr>
        <p:txBody>
          <a:bodyPr/>
          <a:lstStyle/>
          <a:p>
            <a:r>
              <a:rPr lang="ru-RU" dirty="0">
                <a:latin typeface="Montserrat Semi-Bold" panose="020B0604020202020204"/>
                <a:ea typeface="Times New Roman" panose="02020603050405020304" pitchFamily="18" charset="0"/>
              </a:rPr>
              <a:t>ОБУЧЕНИЕ </a:t>
            </a:r>
            <a:r>
              <a:rPr lang="ru-RU" sz="1800" b="1" dirty="0">
                <a:effectLst/>
                <a:latin typeface="Montserrat Semi-Bold" panose="020B0604020202020204"/>
                <a:ea typeface="Times New Roman" panose="02020603050405020304" pitchFamily="18" charset="0"/>
              </a:rPr>
              <a:t>В ЮЖНОМ ФЕДЕРАЛЬНОМ ОКРУГЕ ЗА 2021 и 2022 ГОДЫ</a:t>
            </a:r>
            <a:br>
              <a:rPr lang="ru-RU" sz="1800" dirty="0">
                <a:effectLst/>
                <a:latin typeface="Montserrat Semi-Bold" panose="020B0604020202020204"/>
                <a:ea typeface="Times New Roman" panose="02020603050405020304" pitchFamily="18" charset="0"/>
              </a:rPr>
            </a:br>
            <a:endParaRPr lang="ru-RU" dirty="0">
              <a:latin typeface="Montserrat Semi-Bold" panose="020B0604020202020204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C876F09-69F4-4ED5-A4BC-2C44B855D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331979"/>
              </p:ext>
            </p:extLst>
          </p:nvPr>
        </p:nvGraphicFramePr>
        <p:xfrm>
          <a:off x="353471" y="1711682"/>
          <a:ext cx="8910170" cy="43558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6413">
                  <a:extLst>
                    <a:ext uri="{9D8B030D-6E8A-4147-A177-3AD203B41FA5}">
                      <a16:colId xmlns:a16="http://schemas.microsoft.com/office/drawing/2014/main" val="1732756061"/>
                    </a:ext>
                  </a:extLst>
                </a:gridCol>
                <a:gridCol w="1205499">
                  <a:extLst>
                    <a:ext uri="{9D8B030D-6E8A-4147-A177-3AD203B41FA5}">
                      <a16:colId xmlns:a16="http://schemas.microsoft.com/office/drawing/2014/main" val="46896938"/>
                    </a:ext>
                  </a:extLst>
                </a:gridCol>
                <a:gridCol w="1393640">
                  <a:extLst>
                    <a:ext uri="{9D8B030D-6E8A-4147-A177-3AD203B41FA5}">
                      <a16:colId xmlns:a16="http://schemas.microsoft.com/office/drawing/2014/main" val="95401204"/>
                    </a:ext>
                  </a:extLst>
                </a:gridCol>
                <a:gridCol w="1564157">
                  <a:extLst>
                    <a:ext uri="{9D8B030D-6E8A-4147-A177-3AD203B41FA5}">
                      <a16:colId xmlns:a16="http://schemas.microsoft.com/office/drawing/2014/main" val="200300445"/>
                    </a:ext>
                  </a:extLst>
                </a:gridCol>
                <a:gridCol w="1300244">
                  <a:extLst>
                    <a:ext uri="{9D8B030D-6E8A-4147-A177-3AD203B41FA5}">
                      <a16:colId xmlns:a16="http://schemas.microsoft.com/office/drawing/2014/main" val="3400314099"/>
                    </a:ext>
                  </a:extLst>
                </a:gridCol>
                <a:gridCol w="1310217">
                  <a:extLst>
                    <a:ext uri="{9D8B030D-6E8A-4147-A177-3AD203B41FA5}">
                      <a16:colId xmlns:a16="http://schemas.microsoft.com/office/drawing/2014/main" val="932897597"/>
                    </a:ext>
                  </a:extLst>
                </a:gridCol>
              </a:tblGrid>
              <a:tr h="91896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Регион</a:t>
                      </a:r>
                    </a:p>
                  </a:txBody>
                  <a:tcPr marL="22663" marR="22663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Численность населения, тыс. чел.</a:t>
                      </a:r>
                    </a:p>
                  </a:txBody>
                  <a:tcPr marL="22663" marR="22663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Протестировано ранее обученных КМ в 2021 г., чел.</a:t>
                      </a:r>
                    </a:p>
                  </a:txBody>
                  <a:tcPr marL="22663" marR="22663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Протестировано ранее обученных КМ в 2022 г., чел.</a:t>
                      </a:r>
                    </a:p>
                  </a:txBody>
                  <a:tcPr marL="22663" marR="22663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Обучено в </a:t>
                      </a:r>
                    </a:p>
                    <a:p>
                      <a:pPr algn="ctr" rtl="0" fontAlgn="b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2021 г.</a:t>
                      </a:r>
                    </a:p>
                  </a:txBody>
                  <a:tcPr marL="22663" marR="22663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Обучено за </a:t>
                      </a:r>
                    </a:p>
                    <a:p>
                      <a:pPr algn="ctr" rtl="0" fontAlgn="b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2022 г. </a:t>
                      </a:r>
                    </a:p>
                  </a:txBody>
                  <a:tcPr marL="22663" marR="22663" marT="0" marB="0"/>
                </a:tc>
                <a:extLst>
                  <a:ext uri="{0D108BD9-81ED-4DB2-BD59-A6C34878D82A}">
                    <a16:rowId xmlns:a16="http://schemas.microsoft.com/office/drawing/2014/main" val="201648333"/>
                  </a:ext>
                </a:extLst>
              </a:tr>
              <a:tr h="320385"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dirty="0">
                          <a:latin typeface="+mn-lt"/>
                        </a:rPr>
                        <a:t>Республика Адыгея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463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682121694"/>
                  </a:ext>
                </a:extLst>
              </a:tr>
              <a:tr h="314502">
                <a:tc>
                  <a:txBody>
                    <a:bodyPr/>
                    <a:lstStyle/>
                    <a:p>
                      <a:pPr rtl="0" fontAlgn="b"/>
                      <a:r>
                        <a:rPr lang="ru-RU" sz="1600">
                          <a:latin typeface="+mn-lt"/>
                        </a:rPr>
                        <a:t>Астраханская область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>
                          <a:effectLst/>
                        </a:rPr>
                        <a:t>998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>
                          <a:effectLst/>
                        </a:rPr>
                        <a:t>1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105722997"/>
                  </a:ext>
                </a:extLst>
              </a:tr>
              <a:tr h="525124"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dirty="0">
                          <a:latin typeface="+mn-lt"/>
                        </a:rPr>
                        <a:t>Волгоградская область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>
                          <a:effectLst/>
                        </a:rPr>
                        <a:t>2 475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134996766"/>
                  </a:ext>
                </a:extLst>
              </a:tr>
              <a:tr h="525124"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dirty="0">
                          <a:latin typeface="+mn-lt"/>
                        </a:rPr>
                        <a:t>Республика Калмыкия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>
                          <a:effectLst/>
                        </a:rPr>
                        <a:t>270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3909698972"/>
                  </a:ext>
                </a:extLst>
              </a:tr>
              <a:tr h="327505"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dirty="0">
                          <a:latin typeface="+mn-lt"/>
                        </a:rPr>
                        <a:t>Краснодарский край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>
                          <a:effectLst/>
                        </a:rPr>
                        <a:t>5 684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>
                          <a:effectLst/>
                        </a:rPr>
                        <a:t>30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>
                          <a:effectLst/>
                        </a:rPr>
                        <a:t>15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21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1450989575"/>
                  </a:ext>
                </a:extLst>
              </a:tr>
              <a:tr h="325433"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dirty="0">
                          <a:latin typeface="+mn-lt"/>
                        </a:rPr>
                        <a:t>Ростовская область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>
                          <a:effectLst/>
                        </a:rPr>
                        <a:t>4 181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>
                          <a:effectLst/>
                        </a:rPr>
                        <a:t>2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>
                          <a:effectLst/>
                        </a:rPr>
                        <a:t>1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4196246905"/>
                  </a:ext>
                </a:extLst>
              </a:tr>
              <a:tr h="323259"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dirty="0">
                          <a:latin typeface="+mn-lt"/>
                        </a:rPr>
                        <a:t>Республика Крым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>
                          <a:effectLst/>
                        </a:rPr>
                        <a:t>1 902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>
                          <a:effectLst/>
                        </a:rPr>
                        <a:t>9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>
                          <a:effectLst/>
                        </a:rPr>
                        <a:t>20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20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118233717"/>
                  </a:ext>
                </a:extLst>
              </a:tr>
              <a:tr h="295382"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dirty="0">
                          <a:latin typeface="+mn-lt"/>
                        </a:rPr>
                        <a:t>г. Севастополь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510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1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3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52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dirty="0">
                          <a:effectLst/>
                        </a:rPr>
                        <a:t>25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762666245"/>
                  </a:ext>
                </a:extLst>
              </a:tr>
              <a:tr h="480153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</a:pPr>
                      <a:r>
                        <a:rPr lang="ru-RU" sz="1600" b="1" dirty="0">
                          <a:effectLst/>
                          <a:latin typeface="Montserrat Semi-Bold" panose="020B0604020202020204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ЮФО: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16483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Montserrat Semi-Bold" panose="020B0604020202020204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34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Montserrat Semi-Bold" panose="020B0604020202020204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28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Montserrat Semi-Bold" panose="020B0604020202020204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72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Montserrat Semi-Bold" panose="020B0604020202020204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66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Montserrat Semi-Bold" panose="020B0604020202020204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613100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41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">
            <a:extLst>
              <a:ext uri="{FF2B5EF4-FFF2-40B4-BE49-F238E27FC236}">
                <a16:creationId xmlns:a16="http://schemas.microsoft.com/office/drawing/2014/main" id="{583FA2C2-37BD-4006-B80F-B88547E71F12}"/>
              </a:ext>
            </a:extLst>
          </p:cNvPr>
          <p:cNvSpPr txBox="1"/>
          <p:nvPr/>
        </p:nvSpPr>
        <p:spPr>
          <a:xfrm>
            <a:off x="9475722" y="2175000"/>
            <a:ext cx="1935645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7"/>
              </a:lnSpc>
            </a:pPr>
            <a:endParaRPr sz="1200">
              <a:solidFill>
                <a:srgbClr val="0F3A3D"/>
              </a:solidFill>
              <a:latin typeface="Montserrat SemiBold" panose="00000700000000000000" pitchFamily="2" charset="-52"/>
            </a:endParaRPr>
          </a:p>
        </p:txBody>
      </p:sp>
      <p:grpSp>
        <p:nvGrpSpPr>
          <p:cNvPr id="54" name="Group 7">
            <a:extLst>
              <a:ext uri="{FF2B5EF4-FFF2-40B4-BE49-F238E27FC236}">
                <a16:creationId xmlns:a16="http://schemas.microsoft.com/office/drawing/2014/main" id="{5923385A-60D9-4456-B565-E318F9C64C6F}"/>
              </a:ext>
            </a:extLst>
          </p:cNvPr>
          <p:cNvGrpSpPr/>
          <p:nvPr/>
        </p:nvGrpSpPr>
        <p:grpSpPr>
          <a:xfrm>
            <a:off x="280896" y="159613"/>
            <a:ext cx="10199401" cy="1095114"/>
            <a:chOff x="-1489375" y="332219"/>
            <a:chExt cx="17028389" cy="2190228"/>
          </a:xfrm>
        </p:grpSpPr>
        <p:sp>
          <p:nvSpPr>
            <p:cNvPr id="55" name="TextBox 8">
              <a:extLst>
                <a:ext uri="{FF2B5EF4-FFF2-40B4-BE49-F238E27FC236}">
                  <a16:creationId xmlns:a16="http://schemas.microsoft.com/office/drawing/2014/main" id="{85D10AC1-EFA1-4216-AB61-9B389F10C667}"/>
                </a:ext>
              </a:extLst>
            </p:cNvPr>
            <p:cNvSpPr txBox="1"/>
            <p:nvPr/>
          </p:nvSpPr>
          <p:spPr>
            <a:xfrm>
              <a:off x="1" y="332219"/>
              <a:ext cx="14201340" cy="412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92"/>
                </a:lnSpc>
              </a:pPr>
              <a:endParaRPr>
                <a:latin typeface="Montserrat Semi-Bold" panose="020B0604020202020204" charset="-52"/>
              </a:endParaRPr>
            </a:p>
          </p:txBody>
        </p:sp>
        <p:sp>
          <p:nvSpPr>
            <p:cNvPr id="56" name="TextBox 9">
              <a:extLst>
                <a:ext uri="{FF2B5EF4-FFF2-40B4-BE49-F238E27FC236}">
                  <a16:creationId xmlns:a16="http://schemas.microsoft.com/office/drawing/2014/main" id="{87E7D008-04A0-4253-B17D-DD0FD1A252B4}"/>
                </a:ext>
              </a:extLst>
            </p:cNvPr>
            <p:cNvSpPr txBox="1"/>
            <p:nvPr/>
          </p:nvSpPr>
          <p:spPr>
            <a:xfrm>
              <a:off x="-1489375" y="1324631"/>
              <a:ext cx="17028389" cy="585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15"/>
                </a:lnSpc>
              </a:pPr>
              <a:r>
                <a:rPr lang="ru-RU" sz="2400" b="1" cap="all" dirty="0">
                  <a:solidFill>
                    <a:schemeClr val="bg1"/>
                  </a:solidFill>
                  <a:latin typeface="Montserrat Semi-Bold" panose="020B0604020202020204" charset="-52"/>
                </a:rPr>
                <a:t>Мероприятия в 2022 ГОДУ в России</a:t>
              </a:r>
              <a:endParaRPr lang="en-US" sz="2400" b="1" dirty="0">
                <a:solidFill>
                  <a:schemeClr val="bg1"/>
                </a:solidFill>
                <a:latin typeface="Montserrat Semi-Bold" panose="020B0604020202020204" charset="-52"/>
              </a:endParaRPr>
            </a:p>
          </p:txBody>
        </p:sp>
        <p:sp>
          <p:nvSpPr>
            <p:cNvPr id="57" name="TextBox 10">
              <a:extLst>
                <a:ext uri="{FF2B5EF4-FFF2-40B4-BE49-F238E27FC236}">
                  <a16:creationId xmlns:a16="http://schemas.microsoft.com/office/drawing/2014/main" id="{7B490129-34A6-4DC9-8217-898510758FF2}"/>
                </a:ext>
              </a:extLst>
            </p:cNvPr>
            <p:cNvSpPr txBox="1"/>
            <p:nvPr/>
          </p:nvSpPr>
          <p:spPr>
            <a:xfrm>
              <a:off x="1" y="2147985"/>
              <a:ext cx="11000097" cy="374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2"/>
                </a:lnSpc>
              </a:pPr>
              <a:endParaRPr>
                <a:latin typeface="Montserrat Semi-Bold" panose="020B0604020202020204" charset="-52"/>
              </a:endParaRPr>
            </a:p>
          </p:txBody>
        </p:sp>
      </p:grpSp>
      <p:sp>
        <p:nvSpPr>
          <p:cNvPr id="59" name="TextBox 12">
            <a:extLst>
              <a:ext uri="{FF2B5EF4-FFF2-40B4-BE49-F238E27FC236}">
                <a16:creationId xmlns:a16="http://schemas.microsoft.com/office/drawing/2014/main" id="{2F2DB163-C564-423E-A298-BA5540E0BEE8}"/>
              </a:ext>
            </a:extLst>
          </p:cNvPr>
          <p:cNvSpPr txBox="1"/>
          <p:nvPr/>
        </p:nvSpPr>
        <p:spPr>
          <a:xfrm>
            <a:off x="9422184" y="4817951"/>
            <a:ext cx="1739267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7"/>
              </a:lnSpc>
            </a:pPr>
            <a:endParaRPr sz="1200">
              <a:solidFill>
                <a:srgbClr val="0F3A3D"/>
              </a:solidFill>
              <a:latin typeface="Montserrat SemiBold" panose="00000700000000000000" pitchFamily="2" charset="-52"/>
            </a:endParaRPr>
          </a:p>
        </p:txBody>
      </p:sp>
      <p:grpSp>
        <p:nvGrpSpPr>
          <p:cNvPr id="60" name="Group 13">
            <a:extLst>
              <a:ext uri="{FF2B5EF4-FFF2-40B4-BE49-F238E27FC236}">
                <a16:creationId xmlns:a16="http://schemas.microsoft.com/office/drawing/2014/main" id="{98CD4980-3E77-4E6A-A272-E2521AA6A00C}"/>
              </a:ext>
            </a:extLst>
          </p:cNvPr>
          <p:cNvGrpSpPr/>
          <p:nvPr/>
        </p:nvGrpSpPr>
        <p:grpSpPr>
          <a:xfrm>
            <a:off x="1137923" y="1655615"/>
            <a:ext cx="5257693" cy="1846878"/>
            <a:chOff x="-8133342" y="426123"/>
            <a:chExt cx="10515386" cy="3586929"/>
          </a:xfrm>
        </p:grpSpPr>
        <p:sp>
          <p:nvSpPr>
            <p:cNvPr id="61" name="TextBox 14">
              <a:extLst>
                <a:ext uri="{FF2B5EF4-FFF2-40B4-BE49-F238E27FC236}">
                  <a16:creationId xmlns:a16="http://schemas.microsoft.com/office/drawing/2014/main" id="{2F6718A2-9600-45EB-BEAE-EEDFB93B0DEB}"/>
                </a:ext>
              </a:extLst>
            </p:cNvPr>
            <p:cNvSpPr txBox="1"/>
            <p:nvPr/>
          </p:nvSpPr>
          <p:spPr>
            <a:xfrm>
              <a:off x="0" y="426123"/>
              <a:ext cx="2382044" cy="466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42"/>
                </a:lnSpc>
              </a:pPr>
              <a:endParaRPr sz="1200">
                <a:latin typeface="Montserrat SemiBold" panose="00000700000000000000" pitchFamily="2" charset="-52"/>
              </a:endParaRPr>
            </a:p>
          </p:txBody>
        </p:sp>
        <p:sp>
          <p:nvSpPr>
            <p:cNvPr id="62" name="TextBox 15">
              <a:extLst>
                <a:ext uri="{FF2B5EF4-FFF2-40B4-BE49-F238E27FC236}">
                  <a16:creationId xmlns:a16="http://schemas.microsoft.com/office/drawing/2014/main" id="{87696D6B-FBF9-4606-80D1-8F765237BD3C}"/>
                </a:ext>
              </a:extLst>
            </p:cNvPr>
            <p:cNvSpPr txBox="1"/>
            <p:nvPr/>
          </p:nvSpPr>
          <p:spPr>
            <a:xfrm>
              <a:off x="-8133342" y="1086536"/>
              <a:ext cx="4049386" cy="15142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522"/>
                </a:lnSpc>
              </a:pPr>
              <a:endParaRPr lang="en-US" sz="7200" dirty="0">
                <a:solidFill>
                  <a:srgbClr val="2A7478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63" name="TextBox 16">
              <a:extLst>
                <a:ext uri="{FF2B5EF4-FFF2-40B4-BE49-F238E27FC236}">
                  <a16:creationId xmlns:a16="http://schemas.microsoft.com/office/drawing/2014/main" id="{2D247170-32BA-4BAF-819E-D081B862F49F}"/>
                </a:ext>
              </a:extLst>
            </p:cNvPr>
            <p:cNvSpPr txBox="1"/>
            <p:nvPr/>
          </p:nvSpPr>
          <p:spPr>
            <a:xfrm>
              <a:off x="0" y="3585500"/>
              <a:ext cx="1845088" cy="427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37"/>
                </a:lnSpc>
              </a:pPr>
              <a:endParaRPr sz="1200">
                <a:latin typeface="Montserrat SemiBold" panose="00000700000000000000" pitchFamily="2" charset="-52"/>
              </a:endParaRPr>
            </a:p>
          </p:txBody>
        </p:sp>
      </p:grpSp>
      <p:sp>
        <p:nvSpPr>
          <p:cNvPr id="68" name="TextBox 21">
            <a:extLst>
              <a:ext uri="{FF2B5EF4-FFF2-40B4-BE49-F238E27FC236}">
                <a16:creationId xmlns:a16="http://schemas.microsoft.com/office/drawing/2014/main" id="{87A06DD7-6C39-44C1-95B0-3F983E557ABD}"/>
              </a:ext>
            </a:extLst>
          </p:cNvPr>
          <p:cNvSpPr txBox="1"/>
          <p:nvPr/>
        </p:nvSpPr>
        <p:spPr>
          <a:xfrm>
            <a:off x="9422184" y="5177501"/>
            <a:ext cx="256894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7"/>
              </a:lnSpc>
            </a:pPr>
            <a:endParaRPr sz="1200">
              <a:latin typeface="Montserrat SemiBold" panose="00000700000000000000" pitchFamily="2" charset="-52"/>
            </a:endParaRPr>
          </a:p>
        </p:txBody>
      </p:sp>
      <p:grpSp>
        <p:nvGrpSpPr>
          <p:cNvPr id="75" name="Group 28">
            <a:extLst>
              <a:ext uri="{FF2B5EF4-FFF2-40B4-BE49-F238E27FC236}">
                <a16:creationId xmlns:a16="http://schemas.microsoft.com/office/drawing/2014/main" id="{48203D27-08F2-490E-BE6C-571FB746FF4C}"/>
              </a:ext>
            </a:extLst>
          </p:cNvPr>
          <p:cNvGrpSpPr/>
          <p:nvPr/>
        </p:nvGrpSpPr>
        <p:grpSpPr>
          <a:xfrm>
            <a:off x="8227534" y="2612850"/>
            <a:ext cx="3336538" cy="1793465"/>
            <a:chOff x="0" y="426123"/>
            <a:chExt cx="5901921" cy="3586929"/>
          </a:xfrm>
        </p:grpSpPr>
        <p:sp>
          <p:nvSpPr>
            <p:cNvPr id="76" name="TextBox 29">
              <a:extLst>
                <a:ext uri="{FF2B5EF4-FFF2-40B4-BE49-F238E27FC236}">
                  <a16:creationId xmlns:a16="http://schemas.microsoft.com/office/drawing/2014/main" id="{8B195329-E165-4AA8-B778-639B2E898A52}"/>
                </a:ext>
              </a:extLst>
            </p:cNvPr>
            <p:cNvSpPr txBox="1"/>
            <p:nvPr/>
          </p:nvSpPr>
          <p:spPr>
            <a:xfrm>
              <a:off x="0" y="426123"/>
              <a:ext cx="1924301" cy="466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42"/>
                </a:lnSpc>
              </a:pPr>
              <a:endParaRPr sz="1200">
                <a:solidFill>
                  <a:srgbClr val="0F3A3D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77" name="TextBox 30">
              <a:extLst>
                <a:ext uri="{FF2B5EF4-FFF2-40B4-BE49-F238E27FC236}">
                  <a16:creationId xmlns:a16="http://schemas.microsoft.com/office/drawing/2014/main" id="{04F36851-7ADD-4CB4-A380-6BD970CFB80D}"/>
                </a:ext>
              </a:extLst>
            </p:cNvPr>
            <p:cNvSpPr txBox="1"/>
            <p:nvPr/>
          </p:nvSpPr>
          <p:spPr>
            <a:xfrm>
              <a:off x="1683680" y="1367919"/>
              <a:ext cx="4218241" cy="15142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522"/>
                </a:lnSpc>
              </a:pPr>
              <a:endParaRPr lang="en-US" sz="7200" dirty="0">
                <a:solidFill>
                  <a:srgbClr val="2A7478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78" name="TextBox 31">
              <a:extLst>
                <a:ext uri="{FF2B5EF4-FFF2-40B4-BE49-F238E27FC236}">
                  <a16:creationId xmlns:a16="http://schemas.microsoft.com/office/drawing/2014/main" id="{4E7498D3-F952-4DBE-97A1-486215391E1E}"/>
                </a:ext>
              </a:extLst>
            </p:cNvPr>
            <p:cNvSpPr txBox="1"/>
            <p:nvPr/>
          </p:nvSpPr>
          <p:spPr>
            <a:xfrm>
              <a:off x="0" y="3585500"/>
              <a:ext cx="1490527" cy="427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37"/>
                </a:lnSpc>
              </a:pPr>
              <a:endParaRPr sz="1200">
                <a:solidFill>
                  <a:srgbClr val="0F3A3D"/>
                </a:solidFill>
                <a:latin typeface="Montserrat SemiBold" panose="00000700000000000000" pitchFamily="2" charset="-52"/>
              </a:endParaRPr>
            </a:p>
          </p:txBody>
        </p:sp>
      </p:grpSp>
      <p:sp>
        <p:nvSpPr>
          <p:cNvPr id="84" name="TextBox 37">
            <a:extLst>
              <a:ext uri="{FF2B5EF4-FFF2-40B4-BE49-F238E27FC236}">
                <a16:creationId xmlns:a16="http://schemas.microsoft.com/office/drawing/2014/main" id="{A3883410-6DFD-494E-9553-CCC6E0740C67}"/>
              </a:ext>
            </a:extLst>
          </p:cNvPr>
          <p:cNvSpPr txBox="1"/>
          <p:nvPr/>
        </p:nvSpPr>
        <p:spPr>
          <a:xfrm>
            <a:off x="9401165" y="6215790"/>
            <a:ext cx="1739267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7"/>
              </a:lnSpc>
            </a:pPr>
            <a:endParaRPr sz="1200">
              <a:latin typeface="Montserrat SemiBold" panose="00000700000000000000" pitchFamily="2" charset="-52"/>
            </a:endParaRPr>
          </a:p>
        </p:txBody>
      </p:sp>
      <p:grpSp>
        <p:nvGrpSpPr>
          <p:cNvPr id="85" name="Group 38">
            <a:extLst>
              <a:ext uri="{FF2B5EF4-FFF2-40B4-BE49-F238E27FC236}">
                <a16:creationId xmlns:a16="http://schemas.microsoft.com/office/drawing/2014/main" id="{0A8F4EE9-B787-424F-92EB-B4B327F987E0}"/>
              </a:ext>
            </a:extLst>
          </p:cNvPr>
          <p:cNvGrpSpPr/>
          <p:nvPr/>
        </p:nvGrpSpPr>
        <p:grpSpPr>
          <a:xfrm>
            <a:off x="4914968" y="4506715"/>
            <a:ext cx="1191022" cy="1793466"/>
            <a:chOff x="0" y="0"/>
            <a:chExt cx="2382044" cy="3586932"/>
          </a:xfrm>
        </p:grpSpPr>
        <p:sp>
          <p:nvSpPr>
            <p:cNvPr id="86" name="TextBox 39">
              <a:extLst>
                <a:ext uri="{FF2B5EF4-FFF2-40B4-BE49-F238E27FC236}">
                  <a16:creationId xmlns:a16="http://schemas.microsoft.com/office/drawing/2014/main" id="{B1E8EEA6-7F9E-4CA5-A2D9-16F32113842C}"/>
                </a:ext>
              </a:extLst>
            </p:cNvPr>
            <p:cNvSpPr txBox="1"/>
            <p:nvPr/>
          </p:nvSpPr>
          <p:spPr>
            <a:xfrm>
              <a:off x="0" y="0"/>
              <a:ext cx="2382044" cy="466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42"/>
                </a:lnSpc>
              </a:pPr>
              <a:endParaRPr sz="1200">
                <a:latin typeface="Montserrat SemiBold" panose="00000700000000000000" pitchFamily="2" charset="-52"/>
              </a:endParaRPr>
            </a:p>
          </p:txBody>
        </p:sp>
        <p:sp>
          <p:nvSpPr>
            <p:cNvPr id="87" name="TextBox 40">
              <a:extLst>
                <a:ext uri="{FF2B5EF4-FFF2-40B4-BE49-F238E27FC236}">
                  <a16:creationId xmlns:a16="http://schemas.microsoft.com/office/drawing/2014/main" id="{CED459A9-126A-4AF4-9B88-F847D2D19070}"/>
                </a:ext>
              </a:extLst>
            </p:cNvPr>
            <p:cNvSpPr txBox="1"/>
            <p:nvPr/>
          </p:nvSpPr>
          <p:spPr>
            <a:xfrm>
              <a:off x="0" y="3159380"/>
              <a:ext cx="1845088" cy="427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37"/>
                </a:lnSpc>
              </a:pPr>
              <a:endParaRPr sz="1200">
                <a:latin typeface="Montserrat SemiBold" panose="00000700000000000000" pitchFamily="2" charset="-52"/>
              </a:endParaRPr>
            </a:p>
          </p:txBody>
        </p:sp>
      </p:grpSp>
      <p:sp>
        <p:nvSpPr>
          <p:cNvPr id="88" name="TextBox 41">
            <a:extLst>
              <a:ext uri="{FF2B5EF4-FFF2-40B4-BE49-F238E27FC236}">
                <a16:creationId xmlns:a16="http://schemas.microsoft.com/office/drawing/2014/main" id="{50017028-6198-4F59-BAC3-151E9EDEE261}"/>
              </a:ext>
            </a:extLst>
          </p:cNvPr>
          <p:cNvSpPr txBox="1"/>
          <p:nvPr/>
        </p:nvSpPr>
        <p:spPr>
          <a:xfrm>
            <a:off x="3480205" y="4746829"/>
            <a:ext cx="3891646" cy="444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63"/>
              </a:lnSpc>
              <a:spcBef>
                <a:spcPct val="0"/>
              </a:spcBef>
            </a:pPr>
            <a:r>
              <a:rPr lang="ru-RU" sz="1200" spc="28" dirty="0">
                <a:solidFill>
                  <a:srgbClr val="0F3A3D"/>
                </a:solidFill>
                <a:latin typeface="Montserrat SemiBold" panose="00000700000000000000" pitchFamily="2" charset="-52"/>
              </a:rPr>
              <a:t>мероприятий по финансовому </a:t>
            </a:r>
            <a:r>
              <a:rPr lang="ru-RU" sz="1100" spc="28" dirty="0">
                <a:solidFill>
                  <a:srgbClr val="0F3A3D"/>
                </a:solidFill>
                <a:latin typeface="Montserrat SemiBold" panose="00000700000000000000" pitchFamily="2" charset="-52"/>
              </a:rPr>
              <a:t>просвещению</a:t>
            </a:r>
            <a:r>
              <a:rPr lang="ru-RU" sz="1200" spc="28" dirty="0">
                <a:solidFill>
                  <a:srgbClr val="0F3A3D"/>
                </a:solidFill>
                <a:latin typeface="Montserrat SemiBold" panose="00000700000000000000" pitchFamily="2" charset="-52"/>
              </a:rPr>
              <a:t> провели консультанты-методисты</a:t>
            </a:r>
            <a:endParaRPr lang="en-US" sz="1200" spc="28" dirty="0">
              <a:solidFill>
                <a:srgbClr val="0F3A3D"/>
              </a:solidFill>
            </a:endParaRPr>
          </a:p>
        </p:txBody>
      </p:sp>
      <p:sp>
        <p:nvSpPr>
          <p:cNvPr id="89" name="TextBox 42">
            <a:extLst>
              <a:ext uri="{FF2B5EF4-FFF2-40B4-BE49-F238E27FC236}">
                <a16:creationId xmlns:a16="http://schemas.microsoft.com/office/drawing/2014/main" id="{66BDD2B9-4BB6-4F17-9CD0-579BF0DEB54A}"/>
              </a:ext>
            </a:extLst>
          </p:cNvPr>
          <p:cNvSpPr txBox="1"/>
          <p:nvPr/>
        </p:nvSpPr>
        <p:spPr>
          <a:xfrm>
            <a:off x="9422184" y="6575340"/>
            <a:ext cx="256894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7"/>
              </a:lnSpc>
            </a:pPr>
            <a:endParaRPr sz="1200"/>
          </a:p>
        </p:txBody>
      </p:sp>
      <p:grpSp>
        <p:nvGrpSpPr>
          <p:cNvPr id="96" name="Group 49">
            <a:extLst>
              <a:ext uri="{FF2B5EF4-FFF2-40B4-BE49-F238E27FC236}">
                <a16:creationId xmlns:a16="http://schemas.microsoft.com/office/drawing/2014/main" id="{A156DC7E-BDAE-4629-A722-7F447940097A}"/>
              </a:ext>
            </a:extLst>
          </p:cNvPr>
          <p:cNvGrpSpPr/>
          <p:nvPr/>
        </p:nvGrpSpPr>
        <p:grpSpPr>
          <a:xfrm>
            <a:off x="7164107" y="4544811"/>
            <a:ext cx="4378894" cy="4806017"/>
            <a:chOff x="0" y="-5598979"/>
            <a:chExt cx="8757788" cy="9612031"/>
          </a:xfrm>
        </p:grpSpPr>
        <p:sp>
          <p:nvSpPr>
            <p:cNvPr id="97" name="TextBox 50">
              <a:extLst>
                <a:ext uri="{FF2B5EF4-FFF2-40B4-BE49-F238E27FC236}">
                  <a16:creationId xmlns:a16="http://schemas.microsoft.com/office/drawing/2014/main" id="{0AB2E5AE-1B69-41E2-AE39-32A80EF9AC52}"/>
                </a:ext>
              </a:extLst>
            </p:cNvPr>
            <p:cNvSpPr txBox="1"/>
            <p:nvPr/>
          </p:nvSpPr>
          <p:spPr>
            <a:xfrm>
              <a:off x="0" y="426123"/>
              <a:ext cx="2382044" cy="466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42"/>
                </a:lnSpc>
              </a:pPr>
              <a:endParaRPr sz="1200">
                <a:solidFill>
                  <a:srgbClr val="0F3A3D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98" name="TextBox 51">
              <a:extLst>
                <a:ext uri="{FF2B5EF4-FFF2-40B4-BE49-F238E27FC236}">
                  <a16:creationId xmlns:a16="http://schemas.microsoft.com/office/drawing/2014/main" id="{9531AEBF-F155-41F6-8C62-D7DB9A9553B4}"/>
                </a:ext>
              </a:extLst>
            </p:cNvPr>
            <p:cNvSpPr txBox="1"/>
            <p:nvPr/>
          </p:nvSpPr>
          <p:spPr>
            <a:xfrm>
              <a:off x="1189536" y="-5598979"/>
              <a:ext cx="7568252" cy="14642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522"/>
                </a:lnSpc>
              </a:pPr>
              <a:r>
                <a:rPr lang="en-US" sz="6000" b="1" dirty="0">
                  <a:solidFill>
                    <a:srgbClr val="0F3A3D"/>
                  </a:solidFill>
                </a:rPr>
                <a:t>&gt; </a:t>
              </a:r>
              <a:r>
                <a:rPr lang="ru-RU" sz="6000" b="1" dirty="0">
                  <a:solidFill>
                    <a:srgbClr val="0F3A3D"/>
                  </a:solidFill>
                  <a:latin typeface="Montserrat SemiBold" panose="00000700000000000000" pitchFamily="2" charset="-52"/>
                </a:rPr>
                <a:t>9 млн</a:t>
              </a:r>
              <a:endParaRPr lang="en-US" sz="6000" b="1" dirty="0">
                <a:solidFill>
                  <a:srgbClr val="0F3A3D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99" name="TextBox 52">
              <a:extLst>
                <a:ext uri="{FF2B5EF4-FFF2-40B4-BE49-F238E27FC236}">
                  <a16:creationId xmlns:a16="http://schemas.microsoft.com/office/drawing/2014/main" id="{897BB5C3-508E-4C91-A23A-74ACF2C5AE81}"/>
                </a:ext>
              </a:extLst>
            </p:cNvPr>
            <p:cNvSpPr txBox="1"/>
            <p:nvPr/>
          </p:nvSpPr>
          <p:spPr>
            <a:xfrm>
              <a:off x="0" y="3585500"/>
              <a:ext cx="1845088" cy="427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37"/>
                </a:lnSpc>
              </a:pPr>
              <a:endParaRPr sz="1200">
                <a:solidFill>
                  <a:srgbClr val="0F3A3D"/>
                </a:solidFill>
                <a:latin typeface="Montserrat SemiBold" panose="00000700000000000000" pitchFamily="2" charset="-52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54E273D7-3EC7-4608-86AC-5137EF2E46A7}"/>
              </a:ext>
            </a:extLst>
          </p:cNvPr>
          <p:cNvSpPr txBox="1"/>
          <p:nvPr/>
        </p:nvSpPr>
        <p:spPr>
          <a:xfrm>
            <a:off x="280896" y="4609818"/>
            <a:ext cx="3709909" cy="874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522"/>
              </a:lnSpc>
            </a:pPr>
            <a:r>
              <a:rPr lang="en-US" sz="8000" b="1" dirty="0">
                <a:solidFill>
                  <a:srgbClr val="2A7478"/>
                </a:solidFill>
                <a:latin typeface="Montserrat SemiBold" panose="00000700000000000000" pitchFamily="2" charset="-52"/>
              </a:rPr>
              <a:t>&gt;</a:t>
            </a:r>
            <a:r>
              <a:rPr lang="ru-RU" sz="8000" b="1" dirty="0">
                <a:solidFill>
                  <a:srgbClr val="2A7478"/>
                </a:solidFill>
                <a:latin typeface="Montserrat SemiBold" panose="00000700000000000000" pitchFamily="2" charset="-52"/>
              </a:rPr>
              <a:t>8188</a:t>
            </a:r>
            <a:endParaRPr lang="en-US" sz="8000" b="1" dirty="0">
              <a:solidFill>
                <a:srgbClr val="2A7478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5E10424-5CDB-4847-957E-1F595B033B00}"/>
              </a:ext>
            </a:extLst>
          </p:cNvPr>
          <p:cNvSpPr txBox="1"/>
          <p:nvPr/>
        </p:nvSpPr>
        <p:spPr>
          <a:xfrm>
            <a:off x="10580100" y="4846851"/>
            <a:ext cx="7737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spc="28" dirty="0">
                <a:solidFill>
                  <a:srgbClr val="0F3A3D"/>
                </a:solidFill>
                <a:latin typeface="Montserrat SemiBold" panose="00000700000000000000" pitchFamily="2" charset="-52"/>
              </a:rPr>
              <a:t>ЧЕЛ.</a:t>
            </a:r>
            <a:endParaRPr lang="ru-RU" sz="12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B8D745-B288-4F52-80E6-CF2DA7BFBD0C}"/>
              </a:ext>
            </a:extLst>
          </p:cNvPr>
          <p:cNvSpPr txBox="1"/>
          <p:nvPr/>
        </p:nvSpPr>
        <p:spPr>
          <a:xfrm>
            <a:off x="117845" y="2691182"/>
            <a:ext cx="6610172" cy="888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522"/>
              </a:lnSpc>
            </a:pPr>
            <a:r>
              <a:rPr lang="en-US" sz="8000" b="1" dirty="0">
                <a:solidFill>
                  <a:srgbClr val="2A7478"/>
                </a:solidFill>
                <a:latin typeface="Montserrat Semi-Bold Bold"/>
              </a:rPr>
              <a:t>&gt;</a:t>
            </a:r>
            <a:r>
              <a:rPr lang="ru-RU" sz="8000" b="1" dirty="0">
                <a:solidFill>
                  <a:srgbClr val="2A7478"/>
                </a:solidFill>
                <a:latin typeface="Montserrat SemiBold" panose="00000700000000000000" pitchFamily="2" charset="-52"/>
              </a:rPr>
              <a:t>145  </a:t>
            </a:r>
            <a:endParaRPr lang="en-US" sz="8000" b="1" dirty="0">
              <a:solidFill>
                <a:srgbClr val="2A7478"/>
              </a:solidFill>
              <a:latin typeface="Montserrat Semi-Bold Bold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E507F9-8FF1-40B2-ABA8-03D9004E274C}"/>
              </a:ext>
            </a:extLst>
          </p:cNvPr>
          <p:cNvSpPr txBox="1"/>
          <p:nvPr/>
        </p:nvSpPr>
        <p:spPr>
          <a:xfrm>
            <a:off x="2477802" y="2778047"/>
            <a:ext cx="4002129" cy="534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63"/>
              </a:lnSpc>
              <a:spcBef>
                <a:spcPct val="0"/>
              </a:spcBef>
            </a:pPr>
            <a:r>
              <a:rPr lang="ru-RU" sz="1200" spc="28" dirty="0">
                <a:solidFill>
                  <a:srgbClr val="0F3A3D"/>
                </a:solidFill>
                <a:latin typeface="Montserrat SemiBold" panose="00000700000000000000" pitchFamily="2" charset="-52"/>
              </a:rPr>
              <a:t>проведено мероприятий по финансовому просвещению ФМЦ ИФГ </a:t>
            </a:r>
            <a:endParaRPr lang="en-US" sz="1200" spc="28" dirty="0">
              <a:solidFill>
                <a:srgbClr val="0F3A3D"/>
              </a:solidFill>
              <a:highlight>
                <a:srgbClr val="FFFFCC"/>
              </a:highlight>
              <a:latin typeface="Montserrat SemiBold" panose="00000700000000000000" pitchFamily="2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26F1BD-92ED-4E6B-95D5-8309932F46CF}"/>
              </a:ext>
            </a:extLst>
          </p:cNvPr>
          <p:cNvSpPr txBox="1"/>
          <p:nvPr/>
        </p:nvSpPr>
        <p:spPr>
          <a:xfrm>
            <a:off x="8416061" y="1841391"/>
            <a:ext cx="2012246" cy="309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63"/>
              </a:lnSpc>
              <a:spcBef>
                <a:spcPct val="0"/>
              </a:spcBef>
            </a:pPr>
            <a:r>
              <a:rPr lang="ru-RU" sz="1200" spc="28" dirty="0">
                <a:solidFill>
                  <a:srgbClr val="0F3A3D"/>
                </a:solidFill>
                <a:latin typeface="Montserrat SemiBold" panose="00000700000000000000" pitchFamily="2" charset="-52"/>
              </a:rPr>
              <a:t>С ОБЩИМ ОХВАТОМ</a:t>
            </a:r>
            <a:endParaRPr lang="en-US" sz="1200" spc="28" dirty="0">
              <a:solidFill>
                <a:srgbClr val="0F3A3D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45CDD6E-536F-4AEB-9804-63975BD4BFB9}"/>
              </a:ext>
            </a:extLst>
          </p:cNvPr>
          <p:cNvSpPr txBox="1"/>
          <p:nvPr/>
        </p:nvSpPr>
        <p:spPr>
          <a:xfrm>
            <a:off x="7544144" y="2188439"/>
            <a:ext cx="42047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F3A3D"/>
                </a:solidFill>
              </a:rPr>
              <a:t>&gt; </a:t>
            </a:r>
            <a:r>
              <a:rPr lang="ru-RU" sz="6000" b="1" dirty="0">
                <a:solidFill>
                  <a:srgbClr val="0F3A3D"/>
                </a:solidFill>
                <a:latin typeface="Montserrat SemiBold" panose="00000700000000000000" pitchFamily="2" charset="-52"/>
              </a:rPr>
              <a:t>3,5 млн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EA3FFD5-6841-47F8-AD44-23003F3A2AB1}"/>
              </a:ext>
            </a:extLst>
          </p:cNvPr>
          <p:cNvSpPr txBox="1"/>
          <p:nvPr/>
        </p:nvSpPr>
        <p:spPr>
          <a:xfrm>
            <a:off x="11054077" y="2741600"/>
            <a:ext cx="72536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spc="28" dirty="0">
                <a:solidFill>
                  <a:srgbClr val="0F3A3D"/>
                </a:solidFill>
                <a:latin typeface="Montserrat SemiBold" panose="00000700000000000000" pitchFamily="2" charset="-52"/>
              </a:rPr>
              <a:t>ЧЕЛ.</a:t>
            </a:r>
          </a:p>
        </p:txBody>
      </p:sp>
      <p:sp>
        <p:nvSpPr>
          <p:cNvPr id="65" name="TextBox 41">
            <a:extLst>
              <a:ext uri="{FF2B5EF4-FFF2-40B4-BE49-F238E27FC236}">
                <a16:creationId xmlns:a16="http://schemas.microsoft.com/office/drawing/2014/main" id="{B8948CCD-2ED6-4C1D-9C8A-B168D0E99FD6}"/>
              </a:ext>
            </a:extLst>
          </p:cNvPr>
          <p:cNvSpPr txBox="1"/>
          <p:nvPr/>
        </p:nvSpPr>
        <p:spPr>
          <a:xfrm>
            <a:off x="1215425" y="5331519"/>
            <a:ext cx="4462949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endParaRPr lang="ru-RU" sz="1400" dirty="0">
              <a:solidFill>
                <a:schemeClr val="lt1"/>
              </a:solidFill>
              <a:latin typeface="Montserrat Semi-Bold" panose="020B0604020202020204"/>
            </a:endParaRPr>
          </a:p>
          <a:p>
            <a:pPr>
              <a:spcBef>
                <a:spcPct val="0"/>
              </a:spcBef>
            </a:pPr>
            <a:endParaRPr lang="ru-RU" sz="1400" dirty="0">
              <a:latin typeface="Montserrat Semi-Bold" panose="020B0604020202020204"/>
            </a:endParaRPr>
          </a:p>
          <a:p>
            <a:pPr>
              <a:spcBef>
                <a:spcPct val="0"/>
              </a:spcBef>
            </a:pPr>
            <a:endParaRPr lang="ru-RU" sz="1400" dirty="0">
              <a:latin typeface="Montserrat Semi-Bold" panose="020B0604020202020204"/>
            </a:endParaRPr>
          </a:p>
          <a:p>
            <a:pPr>
              <a:spcBef>
                <a:spcPct val="0"/>
              </a:spcBef>
            </a:pPr>
            <a:endParaRPr lang="en-US" sz="1400" spc="28" dirty="0">
              <a:solidFill>
                <a:srgbClr val="0F3A3D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568E4F-4CB9-4907-B780-06C588BD1127}"/>
              </a:ext>
            </a:extLst>
          </p:cNvPr>
          <p:cNvSpPr/>
          <p:nvPr/>
        </p:nvSpPr>
        <p:spPr>
          <a:xfrm>
            <a:off x="117845" y="1260837"/>
            <a:ext cx="91389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spc="28" dirty="0">
                <a:solidFill>
                  <a:srgbClr val="0F3A3D"/>
                </a:solidFill>
                <a:latin typeface="Montserrat SemiBold" panose="00000700000000000000" pitchFamily="2" charset="-52"/>
              </a:rPr>
              <a:t>Количество мероприятий ФМЦ и КМ по финансовому просвещению за 2022 год в России: </a:t>
            </a:r>
            <a:endParaRPr lang="en-US" sz="2000" spc="28" dirty="0">
              <a:solidFill>
                <a:srgbClr val="0F3A3D"/>
              </a:solidFill>
              <a:latin typeface="Montserrat SemiBold" panose="000007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0545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">
            <a:extLst>
              <a:ext uri="{FF2B5EF4-FFF2-40B4-BE49-F238E27FC236}">
                <a16:creationId xmlns:a16="http://schemas.microsoft.com/office/drawing/2014/main" id="{583FA2C2-37BD-4006-B80F-B88547E71F12}"/>
              </a:ext>
            </a:extLst>
          </p:cNvPr>
          <p:cNvSpPr txBox="1"/>
          <p:nvPr/>
        </p:nvSpPr>
        <p:spPr>
          <a:xfrm>
            <a:off x="9475722" y="2175000"/>
            <a:ext cx="1935645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7"/>
              </a:lnSpc>
            </a:pPr>
            <a:endParaRPr sz="1200">
              <a:solidFill>
                <a:srgbClr val="0F3A3D"/>
              </a:solidFill>
              <a:latin typeface="Montserrat SemiBold" panose="00000700000000000000" pitchFamily="2" charset="-52"/>
            </a:endParaRPr>
          </a:p>
        </p:txBody>
      </p:sp>
      <p:grpSp>
        <p:nvGrpSpPr>
          <p:cNvPr id="54" name="Group 7">
            <a:extLst>
              <a:ext uri="{FF2B5EF4-FFF2-40B4-BE49-F238E27FC236}">
                <a16:creationId xmlns:a16="http://schemas.microsoft.com/office/drawing/2014/main" id="{5923385A-60D9-4456-B565-E318F9C64C6F}"/>
              </a:ext>
            </a:extLst>
          </p:cNvPr>
          <p:cNvGrpSpPr/>
          <p:nvPr/>
        </p:nvGrpSpPr>
        <p:grpSpPr>
          <a:xfrm>
            <a:off x="280896" y="159613"/>
            <a:ext cx="10199401" cy="1095114"/>
            <a:chOff x="-1489375" y="332219"/>
            <a:chExt cx="17028389" cy="2190228"/>
          </a:xfrm>
        </p:grpSpPr>
        <p:sp>
          <p:nvSpPr>
            <p:cNvPr id="55" name="TextBox 8">
              <a:extLst>
                <a:ext uri="{FF2B5EF4-FFF2-40B4-BE49-F238E27FC236}">
                  <a16:creationId xmlns:a16="http://schemas.microsoft.com/office/drawing/2014/main" id="{85D10AC1-EFA1-4216-AB61-9B389F10C667}"/>
                </a:ext>
              </a:extLst>
            </p:cNvPr>
            <p:cNvSpPr txBox="1"/>
            <p:nvPr/>
          </p:nvSpPr>
          <p:spPr>
            <a:xfrm>
              <a:off x="1" y="332219"/>
              <a:ext cx="14201340" cy="412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92"/>
                </a:lnSpc>
              </a:pPr>
              <a:endParaRPr>
                <a:latin typeface="Montserrat Semi-Bold" panose="020B0604020202020204" charset="-52"/>
              </a:endParaRPr>
            </a:p>
          </p:txBody>
        </p:sp>
        <p:sp>
          <p:nvSpPr>
            <p:cNvPr id="56" name="TextBox 9">
              <a:extLst>
                <a:ext uri="{FF2B5EF4-FFF2-40B4-BE49-F238E27FC236}">
                  <a16:creationId xmlns:a16="http://schemas.microsoft.com/office/drawing/2014/main" id="{87E7D008-04A0-4253-B17D-DD0FD1A252B4}"/>
                </a:ext>
              </a:extLst>
            </p:cNvPr>
            <p:cNvSpPr txBox="1"/>
            <p:nvPr/>
          </p:nvSpPr>
          <p:spPr>
            <a:xfrm>
              <a:off x="-1489375" y="1324631"/>
              <a:ext cx="17028389" cy="585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15"/>
                </a:lnSpc>
              </a:pPr>
              <a:r>
                <a:rPr lang="ru-RU" sz="2400" b="1" cap="all" dirty="0">
                  <a:solidFill>
                    <a:schemeClr val="bg1"/>
                  </a:solidFill>
                  <a:latin typeface="Montserrat Semi-Bold" panose="020B0604020202020204" charset="-52"/>
                </a:rPr>
                <a:t>Мероприятия в 2022 ГОДУ</a:t>
              </a:r>
              <a:endParaRPr lang="en-US" sz="2400" b="1" dirty="0">
                <a:solidFill>
                  <a:schemeClr val="bg1"/>
                </a:solidFill>
                <a:latin typeface="Montserrat Semi-Bold" panose="020B0604020202020204" charset="-52"/>
              </a:endParaRPr>
            </a:p>
          </p:txBody>
        </p:sp>
        <p:sp>
          <p:nvSpPr>
            <p:cNvPr id="57" name="TextBox 10">
              <a:extLst>
                <a:ext uri="{FF2B5EF4-FFF2-40B4-BE49-F238E27FC236}">
                  <a16:creationId xmlns:a16="http://schemas.microsoft.com/office/drawing/2014/main" id="{7B490129-34A6-4DC9-8217-898510758FF2}"/>
                </a:ext>
              </a:extLst>
            </p:cNvPr>
            <p:cNvSpPr txBox="1"/>
            <p:nvPr/>
          </p:nvSpPr>
          <p:spPr>
            <a:xfrm>
              <a:off x="1" y="2147985"/>
              <a:ext cx="11000097" cy="374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2"/>
                </a:lnSpc>
              </a:pPr>
              <a:endParaRPr>
                <a:latin typeface="Montserrat Semi-Bold" panose="020B0604020202020204" charset="-52"/>
              </a:endParaRPr>
            </a:p>
          </p:txBody>
        </p:sp>
      </p:grpSp>
      <p:sp>
        <p:nvSpPr>
          <p:cNvPr id="59" name="TextBox 12">
            <a:extLst>
              <a:ext uri="{FF2B5EF4-FFF2-40B4-BE49-F238E27FC236}">
                <a16:creationId xmlns:a16="http://schemas.microsoft.com/office/drawing/2014/main" id="{2F2DB163-C564-423E-A298-BA5540E0BEE8}"/>
              </a:ext>
            </a:extLst>
          </p:cNvPr>
          <p:cNvSpPr txBox="1"/>
          <p:nvPr/>
        </p:nvSpPr>
        <p:spPr>
          <a:xfrm>
            <a:off x="9422184" y="4817951"/>
            <a:ext cx="1739267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7"/>
              </a:lnSpc>
            </a:pPr>
            <a:endParaRPr sz="1200">
              <a:solidFill>
                <a:srgbClr val="0F3A3D"/>
              </a:solidFill>
              <a:latin typeface="Montserrat SemiBold" panose="00000700000000000000" pitchFamily="2" charset="-52"/>
            </a:endParaRPr>
          </a:p>
        </p:txBody>
      </p:sp>
      <p:grpSp>
        <p:nvGrpSpPr>
          <p:cNvPr id="60" name="Group 13">
            <a:extLst>
              <a:ext uri="{FF2B5EF4-FFF2-40B4-BE49-F238E27FC236}">
                <a16:creationId xmlns:a16="http://schemas.microsoft.com/office/drawing/2014/main" id="{98CD4980-3E77-4E6A-A272-E2521AA6A00C}"/>
              </a:ext>
            </a:extLst>
          </p:cNvPr>
          <p:cNvGrpSpPr/>
          <p:nvPr/>
        </p:nvGrpSpPr>
        <p:grpSpPr>
          <a:xfrm>
            <a:off x="937676" y="1308838"/>
            <a:ext cx="5257693" cy="1846878"/>
            <a:chOff x="-8133342" y="426123"/>
            <a:chExt cx="10515386" cy="3586929"/>
          </a:xfrm>
        </p:grpSpPr>
        <p:sp>
          <p:nvSpPr>
            <p:cNvPr id="61" name="TextBox 14">
              <a:extLst>
                <a:ext uri="{FF2B5EF4-FFF2-40B4-BE49-F238E27FC236}">
                  <a16:creationId xmlns:a16="http://schemas.microsoft.com/office/drawing/2014/main" id="{2F6718A2-9600-45EB-BEAE-EEDFB93B0DEB}"/>
                </a:ext>
              </a:extLst>
            </p:cNvPr>
            <p:cNvSpPr txBox="1"/>
            <p:nvPr/>
          </p:nvSpPr>
          <p:spPr>
            <a:xfrm>
              <a:off x="0" y="426123"/>
              <a:ext cx="2382044" cy="466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42"/>
                </a:lnSpc>
              </a:pPr>
              <a:endParaRPr sz="1200">
                <a:latin typeface="Montserrat SemiBold" panose="00000700000000000000" pitchFamily="2" charset="-52"/>
              </a:endParaRPr>
            </a:p>
          </p:txBody>
        </p:sp>
        <p:sp>
          <p:nvSpPr>
            <p:cNvPr id="62" name="TextBox 15">
              <a:extLst>
                <a:ext uri="{FF2B5EF4-FFF2-40B4-BE49-F238E27FC236}">
                  <a16:creationId xmlns:a16="http://schemas.microsoft.com/office/drawing/2014/main" id="{87696D6B-FBF9-4606-80D1-8F765237BD3C}"/>
                </a:ext>
              </a:extLst>
            </p:cNvPr>
            <p:cNvSpPr txBox="1"/>
            <p:nvPr/>
          </p:nvSpPr>
          <p:spPr>
            <a:xfrm>
              <a:off x="-8133342" y="1086536"/>
              <a:ext cx="4049386" cy="15142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522"/>
                </a:lnSpc>
              </a:pPr>
              <a:endParaRPr lang="en-US" sz="7200" dirty="0">
                <a:solidFill>
                  <a:srgbClr val="2A7478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63" name="TextBox 16">
              <a:extLst>
                <a:ext uri="{FF2B5EF4-FFF2-40B4-BE49-F238E27FC236}">
                  <a16:creationId xmlns:a16="http://schemas.microsoft.com/office/drawing/2014/main" id="{2D247170-32BA-4BAF-819E-D081B862F49F}"/>
                </a:ext>
              </a:extLst>
            </p:cNvPr>
            <p:cNvSpPr txBox="1"/>
            <p:nvPr/>
          </p:nvSpPr>
          <p:spPr>
            <a:xfrm>
              <a:off x="0" y="3585500"/>
              <a:ext cx="1845088" cy="427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37"/>
                </a:lnSpc>
              </a:pPr>
              <a:endParaRPr sz="1200">
                <a:latin typeface="Montserrat SemiBold" panose="00000700000000000000" pitchFamily="2" charset="-52"/>
              </a:endParaRPr>
            </a:p>
          </p:txBody>
        </p:sp>
      </p:grpSp>
      <p:sp>
        <p:nvSpPr>
          <p:cNvPr id="68" name="TextBox 21">
            <a:extLst>
              <a:ext uri="{FF2B5EF4-FFF2-40B4-BE49-F238E27FC236}">
                <a16:creationId xmlns:a16="http://schemas.microsoft.com/office/drawing/2014/main" id="{87A06DD7-6C39-44C1-95B0-3F983E557ABD}"/>
              </a:ext>
            </a:extLst>
          </p:cNvPr>
          <p:cNvSpPr txBox="1"/>
          <p:nvPr/>
        </p:nvSpPr>
        <p:spPr>
          <a:xfrm>
            <a:off x="9422184" y="5177501"/>
            <a:ext cx="256894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7"/>
              </a:lnSpc>
            </a:pPr>
            <a:endParaRPr sz="1200">
              <a:latin typeface="Montserrat SemiBold" panose="00000700000000000000" pitchFamily="2" charset="-52"/>
            </a:endParaRPr>
          </a:p>
        </p:txBody>
      </p:sp>
      <p:grpSp>
        <p:nvGrpSpPr>
          <p:cNvPr id="75" name="Group 28">
            <a:extLst>
              <a:ext uri="{FF2B5EF4-FFF2-40B4-BE49-F238E27FC236}">
                <a16:creationId xmlns:a16="http://schemas.microsoft.com/office/drawing/2014/main" id="{48203D27-08F2-490E-BE6C-571FB746FF4C}"/>
              </a:ext>
            </a:extLst>
          </p:cNvPr>
          <p:cNvGrpSpPr/>
          <p:nvPr/>
        </p:nvGrpSpPr>
        <p:grpSpPr>
          <a:xfrm>
            <a:off x="7950745" y="1619578"/>
            <a:ext cx="3336538" cy="1793465"/>
            <a:chOff x="0" y="426123"/>
            <a:chExt cx="5901921" cy="3586929"/>
          </a:xfrm>
        </p:grpSpPr>
        <p:sp>
          <p:nvSpPr>
            <p:cNvPr id="76" name="TextBox 29">
              <a:extLst>
                <a:ext uri="{FF2B5EF4-FFF2-40B4-BE49-F238E27FC236}">
                  <a16:creationId xmlns:a16="http://schemas.microsoft.com/office/drawing/2014/main" id="{8B195329-E165-4AA8-B778-639B2E898A52}"/>
                </a:ext>
              </a:extLst>
            </p:cNvPr>
            <p:cNvSpPr txBox="1"/>
            <p:nvPr/>
          </p:nvSpPr>
          <p:spPr>
            <a:xfrm>
              <a:off x="0" y="426123"/>
              <a:ext cx="1924301" cy="466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42"/>
                </a:lnSpc>
              </a:pPr>
              <a:endParaRPr sz="1200">
                <a:solidFill>
                  <a:srgbClr val="0F3A3D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77" name="TextBox 30">
              <a:extLst>
                <a:ext uri="{FF2B5EF4-FFF2-40B4-BE49-F238E27FC236}">
                  <a16:creationId xmlns:a16="http://schemas.microsoft.com/office/drawing/2014/main" id="{04F36851-7ADD-4CB4-A380-6BD970CFB80D}"/>
                </a:ext>
              </a:extLst>
            </p:cNvPr>
            <p:cNvSpPr txBox="1"/>
            <p:nvPr/>
          </p:nvSpPr>
          <p:spPr>
            <a:xfrm>
              <a:off x="1683680" y="1367919"/>
              <a:ext cx="4218241" cy="15142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522"/>
                </a:lnSpc>
              </a:pPr>
              <a:endParaRPr lang="en-US" sz="7200" dirty="0">
                <a:solidFill>
                  <a:srgbClr val="2A7478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78" name="TextBox 31">
              <a:extLst>
                <a:ext uri="{FF2B5EF4-FFF2-40B4-BE49-F238E27FC236}">
                  <a16:creationId xmlns:a16="http://schemas.microsoft.com/office/drawing/2014/main" id="{4E7498D3-F952-4DBE-97A1-486215391E1E}"/>
                </a:ext>
              </a:extLst>
            </p:cNvPr>
            <p:cNvSpPr txBox="1"/>
            <p:nvPr/>
          </p:nvSpPr>
          <p:spPr>
            <a:xfrm>
              <a:off x="0" y="3585500"/>
              <a:ext cx="1490527" cy="427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37"/>
                </a:lnSpc>
              </a:pPr>
              <a:endParaRPr sz="1200">
                <a:solidFill>
                  <a:srgbClr val="0F3A3D"/>
                </a:solidFill>
                <a:latin typeface="Montserrat SemiBold" panose="00000700000000000000" pitchFamily="2" charset="-52"/>
              </a:endParaRPr>
            </a:p>
          </p:txBody>
        </p:sp>
      </p:grpSp>
      <p:sp>
        <p:nvSpPr>
          <p:cNvPr id="84" name="TextBox 37">
            <a:extLst>
              <a:ext uri="{FF2B5EF4-FFF2-40B4-BE49-F238E27FC236}">
                <a16:creationId xmlns:a16="http://schemas.microsoft.com/office/drawing/2014/main" id="{A3883410-6DFD-494E-9553-CCC6E0740C67}"/>
              </a:ext>
            </a:extLst>
          </p:cNvPr>
          <p:cNvSpPr txBox="1"/>
          <p:nvPr/>
        </p:nvSpPr>
        <p:spPr>
          <a:xfrm>
            <a:off x="9401165" y="6215790"/>
            <a:ext cx="1739267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7"/>
              </a:lnSpc>
            </a:pPr>
            <a:endParaRPr sz="1200">
              <a:latin typeface="Montserrat SemiBold" panose="00000700000000000000" pitchFamily="2" charset="-52"/>
            </a:endParaRPr>
          </a:p>
        </p:txBody>
      </p:sp>
      <p:grpSp>
        <p:nvGrpSpPr>
          <p:cNvPr id="85" name="Group 38">
            <a:extLst>
              <a:ext uri="{FF2B5EF4-FFF2-40B4-BE49-F238E27FC236}">
                <a16:creationId xmlns:a16="http://schemas.microsoft.com/office/drawing/2014/main" id="{0A8F4EE9-B787-424F-92EB-B4B327F987E0}"/>
              </a:ext>
            </a:extLst>
          </p:cNvPr>
          <p:cNvGrpSpPr/>
          <p:nvPr/>
        </p:nvGrpSpPr>
        <p:grpSpPr>
          <a:xfrm>
            <a:off x="4914968" y="4506715"/>
            <a:ext cx="1191022" cy="1793466"/>
            <a:chOff x="0" y="0"/>
            <a:chExt cx="2382044" cy="3586932"/>
          </a:xfrm>
        </p:grpSpPr>
        <p:sp>
          <p:nvSpPr>
            <p:cNvPr id="86" name="TextBox 39">
              <a:extLst>
                <a:ext uri="{FF2B5EF4-FFF2-40B4-BE49-F238E27FC236}">
                  <a16:creationId xmlns:a16="http://schemas.microsoft.com/office/drawing/2014/main" id="{B1E8EEA6-7F9E-4CA5-A2D9-16F32113842C}"/>
                </a:ext>
              </a:extLst>
            </p:cNvPr>
            <p:cNvSpPr txBox="1"/>
            <p:nvPr/>
          </p:nvSpPr>
          <p:spPr>
            <a:xfrm>
              <a:off x="0" y="0"/>
              <a:ext cx="2382044" cy="466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42"/>
                </a:lnSpc>
              </a:pPr>
              <a:endParaRPr sz="1200">
                <a:latin typeface="Montserrat SemiBold" panose="00000700000000000000" pitchFamily="2" charset="-52"/>
              </a:endParaRPr>
            </a:p>
          </p:txBody>
        </p:sp>
        <p:sp>
          <p:nvSpPr>
            <p:cNvPr id="87" name="TextBox 40">
              <a:extLst>
                <a:ext uri="{FF2B5EF4-FFF2-40B4-BE49-F238E27FC236}">
                  <a16:creationId xmlns:a16="http://schemas.microsoft.com/office/drawing/2014/main" id="{CED459A9-126A-4AF4-9B88-F847D2D19070}"/>
                </a:ext>
              </a:extLst>
            </p:cNvPr>
            <p:cNvSpPr txBox="1"/>
            <p:nvPr/>
          </p:nvSpPr>
          <p:spPr>
            <a:xfrm>
              <a:off x="0" y="3159380"/>
              <a:ext cx="1845088" cy="427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37"/>
                </a:lnSpc>
              </a:pPr>
              <a:endParaRPr sz="1200">
                <a:latin typeface="Montserrat SemiBold" panose="00000700000000000000" pitchFamily="2" charset="-52"/>
              </a:endParaRPr>
            </a:p>
          </p:txBody>
        </p:sp>
      </p:grpSp>
      <p:sp>
        <p:nvSpPr>
          <p:cNvPr id="89" name="TextBox 42">
            <a:extLst>
              <a:ext uri="{FF2B5EF4-FFF2-40B4-BE49-F238E27FC236}">
                <a16:creationId xmlns:a16="http://schemas.microsoft.com/office/drawing/2014/main" id="{66BDD2B9-4BB6-4F17-9CD0-579BF0DEB54A}"/>
              </a:ext>
            </a:extLst>
          </p:cNvPr>
          <p:cNvSpPr txBox="1"/>
          <p:nvPr/>
        </p:nvSpPr>
        <p:spPr>
          <a:xfrm>
            <a:off x="9422184" y="6575340"/>
            <a:ext cx="256894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7"/>
              </a:lnSpc>
            </a:pPr>
            <a:endParaRPr sz="1200"/>
          </a:p>
        </p:txBody>
      </p:sp>
      <p:grpSp>
        <p:nvGrpSpPr>
          <p:cNvPr id="96" name="Group 49">
            <a:extLst>
              <a:ext uri="{FF2B5EF4-FFF2-40B4-BE49-F238E27FC236}">
                <a16:creationId xmlns:a16="http://schemas.microsoft.com/office/drawing/2014/main" id="{A156DC7E-BDAE-4629-A722-7F447940097A}"/>
              </a:ext>
            </a:extLst>
          </p:cNvPr>
          <p:cNvGrpSpPr/>
          <p:nvPr/>
        </p:nvGrpSpPr>
        <p:grpSpPr>
          <a:xfrm>
            <a:off x="7080329" y="6470533"/>
            <a:ext cx="1191022" cy="1793465"/>
            <a:chOff x="0" y="426123"/>
            <a:chExt cx="2382044" cy="3586929"/>
          </a:xfrm>
        </p:grpSpPr>
        <p:sp>
          <p:nvSpPr>
            <p:cNvPr id="97" name="TextBox 50">
              <a:extLst>
                <a:ext uri="{FF2B5EF4-FFF2-40B4-BE49-F238E27FC236}">
                  <a16:creationId xmlns:a16="http://schemas.microsoft.com/office/drawing/2014/main" id="{0AB2E5AE-1B69-41E2-AE39-32A80EF9AC52}"/>
                </a:ext>
              </a:extLst>
            </p:cNvPr>
            <p:cNvSpPr txBox="1"/>
            <p:nvPr/>
          </p:nvSpPr>
          <p:spPr>
            <a:xfrm>
              <a:off x="0" y="426123"/>
              <a:ext cx="2382044" cy="466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42"/>
                </a:lnSpc>
              </a:pPr>
              <a:endParaRPr sz="1200">
                <a:solidFill>
                  <a:srgbClr val="0F3A3D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99" name="TextBox 52">
              <a:extLst>
                <a:ext uri="{FF2B5EF4-FFF2-40B4-BE49-F238E27FC236}">
                  <a16:creationId xmlns:a16="http://schemas.microsoft.com/office/drawing/2014/main" id="{897BB5C3-508E-4C91-A23A-74ACF2C5AE81}"/>
                </a:ext>
              </a:extLst>
            </p:cNvPr>
            <p:cNvSpPr txBox="1"/>
            <p:nvPr/>
          </p:nvSpPr>
          <p:spPr>
            <a:xfrm>
              <a:off x="0" y="3585500"/>
              <a:ext cx="1845088" cy="427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37"/>
                </a:lnSpc>
              </a:pPr>
              <a:endParaRPr sz="1200">
                <a:solidFill>
                  <a:srgbClr val="0F3A3D"/>
                </a:solidFill>
                <a:latin typeface="Montserrat SemiBold" panose="00000700000000000000" pitchFamily="2" charset="-52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64D58585-5A42-4333-ABC0-1178A3B255E4}"/>
              </a:ext>
            </a:extLst>
          </p:cNvPr>
          <p:cNvSpPr txBox="1"/>
          <p:nvPr/>
        </p:nvSpPr>
        <p:spPr>
          <a:xfrm>
            <a:off x="7686817" y="3588082"/>
            <a:ext cx="2703590" cy="824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522"/>
              </a:lnSpc>
            </a:pPr>
            <a:r>
              <a:rPr lang="en-US" sz="6000" b="1" dirty="0">
                <a:solidFill>
                  <a:srgbClr val="2A7478"/>
                </a:solidFill>
                <a:latin typeface="Montserrat SemiBold" panose="00000700000000000000" pitchFamily="2" charset="-52"/>
              </a:rPr>
              <a:t>&gt;</a:t>
            </a:r>
            <a:r>
              <a:rPr lang="ru-RU" sz="6000" b="1" dirty="0">
                <a:solidFill>
                  <a:srgbClr val="2A7478"/>
                </a:solidFill>
                <a:latin typeface="Montserrat SemiBold" panose="00000700000000000000" pitchFamily="2" charset="-52"/>
              </a:rPr>
              <a:t>670</a:t>
            </a:r>
            <a:endParaRPr lang="en-US" sz="6000" b="1" dirty="0">
              <a:solidFill>
                <a:srgbClr val="2A7478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65" name="TextBox 41">
            <a:extLst>
              <a:ext uri="{FF2B5EF4-FFF2-40B4-BE49-F238E27FC236}">
                <a16:creationId xmlns:a16="http://schemas.microsoft.com/office/drawing/2014/main" id="{B8948CCD-2ED6-4C1D-9C8A-B168D0E99FD6}"/>
              </a:ext>
            </a:extLst>
          </p:cNvPr>
          <p:cNvSpPr txBox="1"/>
          <p:nvPr/>
        </p:nvSpPr>
        <p:spPr>
          <a:xfrm>
            <a:off x="2063935" y="5197205"/>
            <a:ext cx="3421511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i="0" u="none" strike="noStrike" kern="1200" dirty="0">
                <a:solidFill>
                  <a:srgbClr val="0F3A3D"/>
                </a:solidFill>
                <a:effectLst/>
                <a:latin typeface="Calibri" panose="020F0502020204030204" pitchFamily="34" charset="0"/>
              </a:rPr>
              <a:t>мероприятий в г. Севастополе</a:t>
            </a:r>
            <a:endParaRPr lang="en-US" sz="1400" spc="28" dirty="0">
              <a:solidFill>
                <a:srgbClr val="0F3A3D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71" name="TextBox 41">
            <a:extLst>
              <a:ext uri="{FF2B5EF4-FFF2-40B4-BE49-F238E27FC236}">
                <a16:creationId xmlns:a16="http://schemas.microsoft.com/office/drawing/2014/main" id="{75F07940-F043-48E3-91E0-2EB4B8B196CC}"/>
              </a:ext>
            </a:extLst>
          </p:cNvPr>
          <p:cNvSpPr txBox="1"/>
          <p:nvPr/>
        </p:nvSpPr>
        <p:spPr>
          <a:xfrm>
            <a:off x="7324040" y="4474829"/>
            <a:ext cx="3429144" cy="441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63"/>
              </a:lnSpc>
              <a:spcBef>
                <a:spcPct val="0"/>
              </a:spcBef>
            </a:pPr>
            <a:r>
              <a:rPr lang="ru-RU" sz="1200" spc="28" dirty="0">
                <a:solidFill>
                  <a:srgbClr val="0F3A3D"/>
                </a:solidFill>
                <a:latin typeface="Montserrat SemiBold" panose="00000700000000000000" pitchFamily="2" charset="-52"/>
              </a:rPr>
              <a:t>МЕРОПРИЯТИЙ ПО ФИНАНСОВОМУ ПРОСВЕЩЕНИЮ ПРОВЕДЕНО В ЮФО</a:t>
            </a:r>
            <a:endParaRPr lang="en-US" sz="1200" spc="28" dirty="0">
              <a:solidFill>
                <a:srgbClr val="0F3A3D"/>
              </a:solidFill>
              <a:latin typeface="Montserrat SemiBold" panose="00000700000000000000" pitchFamily="2" charset="-52"/>
            </a:endParaRPr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83345725-2297-40AB-B95B-755A9F1E49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225D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8"/>
          <a:stretch/>
        </p:blipFill>
        <p:spPr>
          <a:xfrm>
            <a:off x="10665040" y="1354109"/>
            <a:ext cx="899032" cy="82985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9C51DB5-208E-450E-AB6D-22143D2AE28B}"/>
              </a:ext>
            </a:extLst>
          </p:cNvPr>
          <p:cNvSpPr/>
          <p:nvPr/>
        </p:nvSpPr>
        <p:spPr>
          <a:xfrm>
            <a:off x="280896" y="1544159"/>
            <a:ext cx="9398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000" spc="28" dirty="0">
                <a:solidFill>
                  <a:srgbClr val="0F3A3D"/>
                </a:solidFill>
                <a:latin typeface="Montserrat SemiBold" panose="00000700000000000000" pitchFamily="2" charset="-52"/>
              </a:rPr>
              <a:t>В ТОМ ЧИСЛЕ мероприятия консультантов-методистов по финансовому просвещению за 2022 год в ЮФО: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4643E7-06E8-4167-BADC-9496F5A857FC}"/>
              </a:ext>
            </a:extLst>
          </p:cNvPr>
          <p:cNvSpPr txBox="1"/>
          <p:nvPr/>
        </p:nvSpPr>
        <p:spPr>
          <a:xfrm>
            <a:off x="297207" y="2643194"/>
            <a:ext cx="17667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2A7478"/>
                </a:solidFill>
                <a:latin typeface="Montserrat SemiBold" panose="00000700000000000000" pitchFamily="2" charset="-52"/>
              </a:rPr>
              <a:t>396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4E231D1-52A7-4AB7-AE70-4E335669BEE0}"/>
              </a:ext>
            </a:extLst>
          </p:cNvPr>
          <p:cNvSpPr txBox="1"/>
          <p:nvPr/>
        </p:nvSpPr>
        <p:spPr>
          <a:xfrm>
            <a:off x="1969849" y="3104379"/>
            <a:ext cx="6345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i="0" u="none" strike="noStrike" kern="1200" dirty="0">
                <a:solidFill>
                  <a:srgbClr val="0F3A3D"/>
                </a:solidFill>
                <a:effectLst/>
                <a:latin typeface="Calibri" panose="020F0502020204030204" pitchFamily="34" charset="0"/>
              </a:rPr>
              <a:t>мероприятий в Краснодарском крае</a:t>
            </a:r>
            <a:endParaRPr lang="ru-RU" sz="1800" b="0" i="0" u="none" strike="noStrike" dirty="0">
              <a:solidFill>
                <a:srgbClr val="0F3A3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179A62-CEAD-40B5-9223-4175C8AF5A01}"/>
              </a:ext>
            </a:extLst>
          </p:cNvPr>
          <p:cNvSpPr txBox="1"/>
          <p:nvPr/>
        </p:nvSpPr>
        <p:spPr>
          <a:xfrm>
            <a:off x="300285" y="3726195"/>
            <a:ext cx="15385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2A7478"/>
                </a:solidFill>
                <a:latin typeface="Montserrat SemiBold" panose="00000700000000000000" pitchFamily="2" charset="-52"/>
              </a:rPr>
              <a:t>126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4652A8-9D45-4055-A337-0A7380309AAA}"/>
              </a:ext>
            </a:extLst>
          </p:cNvPr>
          <p:cNvSpPr txBox="1"/>
          <p:nvPr/>
        </p:nvSpPr>
        <p:spPr>
          <a:xfrm>
            <a:off x="1987682" y="3373768"/>
            <a:ext cx="38005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br>
              <a:rPr lang="ru-RU" dirty="0"/>
            </a:br>
            <a:endParaRPr lang="ru-RU" dirty="0"/>
          </a:p>
          <a:p>
            <a:r>
              <a:rPr lang="ru-RU" sz="1800" b="1" i="0" u="none" strike="noStrike" kern="1200" dirty="0">
                <a:solidFill>
                  <a:srgbClr val="0F3A3D"/>
                </a:solidFill>
                <a:effectLst/>
                <a:latin typeface="Calibri" panose="020F0502020204030204" pitchFamily="34" charset="0"/>
              </a:rPr>
              <a:t>мероприятий в </a:t>
            </a:r>
            <a:r>
              <a:rPr lang="ru-RU" b="1" dirty="0">
                <a:solidFill>
                  <a:srgbClr val="0F3A3D"/>
                </a:solidFill>
                <a:latin typeface="Calibri" panose="020F0502020204030204" pitchFamily="34" charset="0"/>
              </a:rPr>
              <a:t>Республике Крым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986D277-261F-4295-A680-88DB95F45D6B}"/>
              </a:ext>
            </a:extLst>
          </p:cNvPr>
          <p:cNvSpPr txBox="1"/>
          <p:nvPr/>
        </p:nvSpPr>
        <p:spPr>
          <a:xfrm>
            <a:off x="300723" y="4679592"/>
            <a:ext cx="20834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2A7478"/>
                </a:solidFill>
                <a:latin typeface="Montserrat SemiBold" panose="00000700000000000000" pitchFamily="2" charset="-52"/>
              </a:rPr>
              <a:t>150 </a:t>
            </a:r>
          </a:p>
        </p:txBody>
      </p:sp>
    </p:spTree>
    <p:extLst>
      <p:ext uri="{BB962C8B-B14F-4D97-AF65-F5344CB8AC3E}">
        <p14:creationId xmlns:p14="http://schemas.microsoft.com/office/powerpoint/2010/main" val="295306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807418" y="783791"/>
            <a:ext cx="10376390" cy="1282104"/>
            <a:chOff x="0" y="-73660"/>
            <a:chExt cx="20752780" cy="2564207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73660"/>
              <a:ext cx="20752780" cy="1564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40"/>
                </a:lnSpc>
              </a:pPr>
              <a:endParaRPr lang="en-US" sz="5117" dirty="0">
                <a:solidFill>
                  <a:srgbClr val="75E6DA"/>
                </a:solidFill>
                <a:latin typeface="Montserrat Semi-Bold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793689"/>
              <a:ext cx="20752780" cy="696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00"/>
                </a:lnSpc>
              </a:pPr>
              <a:endParaRPr sz="1200"/>
            </a:p>
          </p:txBody>
        </p:sp>
      </p:grpSp>
      <p:sp>
        <p:nvSpPr>
          <p:cNvPr id="28" name="Заголовок 27">
            <a:extLst>
              <a:ext uri="{FF2B5EF4-FFF2-40B4-BE49-F238E27FC236}">
                <a16:creationId xmlns:a16="http://schemas.microsoft.com/office/drawing/2014/main" id="{53D720E1-8BDC-4434-95DF-303741B3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05" y="595089"/>
            <a:ext cx="10391775" cy="377403"/>
          </a:xfrm>
        </p:spPr>
        <p:txBody>
          <a:bodyPr/>
          <a:lstStyle/>
          <a:p>
            <a:r>
              <a:rPr lang="ru-RU" dirty="0">
                <a:latin typeface="Monserat semi-bolt"/>
              </a:rPr>
              <a:t>МЕРОПРИЯТИЯ ПО ФИНАНСОВОЙ ГРАМОТНОСТИ В 2022 Г.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0F69CF1-33E9-465D-93EF-32935924B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153766"/>
              </p:ext>
            </p:extLst>
          </p:nvPr>
        </p:nvGraphicFramePr>
        <p:xfrm>
          <a:off x="120090" y="1425455"/>
          <a:ext cx="11751045" cy="4837456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323252">
                  <a:extLst>
                    <a:ext uri="{9D8B030D-6E8A-4147-A177-3AD203B41FA5}">
                      <a16:colId xmlns:a16="http://schemas.microsoft.com/office/drawing/2014/main" val="257025163"/>
                    </a:ext>
                  </a:extLst>
                </a:gridCol>
                <a:gridCol w="11427793">
                  <a:extLst>
                    <a:ext uri="{9D8B030D-6E8A-4147-A177-3AD203B41FA5}">
                      <a16:colId xmlns:a16="http://schemas.microsoft.com/office/drawing/2014/main" val="1751100619"/>
                    </a:ext>
                  </a:extLst>
                </a:gridCol>
              </a:tblGrid>
              <a:tr h="212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5D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50" dirty="0">
                          <a:effectLst/>
                        </a:rPr>
                        <a:t>Тип мероприятия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5D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502335"/>
                  </a:ext>
                </a:extLst>
              </a:tr>
              <a:tr h="7001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5D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Очный семинар/ лекция/ мастер-класс/ групповая консультация. В том числе в рамках общественно значимого мероприятия на уровне города, района, области, края, республики, округа</a:t>
                      </a:r>
                      <a:endParaRPr lang="ru-RU" sz="1600" dirty="0">
                        <a:effectLst/>
                        <a:latin typeface="Montserrat Semi-Bold" panose="020B0604020202020204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849881"/>
                  </a:ext>
                </a:extLst>
              </a:tr>
              <a:tr h="5601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5D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Организация и проведение массового мероприятия (конференция, фестиваль, конгресс, форум, секция в рамках научно-просветительского мероприятия и т.д.) по финансовому просвещению</a:t>
                      </a:r>
                      <a:endParaRPr lang="ru-RU" sz="16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79544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5D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Вебинар (лекция или семинар с применением дистанционных средств связи/ виртуальная интеллектуальная викторина) </a:t>
                      </a:r>
                      <a:endParaRPr lang="ru-RU" sz="16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270578"/>
                  </a:ext>
                </a:extLst>
              </a:tr>
              <a:tr h="4201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5D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Создание и организация прохождения собственного видеокурса по темам финансовой грамотности</a:t>
                      </a:r>
                      <a:endParaRPr lang="ru-RU" sz="16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166248"/>
                  </a:ext>
                </a:extLst>
              </a:tr>
              <a:tr h="4201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5D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Организация прохождения онлайн-курса Института финансовой грамотности</a:t>
                      </a:r>
                      <a:endParaRPr lang="ru-RU" sz="16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9817228"/>
                  </a:ext>
                </a:extLst>
              </a:tr>
              <a:tr h="3850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5D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Публикация в СМИ</a:t>
                      </a:r>
                      <a:endParaRPr lang="ru-RU" sz="16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9016412"/>
                  </a:ext>
                </a:extLst>
              </a:tr>
              <a:tr h="3850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5D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Выступление (интервью) в теле/радиоэфире</a:t>
                      </a:r>
                      <a:endParaRPr lang="ru-RU" sz="16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567976"/>
                  </a:ext>
                </a:extLst>
              </a:tr>
              <a:tr h="5601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5D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Публикация на официальном сайте и/или корпоративных соцсетях предприятия/компании/ организации в рамках сотрудничества</a:t>
                      </a:r>
                      <a:endParaRPr lang="ru-RU" sz="16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4277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5D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Выступление с докладом, лекцией на научной/ практической конференции, форуме, фестивале с </a:t>
                      </a:r>
                      <a:r>
                        <a:rPr lang="ru-RU" sz="1600" dirty="0" err="1">
                          <a:effectLst/>
                        </a:rPr>
                        <a:t>аффиляцией</a:t>
                      </a:r>
                      <a:r>
                        <a:rPr lang="ru-RU" sz="1600" dirty="0">
                          <a:effectLst/>
                        </a:rPr>
                        <a:t> ФМЦ ИФГ</a:t>
                      </a:r>
                      <a:endParaRPr lang="ru-RU" sz="16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8603557"/>
                  </a:ext>
                </a:extLst>
              </a:tr>
              <a:tr h="3304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5D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Очная индивидуальная консультация/ мастер-класс</a:t>
                      </a:r>
                      <a:endParaRPr lang="ru-RU" sz="1600" dirty="0">
                        <a:effectLst/>
                        <a:latin typeface="Montserrat Semi-Bold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2870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876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hlinkClick r:id="rId2"/>
            <a:extLst>
              <a:ext uri="{FF2B5EF4-FFF2-40B4-BE49-F238E27FC236}">
                <a16:creationId xmlns:a16="http://schemas.microsoft.com/office/drawing/2014/main" id="{646C82D7-ACEA-447A-A322-BBB25C6387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73" t="7796" r="6828" b="10868"/>
          <a:stretch>
            <a:fillRect/>
          </a:stretch>
        </p:blipFill>
        <p:spPr>
          <a:xfrm>
            <a:off x="843822" y="3679683"/>
            <a:ext cx="538314" cy="491411"/>
          </a:xfrm>
          <a:prstGeom prst="rect">
            <a:avLst/>
          </a:prstGeom>
        </p:spPr>
      </p:pic>
      <p:pic>
        <p:nvPicPr>
          <p:cNvPr id="8" name="Picture 4">
            <a:hlinkClick r:id="rId4"/>
            <a:extLst>
              <a:ext uri="{FF2B5EF4-FFF2-40B4-BE49-F238E27FC236}">
                <a16:creationId xmlns:a16="http://schemas.microsoft.com/office/drawing/2014/main" id="{8898CAE2-6FB9-4C7E-8C88-0183561EC4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11772" y="3668087"/>
            <a:ext cx="492989" cy="492989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0CE8D00A-10D0-4B8A-A5BD-FB66B622744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6019" y="1754510"/>
            <a:ext cx="1513920" cy="1513920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52793067-23FE-4D8D-889B-08753E57A76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701307" y="1722316"/>
            <a:ext cx="1513920" cy="1513920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C70D9DBB-6246-4242-B1F7-F4044C30612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139066" y="1782230"/>
            <a:ext cx="1513920" cy="1513920"/>
          </a:xfrm>
          <a:prstGeom prst="rect">
            <a:avLst/>
          </a:prstGeom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98718705-3B52-4A57-A8A9-0F559654A34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328998" y="1725512"/>
            <a:ext cx="1534001" cy="1534001"/>
          </a:xfrm>
          <a:prstGeom prst="rect">
            <a:avLst/>
          </a:prstGeom>
        </p:spPr>
      </p:pic>
      <p:pic>
        <p:nvPicPr>
          <p:cNvPr id="17" name="Picture 13">
            <a:hlinkClick r:id="rId10"/>
            <a:extLst>
              <a:ext uri="{FF2B5EF4-FFF2-40B4-BE49-F238E27FC236}">
                <a16:creationId xmlns:a16="http://schemas.microsoft.com/office/drawing/2014/main" id="{CF8D8446-314C-44CB-A1D3-E3E734C4412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891087" y="3636403"/>
            <a:ext cx="531197" cy="374411"/>
          </a:xfrm>
          <a:prstGeom prst="rect">
            <a:avLst/>
          </a:prstGeom>
        </p:spPr>
      </p:pic>
      <p:sp>
        <p:nvSpPr>
          <p:cNvPr id="20" name="TextBox 16">
            <a:extLst>
              <a:ext uri="{FF2B5EF4-FFF2-40B4-BE49-F238E27FC236}">
                <a16:creationId xmlns:a16="http://schemas.microsoft.com/office/drawing/2014/main" id="{6556D4F1-DAA9-4046-BB7E-CC3BE73FEFF1}"/>
              </a:ext>
            </a:extLst>
          </p:cNvPr>
          <p:cNvSpPr txBox="1"/>
          <p:nvPr/>
        </p:nvSpPr>
        <p:spPr>
          <a:xfrm>
            <a:off x="356019" y="4345697"/>
            <a:ext cx="7823034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pc="59" dirty="0" err="1">
                <a:solidFill>
                  <a:srgbClr val="0F3A3D"/>
                </a:solidFill>
              </a:rPr>
              <a:t>методическая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поддержка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финансовых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консультантов</a:t>
            </a:r>
            <a:endParaRPr lang="en-US" spc="59" dirty="0">
              <a:solidFill>
                <a:srgbClr val="0F3A3D"/>
              </a:solidFill>
            </a:endParaRPr>
          </a:p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pc="59" dirty="0" err="1">
                <a:solidFill>
                  <a:srgbClr val="0F3A3D"/>
                </a:solidFill>
              </a:rPr>
              <a:t>разбор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кейсов</a:t>
            </a:r>
            <a:r>
              <a:rPr lang="en-US" spc="59" dirty="0">
                <a:solidFill>
                  <a:srgbClr val="0F3A3D"/>
                </a:solidFill>
              </a:rPr>
              <a:t>, </a:t>
            </a:r>
            <a:r>
              <a:rPr lang="en-US" spc="59" dirty="0" err="1">
                <a:solidFill>
                  <a:srgbClr val="0F3A3D"/>
                </a:solidFill>
              </a:rPr>
              <a:t>практик</a:t>
            </a:r>
            <a:r>
              <a:rPr lang="en-US" spc="59" dirty="0">
                <a:solidFill>
                  <a:srgbClr val="0F3A3D"/>
                </a:solidFill>
              </a:rPr>
              <a:t>, </a:t>
            </a:r>
            <a:r>
              <a:rPr lang="en-US" spc="59" dirty="0" err="1">
                <a:solidFill>
                  <a:srgbClr val="0F3A3D"/>
                </a:solidFill>
              </a:rPr>
              <a:t>сложных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ситуаций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по</a:t>
            </a:r>
            <a:r>
              <a:rPr lang="en-US" spc="59" dirty="0">
                <a:solidFill>
                  <a:srgbClr val="0F3A3D"/>
                </a:solidFill>
              </a:rPr>
              <a:t> финансовой грамотности</a:t>
            </a:r>
          </a:p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pc="59" dirty="0" err="1">
                <a:solidFill>
                  <a:srgbClr val="0F3A3D"/>
                </a:solidFill>
              </a:rPr>
              <a:t>ответы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на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вопросы</a:t>
            </a:r>
            <a:endParaRPr lang="en-US" spc="59" dirty="0">
              <a:solidFill>
                <a:srgbClr val="0F3A3D"/>
              </a:solidFill>
            </a:endParaRPr>
          </a:p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pc="59" dirty="0" err="1">
                <a:solidFill>
                  <a:srgbClr val="0F3A3D"/>
                </a:solidFill>
              </a:rPr>
              <a:t>анонсы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мероприятий</a:t>
            </a:r>
            <a:endParaRPr lang="en-US" spc="59" dirty="0">
              <a:solidFill>
                <a:srgbClr val="0F3A3D"/>
              </a:solidFill>
            </a:endParaRPr>
          </a:p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pc="59" dirty="0" err="1">
                <a:solidFill>
                  <a:srgbClr val="0F3A3D"/>
                </a:solidFill>
              </a:rPr>
              <a:t>новости</a:t>
            </a:r>
            <a:r>
              <a:rPr lang="en-US" spc="59" dirty="0">
                <a:solidFill>
                  <a:srgbClr val="0F3A3D"/>
                </a:solidFill>
              </a:rPr>
              <a:t> ИФГ и </a:t>
            </a:r>
            <a:r>
              <a:rPr lang="en-US" spc="59" dirty="0" err="1">
                <a:solidFill>
                  <a:srgbClr val="0F3A3D"/>
                </a:solidFill>
              </a:rPr>
              <a:t>не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только</a:t>
            </a:r>
            <a:endParaRPr lang="en-US" spc="59" dirty="0">
              <a:solidFill>
                <a:srgbClr val="0F3A3D"/>
              </a:solidFill>
            </a:endParaRP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C33C39DB-13DB-4483-9827-C5A9FAF60965}"/>
              </a:ext>
            </a:extLst>
          </p:cNvPr>
          <p:cNvSpPr txBox="1"/>
          <p:nvPr/>
        </p:nvSpPr>
        <p:spPr>
          <a:xfrm>
            <a:off x="437316" y="3432891"/>
            <a:ext cx="1803388" cy="163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45"/>
              </a:lnSpc>
              <a:spcBef>
                <a:spcPct val="0"/>
              </a:spcBef>
            </a:pPr>
            <a:r>
              <a:rPr lang="en-US" sz="2000" b="1" spc="37" dirty="0">
                <a:solidFill>
                  <a:srgbClr val="000000"/>
                </a:solidFill>
              </a:rPr>
              <a:t>vk.com/</a:t>
            </a:r>
            <a:r>
              <a:rPr lang="en-US" sz="2000" b="1" spc="37" dirty="0" err="1">
                <a:solidFill>
                  <a:srgbClr val="000000"/>
                </a:solidFill>
              </a:rPr>
              <a:t>ifgfu</a:t>
            </a:r>
            <a:endParaRPr lang="en-US" sz="2000" b="1" spc="37" dirty="0">
              <a:solidFill>
                <a:srgbClr val="000000"/>
              </a:solidFill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F79C8A21-7301-489D-A809-8FD5ED072303}"/>
              </a:ext>
            </a:extLst>
          </p:cNvPr>
          <p:cNvSpPr txBox="1"/>
          <p:nvPr/>
        </p:nvSpPr>
        <p:spPr>
          <a:xfrm>
            <a:off x="2563385" y="3449795"/>
            <a:ext cx="2128256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sz="2000" b="1" spc="37" dirty="0">
                <a:solidFill>
                  <a:srgbClr val="000000"/>
                </a:solidFill>
                <a:latin typeface="Montserrat Semi-Bold"/>
              </a:rPr>
              <a:t>@fingramota_ifg</a:t>
            </a: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9431903C-DB57-4C64-98A0-6CEA0B993A3C}"/>
              </a:ext>
            </a:extLst>
          </p:cNvPr>
          <p:cNvSpPr txBox="1"/>
          <p:nvPr/>
        </p:nvSpPr>
        <p:spPr>
          <a:xfrm>
            <a:off x="878121" y="1363102"/>
            <a:ext cx="5415758" cy="190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3"/>
              </a:lnSpc>
              <a:spcBef>
                <a:spcPct val="0"/>
              </a:spcBef>
            </a:pPr>
            <a:r>
              <a:rPr lang="en-US" sz="1266" spc="25" dirty="0">
                <a:solidFill>
                  <a:srgbClr val="256569"/>
                </a:solidFill>
                <a:latin typeface="Montserrat Semi-Bold Bold"/>
              </a:rPr>
              <a:t>ОФИЦИАЛЬНЫЕ СООБЩЕСТВА В СОЦИАЛЬНЫХ СЕТЯХ</a:t>
            </a:r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72A7DDCB-27E3-4057-B746-E474EA875FDE}"/>
              </a:ext>
            </a:extLst>
          </p:cNvPr>
          <p:cNvSpPr txBox="1"/>
          <p:nvPr/>
        </p:nvSpPr>
        <p:spPr>
          <a:xfrm>
            <a:off x="7812209" y="1509864"/>
            <a:ext cx="2167633" cy="196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3"/>
              </a:lnSpc>
              <a:spcBef>
                <a:spcPct val="0"/>
              </a:spcBef>
            </a:pPr>
            <a:r>
              <a:rPr lang="ru-RU" sz="1266" spc="25" dirty="0">
                <a:solidFill>
                  <a:srgbClr val="256569"/>
                </a:solidFill>
                <a:latin typeface="Montserrat Semi-Bold Bold"/>
              </a:rPr>
              <a:t>САЙТ</a:t>
            </a:r>
            <a:endParaRPr lang="en-US" sz="1266" spc="25" dirty="0">
              <a:solidFill>
                <a:srgbClr val="256569"/>
              </a:solidFill>
              <a:latin typeface="Montserrat Semi-Bold Bold"/>
            </a:endParaRPr>
          </a:p>
        </p:txBody>
      </p:sp>
      <p:grpSp>
        <p:nvGrpSpPr>
          <p:cNvPr id="28" name="Group 24">
            <a:extLst>
              <a:ext uri="{FF2B5EF4-FFF2-40B4-BE49-F238E27FC236}">
                <a16:creationId xmlns:a16="http://schemas.microsoft.com/office/drawing/2014/main" id="{308173CC-9CAF-482C-99CE-1C09170F7561}"/>
              </a:ext>
            </a:extLst>
          </p:cNvPr>
          <p:cNvGrpSpPr/>
          <p:nvPr/>
        </p:nvGrpSpPr>
        <p:grpSpPr>
          <a:xfrm>
            <a:off x="356019" y="163033"/>
            <a:ext cx="5937860" cy="1255262"/>
            <a:chOff x="0" y="0"/>
            <a:chExt cx="11875720" cy="2510524"/>
          </a:xfrm>
        </p:grpSpPr>
        <p:sp>
          <p:nvSpPr>
            <p:cNvPr id="29" name="TextBox 25">
              <a:extLst>
                <a:ext uri="{FF2B5EF4-FFF2-40B4-BE49-F238E27FC236}">
                  <a16:creationId xmlns:a16="http://schemas.microsoft.com/office/drawing/2014/main" id="{3137812D-67D9-454A-BC97-51E47C3A7A82}"/>
                </a:ext>
              </a:extLst>
            </p:cNvPr>
            <p:cNvSpPr txBox="1"/>
            <p:nvPr/>
          </p:nvSpPr>
          <p:spPr>
            <a:xfrm>
              <a:off x="0" y="0"/>
              <a:ext cx="11875720" cy="485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59"/>
                </a:lnSpc>
              </a:pPr>
              <a:endParaRPr sz="1200">
                <a:solidFill>
                  <a:schemeClr val="bg1"/>
                </a:solidFill>
              </a:endParaRPr>
            </a:p>
          </p:txBody>
        </p:sp>
        <p:sp>
          <p:nvSpPr>
            <p:cNvPr id="30" name="TextBox 26">
              <a:extLst>
                <a:ext uri="{FF2B5EF4-FFF2-40B4-BE49-F238E27FC236}">
                  <a16:creationId xmlns:a16="http://schemas.microsoft.com/office/drawing/2014/main" id="{65108A43-A928-4CA8-B49C-555DB66483E0}"/>
                </a:ext>
              </a:extLst>
            </p:cNvPr>
            <p:cNvSpPr txBox="1"/>
            <p:nvPr/>
          </p:nvSpPr>
          <p:spPr>
            <a:xfrm>
              <a:off x="0" y="836694"/>
              <a:ext cx="11875720" cy="713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41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Montserrat Semi-Bold Bold"/>
                </a:rPr>
                <a:t>КАНАЛЫ КОММУНИКАЦИИ </a:t>
              </a:r>
              <a:r>
                <a:rPr lang="ru-RU" sz="2000" b="1" dirty="0">
                  <a:solidFill>
                    <a:schemeClr val="bg1"/>
                  </a:solidFill>
                  <a:latin typeface="Montserrat Semi-Bold Bold"/>
                </a:rPr>
                <a:t>ИФГ</a:t>
              </a:r>
              <a:endParaRPr lang="en-US" sz="2000" b="1" dirty="0">
                <a:solidFill>
                  <a:schemeClr val="bg1"/>
                </a:solidFill>
                <a:latin typeface="Montserrat Semi-Bold Bold"/>
              </a:endParaRPr>
            </a:p>
          </p:txBody>
        </p:sp>
        <p:sp>
          <p:nvSpPr>
            <p:cNvPr id="31" name="TextBox 27">
              <a:extLst>
                <a:ext uri="{FF2B5EF4-FFF2-40B4-BE49-F238E27FC236}">
                  <a16:creationId xmlns:a16="http://schemas.microsoft.com/office/drawing/2014/main" id="{634C9568-3F5D-42E0-94C4-3E88B8B083D5}"/>
                </a:ext>
              </a:extLst>
            </p:cNvPr>
            <p:cNvSpPr txBox="1"/>
            <p:nvPr/>
          </p:nvSpPr>
          <p:spPr>
            <a:xfrm>
              <a:off x="0" y="2102208"/>
              <a:ext cx="11875720" cy="40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3"/>
                </a:lnSpc>
              </a:pPr>
              <a:endParaRPr sz="1200"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AD6091D-01F7-4541-AB12-943A2190EFA2}"/>
              </a:ext>
            </a:extLst>
          </p:cNvPr>
          <p:cNvSpPr txBox="1"/>
          <p:nvPr/>
        </p:nvSpPr>
        <p:spPr>
          <a:xfrm>
            <a:off x="437316" y="5976713"/>
            <a:ext cx="33340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F3A3D"/>
                </a:solidFill>
                <a:latin typeface="Montserrat Semi-Bold" panose="020B0604020202020204" charset="-52"/>
              </a:rPr>
              <a:t>Контакты: </a:t>
            </a:r>
          </a:p>
          <a:p>
            <a:r>
              <a:rPr lang="en-US" sz="1400" b="1" dirty="0">
                <a:solidFill>
                  <a:srgbClr val="0F3A3D"/>
                </a:solidFill>
                <a:latin typeface="Montserrat Semi-Bold" panose="020B0604020202020204" charset="-52"/>
              </a:rPr>
              <a:t>e-mail</a:t>
            </a:r>
            <a:r>
              <a:rPr lang="ru-RU" sz="1400" b="1" dirty="0">
                <a:solidFill>
                  <a:srgbClr val="0F3A3D"/>
                </a:solidFill>
                <a:latin typeface="Montserrat Semi-Bold" panose="020B0604020202020204" charset="-52"/>
              </a:rPr>
              <a:t>: </a:t>
            </a:r>
            <a:r>
              <a:rPr lang="en-US" sz="1400" b="1" spc="25" dirty="0">
                <a:solidFill>
                  <a:srgbClr val="0F3A3D"/>
                </a:solidFill>
                <a:latin typeface="Montserrat Semi-Bold" panose="020B0604020202020204" charset="-52"/>
              </a:rPr>
              <a:t>IFG@fa.ru</a:t>
            </a:r>
            <a:r>
              <a:rPr lang="ru-RU" sz="1400" b="1" spc="25" dirty="0">
                <a:solidFill>
                  <a:srgbClr val="0F3A3D"/>
                </a:solidFill>
                <a:latin typeface="Montserrat Semi-Bold" panose="020B0604020202020204" charset="-52"/>
              </a:rPr>
              <a:t>;</a:t>
            </a:r>
            <a:br>
              <a:rPr lang="ru-RU" sz="1400" b="1" spc="25" dirty="0">
                <a:solidFill>
                  <a:srgbClr val="0F3A3D"/>
                </a:solidFill>
                <a:latin typeface="Montserrat Semi-Bold" panose="020B0604020202020204" charset="-52"/>
              </a:rPr>
            </a:br>
            <a:r>
              <a:rPr lang="ru-RU" sz="1400" b="1" spc="25" dirty="0">
                <a:solidFill>
                  <a:srgbClr val="0F3A3D"/>
                </a:solidFill>
                <a:latin typeface="Montserrat Semi-Bold" panose="020B0604020202020204" charset="-52"/>
              </a:rPr>
              <a:t>тел.: 8 (495) 249-51-92</a:t>
            </a:r>
            <a:endParaRPr lang="en-US" sz="1400" b="1" spc="25" dirty="0">
              <a:solidFill>
                <a:srgbClr val="0F3A3D"/>
              </a:solidFill>
              <a:latin typeface="Montserrat Semi-Bold" panose="020B0604020202020204" charset="-52"/>
            </a:endParaRPr>
          </a:p>
          <a:p>
            <a:endParaRPr lang="ru-RU" dirty="0"/>
          </a:p>
        </p:txBody>
      </p:sp>
      <p:pic>
        <p:nvPicPr>
          <p:cNvPr id="26" name="Рисунок 25" descr="Чат со сплошной заливкой">
            <a:extLst>
              <a:ext uri="{FF2B5EF4-FFF2-40B4-BE49-F238E27FC236}">
                <a16:creationId xmlns:a16="http://schemas.microsoft.com/office/drawing/2014/main" id="{3FA722C5-E74D-4DF8-A0E3-05902381F9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44297" y="1908384"/>
            <a:ext cx="923268" cy="923268"/>
          </a:xfrm>
          <a:prstGeom prst="rect">
            <a:avLst/>
          </a:prstGeom>
        </p:spPr>
      </p:pic>
      <p:pic>
        <p:nvPicPr>
          <p:cNvPr id="32" name="Рисунок 31" descr="Электронная почта со сплошной заливкой">
            <a:extLst>
              <a:ext uri="{FF2B5EF4-FFF2-40B4-BE49-F238E27FC236}">
                <a16:creationId xmlns:a16="http://schemas.microsoft.com/office/drawing/2014/main" id="{C4EB7225-FAEF-4F13-A95C-C6D0C1A49C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464146">
            <a:off x="10167464" y="2770896"/>
            <a:ext cx="1050508" cy="1050508"/>
          </a:xfrm>
          <a:prstGeom prst="rect">
            <a:avLst/>
          </a:prstGeom>
        </p:spPr>
      </p:pic>
      <p:pic>
        <p:nvPicPr>
          <p:cNvPr id="33" name="Рисунок 32" descr="Отправить со сплошной заливкой">
            <a:extLst>
              <a:ext uri="{FF2B5EF4-FFF2-40B4-BE49-F238E27FC236}">
                <a16:creationId xmlns:a16="http://schemas.microsoft.com/office/drawing/2014/main" id="{93F9630B-F568-453C-BEBF-35EC03C820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345361" y="4037994"/>
            <a:ext cx="1360213" cy="1360213"/>
          </a:xfrm>
          <a:prstGeom prst="rect">
            <a:avLst/>
          </a:prstGeom>
        </p:spPr>
      </p:pic>
      <p:pic>
        <p:nvPicPr>
          <p:cNvPr id="34" name="Рисунок 33" descr="Мультимедийная презентация со сплошной заливкой">
            <a:extLst>
              <a:ext uri="{FF2B5EF4-FFF2-40B4-BE49-F238E27FC236}">
                <a16:creationId xmlns:a16="http://schemas.microsoft.com/office/drawing/2014/main" id="{61327C3D-E6D4-4AD1-9970-105050D60A6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803939">
            <a:off x="7993200" y="5026545"/>
            <a:ext cx="1784840" cy="1784840"/>
          </a:xfrm>
          <a:prstGeom prst="rect">
            <a:avLst/>
          </a:prstGeom>
        </p:spPr>
      </p:pic>
      <p:pic>
        <p:nvPicPr>
          <p:cNvPr id="35" name="Рисунок 34" descr="@ со сплошной заливкой">
            <a:extLst>
              <a:ext uri="{FF2B5EF4-FFF2-40B4-BE49-F238E27FC236}">
                <a16:creationId xmlns:a16="http://schemas.microsoft.com/office/drawing/2014/main" id="{D6D934E5-EC1B-4BAB-9C2B-D025901EA8D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253532">
            <a:off x="5820266" y="5228991"/>
            <a:ext cx="2059299" cy="205929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9991BAF-7782-4959-8A0F-CBFB7BB8BEF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duotone>
              <a:prstClr val="black"/>
              <a:srgbClr val="225D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8"/>
          <a:stretch/>
        </p:blipFill>
        <p:spPr>
          <a:xfrm>
            <a:off x="10643965" y="1214137"/>
            <a:ext cx="899032" cy="82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93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Финансовый Университет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инансовый Университет" id="{B61C6C59-7E8E-44EC-9D0A-175FD0FD7AA0}" vid="{4B9A828B-7C95-4D9C-8B7B-426AD85F479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10825</TotalTime>
  <Words>555</Words>
  <Application>Microsoft Office PowerPoint</Application>
  <PresentationFormat>Широкоэкранный</PresentationFormat>
  <Paragraphs>134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Book Antiqua</vt:lpstr>
      <vt:lpstr>Calibri</vt:lpstr>
      <vt:lpstr>Monserat semi-bolt</vt:lpstr>
      <vt:lpstr>Montserrat</vt:lpstr>
      <vt:lpstr>Montserrat SemiBold</vt:lpstr>
      <vt:lpstr>Montserrat Semi-Bold</vt:lpstr>
      <vt:lpstr>Montserrat Semi-Bold Bold</vt:lpstr>
      <vt:lpstr>Wingdings</vt:lpstr>
      <vt:lpstr>Тема Office</vt:lpstr>
      <vt:lpstr>   </vt:lpstr>
      <vt:lpstr>Презентация PowerPoint</vt:lpstr>
      <vt:lpstr>ОБУЧЕНИЕ В ЮЖНОМ ФЕДЕРАЛЬНОМ ОКРУГЕ ЗА 2021 и 2022 ГОДЫ </vt:lpstr>
      <vt:lpstr>Презентация PowerPoint</vt:lpstr>
      <vt:lpstr>Презентация PowerPoint</vt:lpstr>
      <vt:lpstr>МЕРОПРИЯТИЯ ПО ФИНАНСОВОЙ ГРАМОТНОСТИ В 2022 Г.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СОЗДАНИЯ ЭЛЕКТРОННОГО СЕРЕБРЯНОГО УНИВЕРСИТЕТА</dc:title>
  <dc:creator>Sergey</dc:creator>
  <cp:lastModifiedBy>Епхиева Юлия Сергеевна</cp:lastModifiedBy>
  <cp:revision>1702</cp:revision>
  <cp:lastPrinted>2022-04-12T10:34:05Z</cp:lastPrinted>
  <dcterms:created xsi:type="dcterms:W3CDTF">2019-01-28T08:14:22Z</dcterms:created>
  <dcterms:modified xsi:type="dcterms:W3CDTF">2022-11-14T16:30:19Z</dcterms:modified>
</cp:coreProperties>
</file>