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338" r:id="rId3"/>
    <p:sldId id="256" r:id="rId4"/>
    <p:sldId id="277" r:id="rId5"/>
    <p:sldId id="342" r:id="rId6"/>
    <p:sldId id="350" r:id="rId7"/>
    <p:sldId id="257" r:id="rId8"/>
  </p:sldIdLst>
  <p:sldSz cx="18288000" cy="10287000"/>
  <p:notesSz cx="6858000" cy="9144000"/>
  <p:embeddedFontLst>
    <p:embeddedFont>
      <p:font typeface="Montserrat Semi-Bold Bold" panose="020B0604020202020204" charset="-52"/>
      <p:regular r:id="rId10"/>
    </p:embeddedFont>
    <p:embeddedFont>
      <p:font typeface="Tahoma" panose="020B0604030504040204" pitchFamily="34" charset="0"/>
      <p:regular r:id="rId11"/>
      <p:bold r:id="rId12"/>
    </p:embeddedFont>
    <p:embeddedFont>
      <p:font typeface="Montserrat Semi-Bold" panose="020B0604020202020204" charset="-52"/>
      <p:regular r:id="rId13"/>
    </p:embeddedFon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Book Antiqua" panose="0204060205030503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lear Sans Thin Bold" panose="020B0604020202020204" charset="0"/>
      <p:regular r:id="rId26"/>
    </p:embeddedFont>
    <p:embeddedFont>
      <p:font typeface="Open Sans" panose="020B060402020202020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17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E30B-F0CD-46D5-99C1-0CE5C89B682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2C0D-2EC9-4BCA-AA31-92D18EC6D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тор слева">
  <p:cSld name="Лектор 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2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93" y="0"/>
            <a:ext cx="9809108" cy="1028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662547" y="564682"/>
            <a:ext cx="4696691" cy="16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18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04258" y="848120"/>
            <a:ext cx="15587663" cy="56610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80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777" y="858020"/>
            <a:ext cx="15773400" cy="606200"/>
          </a:xfrm>
          <a:prstGeom prst="rect">
            <a:avLst/>
          </a:prstGeom>
        </p:spPr>
        <p:txBody>
          <a:bodyPr anchor="b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93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4258" y="848120"/>
            <a:ext cx="15587663" cy="56610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6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04258" y="848120"/>
            <a:ext cx="15587663" cy="56610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4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58" y="848120"/>
            <a:ext cx="15587663" cy="56610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95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4258" y="848120"/>
            <a:ext cx="15587663" cy="56610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7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9" y="964407"/>
            <a:ext cx="8593929" cy="516729"/>
          </a:xfrm>
          <a:prstGeom prst="rect">
            <a:avLst/>
          </a:prstGeom>
        </p:spPr>
        <p:txBody>
          <a:bodyPr anchor="b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267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481" y="764143"/>
            <a:ext cx="12772290" cy="752477"/>
          </a:xfrm>
          <a:prstGeom prst="rect">
            <a:avLst/>
          </a:prstGeom>
        </p:spPr>
        <p:txBody>
          <a:bodyPr anchor="b"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42126" y="1870354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78620" y="3670697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96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4258" y="848120"/>
            <a:ext cx="15587663" cy="56610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421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1870355"/>
            <a:ext cx="11601450" cy="73950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14593187" y="572647"/>
            <a:ext cx="3319982" cy="117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902" y="2771775"/>
            <a:ext cx="7166099" cy="751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727363"/>
            <a:ext cx="14353955" cy="867521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4258" y="848120"/>
            <a:ext cx="15587663" cy="566105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088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BD68-24D8-403F-83F6-EE46A6FB918D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4D60-B567-44EB-A4BF-28B43B8AB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09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13.11.2022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37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C00000"/>
        </a:buClr>
        <a:buFont typeface="Wingdings" panose="05000000000000000000" pitchFamily="2" charset="2"/>
        <a:buChar char="ü"/>
        <a:defRPr sz="42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anose="05000000000000000000" pitchFamily="2" charset="2"/>
        <a:buChar char="ü"/>
        <a:defRPr sz="36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anose="05000000000000000000" pitchFamily="2" charset="2"/>
        <a:buChar char="ü"/>
        <a:defRPr sz="3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anose="05000000000000000000" pitchFamily="2" charset="2"/>
        <a:buChar char="ü"/>
        <a:defRPr sz="27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anose="05000000000000000000" pitchFamily="2" charset="2"/>
        <a:buChar char="ü"/>
        <a:defRPr sz="27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hyperlink" Target="https://www.youtube.com/channel/UCofgsJutLizqgNmK8uNu7Pg/about" TargetMode="External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s://t.me/fingramota_ifg" TargetMode="External"/><Relationship Id="rId9" Type="http://schemas.openxmlformats.org/officeDocument/2006/relationships/hyperlink" Target="http://www.fa.ru/org/science/ifg/Pages/about.aspx" TargetMode="External"/><Relationship Id="rId14" Type="http://schemas.openxmlformats.org/officeDocument/2006/relationships/hyperlink" Target="https://t.me/bizgramota_if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0"/>
              </a:schemeClr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494" y="2697396"/>
            <a:ext cx="14621882" cy="4134218"/>
          </a:xfrm>
        </p:spPr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4D698F-12D9-4B00-8B72-AA6F2D5D6C00}"/>
              </a:ext>
            </a:extLst>
          </p:cNvPr>
          <p:cNvSpPr/>
          <p:nvPr/>
        </p:nvSpPr>
        <p:spPr>
          <a:xfrm>
            <a:off x="1425742" y="3042861"/>
            <a:ext cx="15566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prstClr val="black"/>
              </a:buClr>
              <a:buSzPts val="1200"/>
              <a:defRPr/>
            </a:pPr>
            <a:r>
              <a:rPr lang="ru-RU" sz="6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Финансовая грамотность и противодействие мошенничеству: что нужно знать в 2022 году</a:t>
            </a:r>
            <a:endParaRPr lang="ru-RU" sz="6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4F4798C-4263-4D21-8F1F-65F59D2D51C9}"/>
              </a:ext>
            </a:extLst>
          </p:cNvPr>
          <p:cNvCxnSpPr/>
          <p:nvPr/>
        </p:nvCxnSpPr>
        <p:spPr>
          <a:xfrm>
            <a:off x="1425742" y="5900638"/>
            <a:ext cx="14311563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E48D3E-02D4-4C6D-BAF3-C0D95D5B9AAD}"/>
              </a:ext>
            </a:extLst>
          </p:cNvPr>
          <p:cNvSpPr txBox="1"/>
          <p:nvPr/>
        </p:nvSpPr>
        <p:spPr>
          <a:xfrm>
            <a:off x="1425742" y="6162417"/>
            <a:ext cx="10828928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99"/>
              </a:lnSpc>
            </a:pPr>
            <a:r>
              <a:rPr lang="en-US" dirty="0" err="1">
                <a:solidFill>
                  <a:schemeClr val="bg1"/>
                </a:solidFill>
                <a:latin typeface="Montserrat Semi-Bold Bold" panose="020B0604020202020204" charset="-52"/>
              </a:rPr>
              <a:t>Спикер</a:t>
            </a:r>
            <a:r>
              <a:rPr lang="en-US" dirty="0">
                <a:solidFill>
                  <a:schemeClr val="bg1"/>
                </a:solidFill>
                <a:latin typeface="Montserrat Semi-Bold Bold" panose="020B0604020202020204" charset="-52"/>
              </a:rPr>
              <a:t>: </a:t>
            </a:r>
            <a:r>
              <a:rPr lang="ru-RU" dirty="0">
                <a:solidFill>
                  <a:schemeClr val="bg1"/>
                </a:solidFill>
                <a:latin typeface="Montserrat Semi-Bold Bold" panose="020B0604020202020204" charset="-52"/>
              </a:rPr>
              <a:t/>
            </a:r>
            <a:br>
              <a:rPr lang="ru-RU" dirty="0">
                <a:solidFill>
                  <a:schemeClr val="bg1"/>
                </a:solidFill>
                <a:latin typeface="Montserrat Semi-Bold Bold" panose="020B0604020202020204" charset="-52"/>
              </a:rPr>
            </a:br>
            <a:r>
              <a:rPr lang="ru-RU" b="0" i="0" dirty="0">
                <a:solidFill>
                  <a:schemeClr val="bg1"/>
                </a:solidFill>
                <a:effectLst/>
                <a:latin typeface="Montserrat Semi-Bold Bold" panose="020B0604020202020204" charset="-52"/>
              </a:rPr>
              <a:t>эксперт Института финансовой грамотности, к.э.н., доцент Департамента банковского дела и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Montserrat Semi-Bold Bold" panose="020B0604020202020204" charset="-52"/>
              </a:rPr>
              <a:t>монетарного регулирования</a:t>
            </a:r>
            <a:endParaRPr lang="ru-RU" b="0" i="0" dirty="0">
              <a:solidFill>
                <a:schemeClr val="bg1"/>
              </a:solidFill>
              <a:effectLst/>
              <a:latin typeface="Montserrat Semi-Bold Bold" panose="020B0604020202020204" charset="-52"/>
            </a:endParaRPr>
          </a:p>
          <a:p>
            <a:pPr>
              <a:lnSpc>
                <a:spcPts val="2499"/>
              </a:lnSpc>
            </a:pPr>
            <a:endParaRPr lang="ru-RU" sz="2800" dirty="0">
              <a:solidFill>
                <a:schemeClr val="bg1"/>
              </a:solidFill>
              <a:latin typeface="Montserrat Semi-Bold Bold" panose="020B0604020202020204" charset="-52"/>
            </a:endParaRPr>
          </a:p>
          <a:p>
            <a:pPr defTabSz="1828755">
              <a:spcAft>
                <a:spcPts val="1200"/>
              </a:spcAft>
            </a:pP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Трофимов Дмитрий Викторович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AEB790C-FE2D-46BE-968C-A53224719B6E}"/>
              </a:ext>
            </a:extLst>
          </p:cNvPr>
          <p:cNvSpPr txBox="1"/>
          <p:nvPr/>
        </p:nvSpPr>
        <p:spPr>
          <a:xfrm>
            <a:off x="9829800" y="1237926"/>
            <a:ext cx="6629400" cy="945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Montserrat Semi-Bold"/>
              </a:rPr>
              <a:t>Институт финансовой грамотности - </a:t>
            </a:r>
            <a:r>
              <a:rPr lang="en-US" sz="2000" dirty="0" err="1">
                <a:solidFill>
                  <a:srgbClr val="FFFFFF"/>
                </a:solidFill>
                <a:latin typeface="Montserrat Semi-Bold"/>
              </a:rPr>
              <a:t>федеральный</a:t>
            </a:r>
            <a:r>
              <a:rPr lang="en-US" sz="20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 Semi-Bold"/>
              </a:rPr>
              <a:t>методический</a:t>
            </a:r>
            <a:r>
              <a:rPr lang="en-US" sz="20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 Semi-Bold"/>
              </a:rPr>
              <a:t>центр</a:t>
            </a:r>
            <a:r>
              <a:rPr lang="en-US" sz="20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 Semi-Bold"/>
              </a:rPr>
              <a:t>по</a:t>
            </a:r>
            <a:r>
              <a:rPr lang="en-US" sz="2000" dirty="0">
                <a:solidFill>
                  <a:srgbClr val="FFFFFF"/>
                </a:solidFill>
                <a:latin typeface="Montserrat Semi-Bold"/>
              </a:rPr>
              <a:t> финансовой грамотности</a:t>
            </a:r>
            <a:r>
              <a:rPr lang="ru-RU" sz="20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tserrat Semi-Bold"/>
              </a:rPr>
              <a:t>населения</a:t>
            </a:r>
            <a:r>
              <a:rPr lang="en-US" sz="2000" dirty="0">
                <a:solidFill>
                  <a:srgbClr val="FFFFFF"/>
                </a:solidFill>
                <a:latin typeface="Montserrat Semi-Bold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Montserrat Semi-Bold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50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995082" y="3590501"/>
            <a:ext cx="18211800" cy="4184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ru-RU" sz="6000" b="1" dirty="0" smtClean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Финансовая грамотность и противодействие мошенничеству: что нужно знать в 2022 году</a:t>
            </a:r>
            <a:endParaRPr lang="ru-RU" sz="60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1162861" y="6928188"/>
            <a:ext cx="12733178" cy="192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828755">
              <a:spcAft>
                <a:spcPts val="1200"/>
              </a:spcAft>
            </a:pPr>
            <a: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Трофимов Дмитрий Викторович </a:t>
            </a:r>
          </a:p>
          <a:p>
            <a:pPr defTabSz="1828755">
              <a:spcAft>
                <a:spcPts val="1200"/>
              </a:spcAft>
            </a:pPr>
            <a:r>
              <a:rPr lang="ru-RU" sz="2700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к.э.н., доцент Департамента банковского дела и </a:t>
            </a:r>
            <a:r>
              <a:rPr lang="ru-RU" sz="2700" dirty="0" smtClean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монетарного регулирования, </a:t>
            </a:r>
            <a:r>
              <a:rPr lang="ru-RU" sz="2700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эксперт ФМЦ ИФГ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7843569" y="854934"/>
            <a:ext cx="70104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9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600" b="1" dirty="0"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031"/>
            <a:ext cx="4411104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19976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lang="ru-RU" sz="3600" b="1" i="1" spc="-8" dirty="0" smtClean="0">
                <a:solidFill>
                  <a:srgbClr val="00004E"/>
                </a:solidFill>
                <a:latin typeface="Tahoma"/>
                <a:cs typeface="Tahoma"/>
              </a:rPr>
              <a:t>Новое </a:t>
            </a:r>
            <a:r>
              <a:rPr lang="ru-RU" sz="3600" b="1" i="1" spc="-8" dirty="0" smtClean="0">
                <a:solidFill>
                  <a:srgbClr val="00004E"/>
                </a:solidFill>
                <a:latin typeface="Tahoma"/>
                <a:cs typeface="Tahoma"/>
              </a:rPr>
              <a:t>в финансовом мошенничестве в 2022 году</a:t>
            </a:r>
            <a:endParaRPr sz="3600" b="1" i="1" spc="-8" dirty="0">
              <a:solidFill>
                <a:srgbClr val="00004E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4097" y="6974585"/>
            <a:ext cx="4896803" cy="2682240"/>
          </a:xfrm>
          <a:custGeom>
            <a:avLst/>
            <a:gdLst/>
            <a:ahLst/>
            <a:cxnLst/>
            <a:rect l="l" t="t" r="r" b="b"/>
            <a:pathLst>
              <a:path w="3264535" h="1788160">
                <a:moveTo>
                  <a:pt x="3264408" y="0"/>
                </a:moveTo>
                <a:lnTo>
                  <a:pt x="0" y="0"/>
                </a:lnTo>
                <a:lnTo>
                  <a:pt x="3264408" y="1787652"/>
                </a:lnTo>
                <a:lnTo>
                  <a:pt x="3264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Прямоугольник 4"/>
          <p:cNvSpPr/>
          <p:nvPr/>
        </p:nvSpPr>
        <p:spPr>
          <a:xfrm>
            <a:off x="630915" y="2057400"/>
            <a:ext cx="163449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/>
              <a:t>В 2022 году необходимо отдельно выделить наиболее популярные способы мошенничества со счетов владельцев карт</a:t>
            </a:r>
          </a:p>
          <a:p>
            <a:endParaRPr lang="ru-RU" sz="27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700" dirty="0" smtClean="0"/>
              <a:t>Активно используется опробованная ранее схема с получением права </a:t>
            </a:r>
            <a:r>
              <a:rPr lang="ru-RU" sz="2700" dirty="0" err="1" smtClean="0"/>
              <a:t>безакцептного</a:t>
            </a:r>
            <a:r>
              <a:rPr lang="ru-RU" sz="2700" dirty="0" smtClean="0"/>
              <a:t> списания средств со счетов карт (получение согласия на подписку, согласие на </a:t>
            </a:r>
            <a:r>
              <a:rPr lang="ru-RU" sz="2700" dirty="0" err="1" smtClean="0"/>
              <a:t>безакцептное</a:t>
            </a:r>
            <a:r>
              <a:rPr lang="ru-RU" sz="2700" dirty="0" smtClean="0"/>
              <a:t> списание при покупке и др.)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7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700" dirty="0" smtClean="0"/>
              <a:t>С началом специальной военной операции на Украине в феврале 2022 года мошенничество на основе социальной инженерии с территории Украины и не только стало масштабным – используются не только технические средства для подмены номеров входящих звонков, но и полноценные Контакт-центры с большим количеством задействованных сотрудников.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7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700" dirty="0" smtClean="0"/>
              <a:t>Большое количество мошеннических звонков гражданам осуществляется от имени МВД, Центрального Банка и других государственных структур</a:t>
            </a:r>
          </a:p>
          <a:p>
            <a:endParaRPr lang="ru-RU" sz="2700" b="1" dirty="0"/>
          </a:p>
        </p:txBody>
      </p:sp>
    </p:spTree>
    <p:extLst>
      <p:ext uri="{BB962C8B-B14F-4D97-AF65-F5344CB8AC3E}">
        <p14:creationId xmlns:p14="http://schemas.microsoft.com/office/powerpoint/2010/main" val="3048741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616284"/>
            <a:ext cx="12073890" cy="57323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 smtClean="0">
                <a:solidFill>
                  <a:srgbClr val="00004E"/>
                </a:solidFill>
                <a:latin typeface="Tahoma"/>
                <a:cs typeface="Tahoma"/>
              </a:rPr>
              <a:t>Отключение </a:t>
            </a:r>
            <a:r>
              <a:rPr lang="ru-RU" sz="3600" b="1" i="1" spc="-8" dirty="0" err="1" smtClean="0">
                <a:solidFill>
                  <a:srgbClr val="00004E"/>
                </a:solidFill>
                <a:latin typeface="Tahoma"/>
                <a:cs typeface="Tahoma"/>
              </a:rPr>
              <a:t>безакцептного</a:t>
            </a:r>
            <a:r>
              <a:rPr lang="ru-RU" sz="3600" b="1" i="1" spc="-8" dirty="0" smtClean="0">
                <a:solidFill>
                  <a:srgbClr val="00004E"/>
                </a:solidFill>
                <a:latin typeface="Tahoma"/>
                <a:cs typeface="Tahoma"/>
              </a:rPr>
              <a:t> платежа с карты</a:t>
            </a:r>
            <a:endParaRPr sz="3600" dirty="0">
              <a:latin typeface="Tahoma"/>
              <a:cs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562100"/>
            <a:ext cx="4193765" cy="82819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764" y="4889626"/>
            <a:ext cx="5715000" cy="3662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5703066"/>
            <a:ext cx="5727563" cy="3180080"/>
          </a:xfrm>
          <a:prstGeom prst="rect">
            <a:avLst/>
          </a:prstGeom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2110964" y="2641014"/>
            <a:ext cx="2057400" cy="2911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endParaRPr lang="ru-RU" sz="800" dirty="0" smtClean="0">
              <a:latin typeface="Tahoma"/>
              <a:cs typeface="Tahoma"/>
            </a:endParaRPr>
          </a:p>
          <a:p>
            <a:pPr marL="19050">
              <a:spcBef>
                <a:spcPts val="150"/>
              </a:spcBef>
            </a:pPr>
            <a:endParaRPr lang="ru-RU" sz="800" dirty="0">
              <a:latin typeface="Tahoma"/>
              <a:cs typeface="Tahoma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8067264" y="5295900"/>
            <a:ext cx="2057400" cy="2911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endParaRPr lang="ru-RU" sz="800" dirty="0" smtClean="0">
              <a:latin typeface="Tahoma"/>
              <a:cs typeface="Tahoma"/>
            </a:endParaRPr>
          </a:p>
          <a:p>
            <a:pPr marL="19050">
              <a:spcBef>
                <a:spcPts val="150"/>
              </a:spcBef>
            </a:pPr>
            <a:endParaRPr lang="ru-RU" sz="800" dirty="0">
              <a:latin typeface="Tahoma"/>
              <a:cs typeface="Tahoma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14020800" y="6134100"/>
            <a:ext cx="2057400" cy="2911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endParaRPr lang="ru-RU" sz="800" dirty="0" smtClean="0">
              <a:latin typeface="Tahoma"/>
              <a:cs typeface="Tahoma"/>
            </a:endParaRPr>
          </a:p>
          <a:p>
            <a:pPr marL="19050">
              <a:spcBef>
                <a:spcPts val="150"/>
              </a:spcBef>
            </a:pPr>
            <a:endParaRPr lang="ru-RU" sz="800" dirty="0">
              <a:latin typeface="Tahom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6682" y="1638332"/>
            <a:ext cx="115542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/>
              <a:t>Наиболее результативно не только объяснять механизм мошенничества, но и показывать, как можно подстраховаться от подобных списаний со счета.</a:t>
            </a:r>
          </a:p>
          <a:p>
            <a:endParaRPr lang="ru-RU" sz="2700" dirty="0" smtClean="0"/>
          </a:p>
          <a:p>
            <a:r>
              <a:rPr lang="ru-RU" sz="2700" dirty="0" smtClean="0"/>
              <a:t>Отключение </a:t>
            </a:r>
            <a:r>
              <a:rPr lang="ru-RU" sz="2700" dirty="0" err="1" smtClean="0"/>
              <a:t>безакцептного</a:t>
            </a:r>
            <a:r>
              <a:rPr lang="ru-RU" sz="2700" dirty="0" smtClean="0"/>
              <a:t> списания средств со счета карты производится в Личном кабинете – в Настройках режима счета карты (на примере Сбербанк Онлайн</a:t>
            </a:r>
            <a:r>
              <a:rPr lang="ru-RU" sz="2700" dirty="0"/>
              <a:t>)</a:t>
            </a:r>
            <a:endParaRPr lang="ru-RU" sz="2700" dirty="0" smtClean="0"/>
          </a:p>
        </p:txBody>
      </p:sp>
      <p:sp>
        <p:nvSpPr>
          <p:cNvPr id="11" name="Полилиния 10"/>
          <p:cNvSpPr/>
          <p:nvPr/>
        </p:nvSpPr>
        <p:spPr>
          <a:xfrm>
            <a:off x="15620999" y="7436931"/>
            <a:ext cx="1747283" cy="1287969"/>
          </a:xfrm>
          <a:custGeom>
            <a:avLst/>
            <a:gdLst>
              <a:gd name="connsiteX0" fmla="*/ 496627 w 2035630"/>
              <a:gd name="connsiteY0" fmla="*/ 223709 h 1585308"/>
              <a:gd name="connsiteX1" fmla="*/ 8947 w 2035630"/>
              <a:gd name="connsiteY1" fmla="*/ 1117789 h 1585308"/>
              <a:gd name="connsiteX2" fmla="*/ 903027 w 2035630"/>
              <a:gd name="connsiteY2" fmla="*/ 1585149 h 1585308"/>
              <a:gd name="connsiteX3" fmla="*/ 1837747 w 2035630"/>
              <a:gd name="connsiteY3" fmla="*/ 1158429 h 1585308"/>
              <a:gd name="connsiteX4" fmla="*/ 2000307 w 2035630"/>
              <a:gd name="connsiteY4" fmla="*/ 244029 h 1585308"/>
              <a:gd name="connsiteX5" fmla="*/ 1350067 w 2035630"/>
              <a:gd name="connsiteY5" fmla="*/ 189 h 1585308"/>
              <a:gd name="connsiteX6" fmla="*/ 496627 w 2035630"/>
              <a:gd name="connsiteY6" fmla="*/ 223709 h 158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5630" h="1585308">
                <a:moveTo>
                  <a:pt x="496627" y="223709"/>
                </a:moveTo>
                <a:cubicBezTo>
                  <a:pt x="273107" y="409976"/>
                  <a:pt x="-58786" y="890882"/>
                  <a:pt x="8947" y="1117789"/>
                </a:cubicBezTo>
                <a:cubicBezTo>
                  <a:pt x="76680" y="1344696"/>
                  <a:pt x="598227" y="1578376"/>
                  <a:pt x="903027" y="1585149"/>
                </a:cubicBezTo>
                <a:cubicBezTo>
                  <a:pt x="1207827" y="1591922"/>
                  <a:pt x="1654867" y="1381949"/>
                  <a:pt x="1837747" y="1158429"/>
                </a:cubicBezTo>
                <a:cubicBezTo>
                  <a:pt x="2020627" y="934909"/>
                  <a:pt x="2081587" y="437069"/>
                  <a:pt x="2000307" y="244029"/>
                </a:cubicBezTo>
                <a:cubicBezTo>
                  <a:pt x="1919027" y="50989"/>
                  <a:pt x="1593907" y="3576"/>
                  <a:pt x="1350067" y="189"/>
                </a:cubicBezTo>
                <a:cubicBezTo>
                  <a:pt x="1106227" y="-3198"/>
                  <a:pt x="720147" y="37442"/>
                  <a:pt x="496627" y="223709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2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5310" y="339285"/>
            <a:ext cx="14664690" cy="1127232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algn="l">
              <a:spcBef>
                <a:spcPts val="150"/>
              </a:spcBef>
            </a:pPr>
            <a:r>
              <a:rPr lang="ru-RU" sz="3600" b="1" i="1" spc="-8" dirty="0" smtClean="0">
                <a:solidFill>
                  <a:srgbClr val="00004E"/>
                </a:solidFill>
                <a:latin typeface="Tahoma"/>
                <a:cs typeface="Tahoma"/>
              </a:rPr>
              <a:t>Ответы на </a:t>
            </a:r>
            <a:r>
              <a:rPr lang="ru-RU" sz="3600" b="1" i="1" spc="-8" dirty="0" smtClean="0">
                <a:solidFill>
                  <a:srgbClr val="00004E"/>
                </a:solidFill>
                <a:latin typeface="Tahoma"/>
                <a:cs typeface="Tahoma"/>
              </a:rPr>
              <a:t>телефонные звонки с требованием сообщить данные карты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2110964" y="2641014"/>
            <a:ext cx="2057400" cy="2911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endParaRPr lang="ru-RU" sz="800" dirty="0" smtClean="0">
              <a:latin typeface="Tahoma"/>
              <a:cs typeface="Tahoma"/>
            </a:endParaRPr>
          </a:p>
          <a:p>
            <a:pPr marL="19050">
              <a:spcBef>
                <a:spcPts val="150"/>
              </a:spcBef>
            </a:pPr>
            <a:endParaRPr lang="ru-RU" sz="800" dirty="0">
              <a:latin typeface="Tahoma"/>
              <a:cs typeface="Tahoma"/>
            </a:endParaRPr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8067264" y="5295900"/>
            <a:ext cx="2057400" cy="2911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endParaRPr lang="ru-RU" sz="800" dirty="0" smtClean="0">
              <a:latin typeface="Tahoma"/>
              <a:cs typeface="Tahoma"/>
            </a:endParaRPr>
          </a:p>
          <a:p>
            <a:pPr marL="19050">
              <a:spcBef>
                <a:spcPts val="150"/>
              </a:spcBef>
            </a:pPr>
            <a:endParaRPr lang="ru-RU" sz="800" dirty="0">
              <a:latin typeface="Tahoma"/>
              <a:cs typeface="Tahoma"/>
            </a:endParaRPr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14020800" y="6134100"/>
            <a:ext cx="2057400" cy="2911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905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spcBef>
                <a:spcPts val="150"/>
              </a:spcBef>
            </a:pPr>
            <a:endParaRPr lang="ru-RU" sz="800" dirty="0" smtClean="0">
              <a:latin typeface="Tahoma"/>
              <a:cs typeface="Tahoma"/>
            </a:endParaRPr>
          </a:p>
          <a:p>
            <a:pPr marL="19050">
              <a:spcBef>
                <a:spcPts val="150"/>
              </a:spcBef>
            </a:pPr>
            <a:endParaRPr lang="ru-RU" sz="800" dirty="0">
              <a:latin typeface="Tahom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2070767"/>
            <a:ext cx="1600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/>
              <a:t>В целях максимально эффективного противодействия мошенникам , использующим социальную инженерию с целью получения данных карты гражданина, необходимо не только объяснять саму схему и варианты поведения, но и демонстрировать это наглядно – организовать прослушивание звонков от якобы представителей МВД, Центрального Банка и других структур.</a:t>
            </a:r>
          </a:p>
          <a:p>
            <a:endParaRPr lang="ru-RU" sz="2700" dirty="0" smtClean="0"/>
          </a:p>
          <a:p>
            <a:r>
              <a:rPr lang="ru-RU" sz="2700" dirty="0" smtClean="0"/>
              <a:t>Отдельное внимание следует уделять не только возможным авторам подобных звонков и их целям, но и форме и содержанию реакции граждан на подобные звонки.</a:t>
            </a:r>
          </a:p>
          <a:p>
            <a:endParaRPr lang="ru-RU" sz="2700" dirty="0"/>
          </a:p>
          <a:p>
            <a:endParaRPr lang="ru-RU" sz="2700" dirty="0" smtClean="0"/>
          </a:p>
          <a:p>
            <a:r>
              <a:rPr lang="ru-RU" sz="2700" dirty="0" smtClean="0"/>
              <a:t>Пример поведения при звонке мошенников</a:t>
            </a:r>
          </a:p>
          <a:p>
            <a:endParaRPr lang="ru-RU" sz="2700" dirty="0"/>
          </a:p>
          <a:p>
            <a:endParaRPr lang="ru-RU" sz="2700" dirty="0" smtClean="0"/>
          </a:p>
        </p:txBody>
      </p:sp>
      <p:pic>
        <p:nvPicPr>
          <p:cNvPr id="12" name="На конференцию аудио по мошенничеств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4344" y="5829300"/>
            <a:ext cx="1582868" cy="1582868"/>
          </a:xfrm>
          <a:prstGeom prst="rect">
            <a:avLst/>
          </a:prstGeom>
          <a:solidFill>
            <a:srgbClr val="99FFCC"/>
          </a:solidFill>
        </p:spPr>
      </p:pic>
    </p:spTree>
    <p:extLst>
      <p:ext uri="{BB962C8B-B14F-4D97-AF65-F5344CB8AC3E}">
        <p14:creationId xmlns:p14="http://schemas.microsoft.com/office/powerpoint/2010/main" val="25385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1148410" y="5499025"/>
            <a:ext cx="807471" cy="737116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30020" y="5496657"/>
            <a:ext cx="739484" cy="73948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08710" y="5062624"/>
            <a:ext cx="1086871" cy="332549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6" name="AutoShape 6"/>
          <p:cNvSpPr/>
          <p:nvPr/>
        </p:nvSpPr>
        <p:spPr>
          <a:xfrm>
            <a:off x="3684752" y="5062624"/>
            <a:ext cx="1673995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4028" y="2625708"/>
            <a:ext cx="2270880" cy="2270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81222" y="2625708"/>
            <a:ext cx="2270880" cy="227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52024" y="2625708"/>
            <a:ext cx="2270880" cy="227088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4801940" y="5084894"/>
            <a:ext cx="1799644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335550" y="5586774"/>
            <a:ext cx="2703828" cy="865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784552" y="2653386"/>
            <a:ext cx="2301002" cy="2301002"/>
          </a:xfrm>
          <a:prstGeom prst="rect">
            <a:avLst/>
          </a:prstGeom>
        </p:spPr>
      </p:pic>
      <p:pic>
        <p:nvPicPr>
          <p:cNvPr id="13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536655" y="5585590"/>
            <a:ext cx="796795" cy="561617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997134" y="5105167"/>
            <a:ext cx="4378900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64741" y="2653386"/>
            <a:ext cx="2308992" cy="230899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51035" y="7386954"/>
            <a:ext cx="10833946" cy="187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методическая поддержка финансовых консультантов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разбор кейсов, практик, сложных ситуаций по финансовой грамотности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ответы на вопросы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анонсы мероприятий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4056" y="5089402"/>
            <a:ext cx="1041525" cy="19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67"/>
              </a:lnSpc>
              <a:spcBef>
                <a:spcPct val="0"/>
              </a:spcBef>
            </a:pPr>
            <a:r>
              <a:rPr lang="en-US" sz="1119" u="sng" spc="67">
                <a:solidFill>
                  <a:srgbClr val="000000"/>
                </a:solidFill>
                <a:latin typeface="Montserrat Semi-Bold"/>
              </a:rPr>
              <a:t>vk.com/ifgfu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85654" y="5063292"/>
            <a:ext cx="1628216" cy="23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t.me/fingramota_ifg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1021" y="2161690"/>
            <a:ext cx="8123637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5628" y="5103104"/>
            <a:ext cx="3143672" cy="23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2F42"/>
                </a:solidFill>
                <a:latin typeface="Montserrat Semi-Bold"/>
              </a:rPr>
              <a:t>fa.ru/org/science/ifg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892622" y="2161690"/>
            <a:ext cx="3251450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4670" y="466437"/>
            <a:ext cx="5398659" cy="403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  <a:spcBef>
                <a:spcPct val="0"/>
              </a:spcBef>
            </a:pPr>
            <a:r>
              <a:rPr lang="en-US" sz="2398" dirty="0">
                <a:solidFill>
                  <a:srgbClr val="002F42"/>
                </a:solidFill>
                <a:latin typeface="Clear Sans Thin Bold"/>
              </a:rPr>
              <a:t>Институт финансовой грамотности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71829" y="5119649"/>
            <a:ext cx="4229509" cy="2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youtube.com/channel/UCofgsJutLizqgNmK8uNu7Pg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543738" y="283138"/>
            <a:ext cx="8906790" cy="1887750"/>
            <a:chOff x="0" y="0"/>
            <a:chExt cx="11875720" cy="251699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11875720" cy="52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9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36694"/>
              <a:ext cx="11875720" cy="798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1"/>
                </a:lnSpc>
              </a:pPr>
              <a:r>
                <a:rPr lang="en-US" sz="3926">
                  <a:solidFill>
                    <a:srgbClr val="002F42"/>
                  </a:solidFill>
                  <a:latin typeface="Montserrat Semi-Bold Bold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7"/>
              <a:ext cx="11875720" cy="414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0"/>
                </a:lnSpc>
              </a:pPr>
              <a:endParaRPr/>
            </a:p>
          </p:txBody>
        </p:sp>
      </p:grpSp>
      <p:pic>
        <p:nvPicPr>
          <p:cNvPr id="28" name="Picture 28">
            <a:hlinkClick r:id="rId1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91678" y="5499025"/>
            <a:ext cx="738536" cy="738536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6787266" y="5084894"/>
            <a:ext cx="1747359" cy="332549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30" name="TextBox 30"/>
          <p:cNvSpPr txBox="1"/>
          <p:nvPr/>
        </p:nvSpPr>
        <p:spPr>
          <a:xfrm>
            <a:off x="6833804" y="5091930"/>
            <a:ext cx="1817403" cy="23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t.me/bizgramota_ifg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168008" y="6333273"/>
            <a:ext cx="3478791" cy="23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en-US" sz="1599" spc="31">
                <a:solidFill>
                  <a:srgbClr val="000000"/>
                </a:solidFill>
                <a:latin typeface="Montserrat Semi-Bold"/>
              </a:rPr>
              <a:t>по предпринимательству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89218" y="6333273"/>
            <a:ext cx="3478791" cy="23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en-US" sz="1599" spc="31">
                <a:solidFill>
                  <a:srgbClr val="000000"/>
                </a:solidFill>
                <a:latin typeface="Montserrat Semi-Bold"/>
              </a:rPr>
              <a:t>основной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361</Words>
  <Application>Microsoft Office PowerPoint</Application>
  <PresentationFormat>Произвольный</PresentationFormat>
  <Paragraphs>47</Paragraphs>
  <Slides>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Montserrat Semi-Bold Bold</vt:lpstr>
      <vt:lpstr>Tahoma</vt:lpstr>
      <vt:lpstr>Montserrat Semi-Bold</vt:lpstr>
      <vt:lpstr>Montserrat</vt:lpstr>
      <vt:lpstr>Book Antiqua</vt:lpstr>
      <vt:lpstr>Calibri</vt:lpstr>
      <vt:lpstr>Clear Sans Thin Bold</vt:lpstr>
      <vt:lpstr>Wingdings</vt:lpstr>
      <vt:lpstr>Arial</vt:lpstr>
      <vt:lpstr>Open Sans</vt:lpstr>
      <vt:lpstr>Office Theme</vt:lpstr>
      <vt:lpstr>Тема Office</vt:lpstr>
      <vt:lpstr>   </vt:lpstr>
      <vt:lpstr>Презентация PowerPoint</vt:lpstr>
      <vt:lpstr>Новое в финансовом мошенничестве в 2022 году</vt:lpstr>
      <vt:lpstr>Отключение безакцептного платежа с карты</vt:lpstr>
      <vt:lpstr>Ответы на телефонные звонки с требованием сообщить данные карты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обложки для видео</dc:title>
  <dc:creator>Епхиева Юлия Сергеевна</dc:creator>
  <cp:lastModifiedBy>Трофимов Дмитрий Викторович</cp:lastModifiedBy>
  <cp:revision>30</cp:revision>
  <dcterms:created xsi:type="dcterms:W3CDTF">2006-08-16T00:00:00Z</dcterms:created>
  <dcterms:modified xsi:type="dcterms:W3CDTF">2022-11-13T22:44:33Z</dcterms:modified>
  <dc:identifier>DAEc2Arx-UE</dc:identifier>
</cp:coreProperties>
</file>