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B6"/>
    <a:srgbClr val="17A8C7"/>
    <a:srgbClr val="5BC2D8"/>
    <a:srgbClr val="8DD4E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41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67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90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9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14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87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28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42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02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85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41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96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E5DC6-1E9E-491A-98EF-2A2576769585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92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5">
            <a:extLst>
              <a:ext uri="{FF2B5EF4-FFF2-40B4-BE49-F238E27FC236}">
                <a16:creationId xmlns:a16="http://schemas.microsoft.com/office/drawing/2014/main" xmlns="" id="{BB0DC90E-BDC0-44B9-984C-423C7674AE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121" b="121"/>
          <a:stretch>
            <a:fillRect/>
          </a:stretch>
        </p:blipFill>
        <p:spPr>
          <a:xfrm rot="5400000">
            <a:off x="4230068" y="-1110"/>
            <a:ext cx="5371132" cy="5371132"/>
          </a:xfrm>
          <a:prstGeom prst="rect">
            <a:avLst/>
          </a:prstGeom>
        </p:spPr>
      </p:pic>
      <p:pic>
        <p:nvPicPr>
          <p:cNvPr id="25" name="Picture 5">
            <a:extLst>
              <a:ext uri="{FF2B5EF4-FFF2-40B4-BE49-F238E27FC236}">
                <a16:creationId xmlns:a16="http://schemas.microsoft.com/office/drawing/2014/main" xmlns="" id="{5A8E51CC-E216-484F-82D3-7A17FDD247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121" b="121"/>
          <a:stretch>
            <a:fillRect/>
          </a:stretch>
        </p:blipFill>
        <p:spPr>
          <a:xfrm rot="-5400000">
            <a:off x="-15498" y="7270696"/>
            <a:ext cx="5512014" cy="551201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C7C1862-6EFE-4C50-8AD5-79C5D451FB6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duotone>
              <a:prstClr val="black"/>
              <a:srgbClr val="05445E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8"/>
          <a:stretch/>
        </p:blipFill>
        <p:spPr>
          <a:xfrm>
            <a:off x="3905390" y="390374"/>
            <a:ext cx="1300979" cy="1200866"/>
          </a:xfrm>
          <a:prstGeom prst="rect">
            <a:avLst/>
          </a:prstGeom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xmlns="" id="{82F1AAAC-7693-49C1-8C77-FD086A2E1ED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22346" y="242660"/>
            <a:ext cx="3464225" cy="121460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DB519A5-8DC4-456B-AE91-1097116CE993}"/>
              </a:ext>
            </a:extLst>
          </p:cNvPr>
          <p:cNvSpPr txBox="1"/>
          <p:nvPr/>
        </p:nvSpPr>
        <p:spPr>
          <a:xfrm>
            <a:off x="690923" y="3501040"/>
            <a:ext cx="252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Montserrat Semi-Bold Bold" panose="020B0604020202020204" charset="-52"/>
              </a:rPr>
              <a:t>Участие граждан в бюджетном процессе</a:t>
            </a:r>
            <a:endParaRPr lang="ru-RU" dirty="0">
              <a:latin typeface="Montserrat Semi-Bold Bold" panose="020B0604020202020204" charset="-5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6A4DD38-6FCC-4416-800C-D7959041740D}"/>
              </a:ext>
            </a:extLst>
          </p:cNvPr>
          <p:cNvSpPr txBox="1"/>
          <p:nvPr/>
        </p:nvSpPr>
        <p:spPr>
          <a:xfrm>
            <a:off x="690922" y="4924116"/>
            <a:ext cx="252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Montserrat Semi-Bold Bold" panose="020B0604020202020204" charset="-52"/>
              </a:rPr>
              <a:t>Открытый бюджет</a:t>
            </a:r>
            <a:endParaRPr lang="ru-RU" dirty="0">
              <a:latin typeface="Montserrat Semi-Bold Bold" panose="020B0604020202020204" charset="-5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FB9E1C31-39D3-4E75-AB52-EFA6943BE3FC}"/>
              </a:ext>
            </a:extLst>
          </p:cNvPr>
          <p:cNvSpPr txBox="1"/>
          <p:nvPr/>
        </p:nvSpPr>
        <p:spPr>
          <a:xfrm>
            <a:off x="690922" y="6304290"/>
            <a:ext cx="252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Montserrat Semi-Bold Bold" panose="020B0604020202020204" charset="-52"/>
              </a:rPr>
              <a:t>Самообложение граждан</a:t>
            </a:r>
            <a:endParaRPr lang="ru-RU" dirty="0">
              <a:latin typeface="Montserrat Semi-Bold Bold" panose="020B0604020202020204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D6AD7F9-AC41-4F7B-97E8-7587B8924F17}"/>
              </a:ext>
            </a:extLst>
          </p:cNvPr>
          <p:cNvSpPr txBox="1"/>
          <p:nvPr/>
        </p:nvSpPr>
        <p:spPr>
          <a:xfrm>
            <a:off x="669657" y="7471352"/>
            <a:ext cx="252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latin typeface="Montserrat Semi-Bold Bold" panose="020B0604020202020204" charset="-52"/>
              </a:rPr>
              <a:t>Партисипаторное</a:t>
            </a:r>
            <a:r>
              <a:rPr lang="ru-RU" dirty="0" smtClean="0">
                <a:latin typeface="Montserrat Semi-Bold Bold" panose="020B0604020202020204" charset="-52"/>
              </a:rPr>
              <a:t> бюджетирование</a:t>
            </a:r>
            <a:endParaRPr lang="ru-RU" dirty="0">
              <a:latin typeface="Montserrat Semi-Bold Bold" panose="020B0604020202020204" charset="-5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9B84D03-FF0C-4676-9239-9A2099578809}"/>
              </a:ext>
            </a:extLst>
          </p:cNvPr>
          <p:cNvSpPr txBox="1"/>
          <p:nvPr/>
        </p:nvSpPr>
        <p:spPr>
          <a:xfrm>
            <a:off x="690922" y="8814007"/>
            <a:ext cx="252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Montserrat Semi-Bold Bold" panose="020B0604020202020204" charset="-52"/>
              </a:rPr>
              <a:t> </a:t>
            </a:r>
            <a:r>
              <a:rPr lang="ru-RU" dirty="0" smtClean="0">
                <a:latin typeface="Montserrat Semi-Bold Bold" panose="020B0604020202020204" charset="-52"/>
              </a:rPr>
              <a:t>Инициативное бюджетирование</a:t>
            </a:r>
            <a:endParaRPr lang="ru-RU" dirty="0">
              <a:latin typeface="Montserrat Semi-Bold Bold" panose="020B0604020202020204" charset="-52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C9A0EC79-E33A-4AC5-B6E6-E3542C84ACF2}"/>
              </a:ext>
            </a:extLst>
          </p:cNvPr>
          <p:cNvSpPr txBox="1"/>
          <p:nvPr/>
        </p:nvSpPr>
        <p:spPr>
          <a:xfrm>
            <a:off x="669658" y="10232571"/>
            <a:ext cx="252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mtClean="0">
                <a:latin typeface="Montserrat Semi-Bold Bold" panose="020B0604020202020204" charset="-52"/>
              </a:rPr>
              <a:t>ШКИБ</a:t>
            </a:r>
            <a:endParaRPr lang="ru-RU" dirty="0">
              <a:latin typeface="Montserrat Semi-Bold Bold" panose="020B0604020202020204" charset="-52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54F1D01A-B3F8-46B6-A89B-AF111527C648}"/>
              </a:ext>
            </a:extLst>
          </p:cNvPr>
          <p:cNvSpPr txBox="1"/>
          <p:nvPr/>
        </p:nvSpPr>
        <p:spPr>
          <a:xfrm>
            <a:off x="3175462" y="3198019"/>
            <a:ext cx="5985163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18C7E84-ACA9-422B-A380-5429628C6947}"/>
              </a:ext>
            </a:extLst>
          </p:cNvPr>
          <p:cNvSpPr txBox="1"/>
          <p:nvPr/>
        </p:nvSpPr>
        <p:spPr>
          <a:xfrm>
            <a:off x="222346" y="2071464"/>
            <a:ext cx="8667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57B6"/>
                </a:solidFill>
                <a:latin typeface="Montserrat Semi-Bold Bold" panose="020B0604020202020204" charset="-52"/>
              </a:rPr>
              <a:t>РАБОЧИЙ ЛИСТ </a:t>
            </a:r>
            <a:r>
              <a:rPr lang="ru-RU" b="1" dirty="0" smtClean="0">
                <a:solidFill>
                  <a:srgbClr val="0057B6"/>
                </a:solidFill>
                <a:latin typeface="Montserrat Semi-Bold Bold" panose="020B0604020202020204" charset="-52"/>
              </a:rPr>
              <a:t>«</a:t>
            </a:r>
            <a:r>
              <a:rPr lang="ru-RU" sz="1800" b="1" dirty="0" smtClean="0">
                <a:solidFill>
                  <a:srgbClr val="0057B6"/>
                </a:solidFill>
                <a:effectLst/>
                <a:latin typeface="Montserrat Semi-Bold Bold" panose="020B0604020202020204" charset="-52"/>
                <a:ea typeface="Times New Roman" panose="02020603050405020304" pitchFamily="18" charset="0"/>
              </a:rPr>
              <a:t>Участие граждан в бюджетном процессе»</a:t>
            </a:r>
            <a:r>
              <a:rPr lang="ru-RU" b="1" dirty="0" smtClean="0">
                <a:solidFill>
                  <a:srgbClr val="0057B6"/>
                </a:solidFill>
                <a:latin typeface="Montserrat Semi-Bold Bold" panose="020B0604020202020204" charset="-52"/>
              </a:rPr>
              <a:t> </a:t>
            </a:r>
            <a:endParaRPr lang="ru-RU" b="1" dirty="0">
              <a:solidFill>
                <a:srgbClr val="0057B6"/>
              </a:solidFill>
              <a:latin typeface="Montserrat Semi-Bold Bold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358080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1256</TotalTime>
  <Words>29</Words>
  <Application>Microsoft Office PowerPoint</Application>
  <PresentationFormat>A3 (297x420 мм)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 Semi-Bold Bold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Епхиева Юлия Сергеевна</dc:creator>
  <cp:lastModifiedBy>Учетная запись Майкрософт</cp:lastModifiedBy>
  <cp:revision>8</cp:revision>
  <dcterms:created xsi:type="dcterms:W3CDTF">2023-05-12T10:50:38Z</dcterms:created>
  <dcterms:modified xsi:type="dcterms:W3CDTF">2023-06-13T12:59:36Z</dcterms:modified>
</cp:coreProperties>
</file>