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9" r:id="rId3"/>
    <p:sldId id="283" r:id="rId4"/>
    <p:sldId id="1037" r:id="rId5"/>
    <p:sldId id="594" r:id="rId6"/>
    <p:sldId id="584" r:id="rId7"/>
    <p:sldId id="377" r:id="rId8"/>
    <p:sldId id="578" r:id="rId9"/>
    <p:sldId id="1067" r:id="rId10"/>
    <p:sldId id="1072" r:id="rId11"/>
    <p:sldId id="1069" r:id="rId12"/>
    <p:sldId id="1071" r:id="rId13"/>
    <p:sldId id="1070" r:id="rId14"/>
    <p:sldId id="1081" r:id="rId15"/>
    <p:sldId id="1073" r:id="rId16"/>
    <p:sldId id="690" r:id="rId17"/>
    <p:sldId id="1074" r:id="rId18"/>
    <p:sldId id="1065" r:id="rId19"/>
    <p:sldId id="1077" r:id="rId20"/>
    <p:sldId id="1078" r:id="rId21"/>
    <p:sldId id="1079" r:id="rId22"/>
    <p:sldId id="406" r:id="rId23"/>
    <p:sldId id="1080" r:id="rId24"/>
    <p:sldId id="885" r:id="rId25"/>
    <p:sldId id="617" r:id="rId26"/>
    <p:sldId id="397" r:id="rId27"/>
    <p:sldId id="598" r:id="rId28"/>
    <p:sldId id="1075" r:id="rId29"/>
    <p:sldId id="1076" r:id="rId30"/>
    <p:sldId id="601" r:id="rId31"/>
    <p:sldId id="619" r:id="rId32"/>
    <p:sldId id="620" r:id="rId33"/>
    <p:sldId id="622" r:id="rId34"/>
    <p:sldId id="1082" r:id="rId35"/>
    <p:sldId id="1083" r:id="rId36"/>
    <p:sldId id="257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Исаева" initials="ЕИ" lastIdx="1" clrIdx="0">
    <p:extLst>
      <p:ext uri="{19B8F6BF-5375-455C-9EA6-DF929625EA0E}">
        <p15:presenceInfo xmlns:p15="http://schemas.microsoft.com/office/powerpoint/2012/main" userId="9ee9dba360a4d1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65" autoAdjust="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D9E1C-F3D1-47D1-ABFD-175C98490908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D318B-E9CF-41B3-AA01-307D15F01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31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D318B-E9CF-41B3-AA01-307D15F0118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79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D318B-E9CF-41B3-AA01-307D15F0118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7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1FC0E-F1BC-46D1-89EB-C89ECB331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135B4A-141E-45A7-898C-BD06CA6CA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8489F-EAD4-443F-BEC6-0343450D1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BDAA-4A0A-419F-8AAE-0D39D00264F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0E99C0-EA03-403B-9DE1-97D639650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ACADAE-8C72-4CDD-BB13-AB9FA89A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C110-5E30-4A91-B8A5-4CBF8168B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F2064-1702-40CF-939C-4A06B9C0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CAE63E-415A-4BE3-B6AC-21D452228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78AB88-20FE-4211-927F-5FC71CD5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BDAA-4A0A-419F-8AAE-0D39D00264F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38AC12-5C13-434D-9772-E9C1B3BF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C35B7A-3970-42FA-886E-D639F835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C110-5E30-4A91-B8A5-4CBF8168B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6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C9AC9D-9DE0-4A68-9AC5-9A70122FDB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D95FC4-C86D-4065-9ABC-7F167CB5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5168B7-A555-481A-9319-E07DBA8C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BDAA-4A0A-419F-8AAE-0D39D00264F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978CF-ADCC-4F67-BFEE-ADDF8028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84D18-0A96-4E0C-921E-6C79C015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C110-5E30-4A91-B8A5-4CBF8168B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6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Без лектора белый с лог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1091" y="478473"/>
            <a:ext cx="10516981" cy="623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dirty="0"/>
              <a:t>Раздел. Тема</a:t>
            </a:r>
          </a:p>
        </p:txBody>
      </p:sp>
      <p:sp>
        <p:nvSpPr>
          <p:cNvPr id="9" name="Объект 14"/>
          <p:cNvSpPr>
            <a:spLocks noGrp="1"/>
          </p:cNvSpPr>
          <p:nvPr>
            <p:ph sz="quarter" idx="12" hasCustomPrompt="1"/>
          </p:nvPr>
        </p:nvSpPr>
        <p:spPr>
          <a:xfrm>
            <a:off x="511091" y="2130641"/>
            <a:ext cx="11169818" cy="43556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2">
                    <a:lumMod val="2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  <p:sp>
        <p:nvSpPr>
          <p:cNvPr id="10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511091" y="1188546"/>
            <a:ext cx="11169818" cy="771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256569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09A46B-4D14-4200-9AE4-312226513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072" y="360293"/>
            <a:ext cx="652837" cy="7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19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Лектор слева белый с лого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33366" y="478473"/>
            <a:ext cx="5894706" cy="623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Раздел. Тема</a:t>
            </a:r>
          </a:p>
        </p:txBody>
      </p:sp>
      <p:sp>
        <p:nvSpPr>
          <p:cNvPr id="6" name="Объект 14"/>
          <p:cNvSpPr>
            <a:spLocks noGrp="1"/>
          </p:cNvSpPr>
          <p:nvPr>
            <p:ph sz="quarter" idx="12" hasCustomPrompt="1"/>
          </p:nvPr>
        </p:nvSpPr>
        <p:spPr>
          <a:xfrm>
            <a:off x="5141913" y="2130640"/>
            <a:ext cx="6538996" cy="4364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chemeClr val="bg2">
                    <a:lumMod val="25000"/>
                  </a:schemeClr>
                </a:solidFill>
                <a:latin typeface="+mn-lt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ru-RU" dirty="0"/>
              <a:t>Основной текст</a:t>
            </a:r>
            <a:endParaRPr lang="en-US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3" hasCustomPrompt="1"/>
          </p:nvPr>
        </p:nvSpPr>
        <p:spPr>
          <a:xfrm>
            <a:off x="5133365" y="1188546"/>
            <a:ext cx="6547543" cy="771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256569"/>
                </a:solidFill>
                <a:latin typeface="+mj-lt"/>
                <a:ea typeface="Verdana" panose="020B060403050404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072" y="360293"/>
            <a:ext cx="652837" cy="7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тор слева">
  <p:cSld name="Лектор слев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1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01341-0C1F-4CE0-B7F2-E1CBED9B4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033C88-489D-453E-AA34-4E6C0FDF6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3F37A0-A906-4306-8988-3150D1D2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BDAA-4A0A-419F-8AAE-0D39D00264F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6F8D8-E789-4A17-BA7A-74EACE20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DEBE2A-CBB3-4FF8-A86C-214DA972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C110-5E30-4A91-B8A5-4CBF8168B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31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A8E0F-6D65-41DE-9EE1-B8E2F82A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CF6E93-2432-4817-B6E1-EE4C86696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CF1F07-756F-45FC-AC84-406D9630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BDAA-4A0A-419F-8AAE-0D39D00264F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FE0638-D40E-4877-A286-E925A505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8BCD5-BD16-47C9-96A9-B09CA475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C110-5E30-4A91-B8A5-4CBF8168B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6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2DCD7-6D99-4CA2-862E-D8BDAE55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6CBBCD-1DC0-4FCB-8CDD-19A6BFA30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1C994F-F5CD-4977-9A57-C1876DE42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FC1568-E746-4044-93E3-97431454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BDAA-4A0A-419F-8AAE-0D39D00264F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1843CB-6EC7-486B-8FB2-303A1E07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45A32D-5F70-4477-8D0E-7D5C55A4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C110-5E30-4A91-B8A5-4CBF8168B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02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22337-E909-4C58-8B97-57DD19F98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7560F2-7E3D-4E21-9F24-FF7F51F88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04FCD7-4D57-468E-A177-ECC63FDF0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4909E2-9BD6-4969-802F-BF3B2680A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7C5570-EAF5-4FF4-8795-7D0F26C79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F6B9E2-0CA0-4840-9040-F01B6A7D8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BDAA-4A0A-419F-8AAE-0D39D00264F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653A42-2F17-454D-A16D-6EBD1F56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B62E44-5217-4B8F-8505-C43BEB0C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C110-5E30-4A91-B8A5-4CBF8168B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69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0C58E-592D-4E4E-B2C6-54FCF3B5C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118DB5-2C8C-4C3E-8371-B6BEC77E9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BDAA-4A0A-419F-8AAE-0D39D00264F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26EEB9-40F5-4A9D-9E0C-E4C0A6A1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8EDF87-524A-44E0-8099-43B0BD011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C110-5E30-4A91-B8A5-4CBF8168B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57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7660F8-5BAC-4CE6-9B97-DB8298B8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BDAA-4A0A-419F-8AAE-0D39D00264F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A4EB28-520F-4529-8A0F-A54BACE3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970E77-47C0-4E80-9F8F-22CF94C6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C110-5E30-4A91-B8A5-4CBF8168B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9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B2206-F7BB-4383-AFF8-CE26C3D7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1528BF-4C97-4EDC-9C8D-8F899AF0B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E1F77C-920A-466B-88B4-46867ABF1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240189-D0D0-4222-B96A-221450397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BDAA-4A0A-419F-8AAE-0D39D00264F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A0E9B-BDEF-4EC6-9786-C1CD0318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9ADA0A-7182-462E-9AF3-EDBC426F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C110-5E30-4A91-B8A5-4CBF8168B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E034B-7C2C-4CF9-840B-11AE6DA29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7449A8-4E2E-4FFA-8482-22D023FD48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13C717-99B1-4B16-B8C3-FB769947E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BA0E66-022E-4ACE-A4BC-F195D3DA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BDAA-4A0A-419F-8AAE-0D39D00264F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2C236C-35A8-43A9-9F91-18B3FD05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211739-CB92-421C-B876-869206B8C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0C110-5E30-4A91-B8A5-4CBF8168B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0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44B41-FF30-4659-89A3-1340BFA4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1ED7E5-D1A3-4D52-BDF7-3CE9C3133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58A4D9-3F05-454E-A480-F875B5624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BDAA-4A0A-419F-8AAE-0D39D00264F7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EC3EFA-D1DE-412A-9552-5A69F0C3D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6D3FB0-A606-4C7C-A5E5-DC0397435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C110-5E30-4A91-B8A5-4CBF8168B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8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incult.info/article/skoring-kak-banki-i-mfo-reshayut-davat-li-vam-kredit/" TargetMode="Externa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ki.ru/wikibank/Collection-scoring/" TargetMode="External"/><Relationship Id="rId2" Type="http://schemas.openxmlformats.org/officeDocument/2006/relationships/hyperlink" Target="https://www.banki.ru/wikibank/Application-scorin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hyperlink" Target="https://www.banki.ru/wikibank/Fraud-scoring/" TargetMode="External"/><Relationship Id="rId4" Type="http://schemas.openxmlformats.org/officeDocument/2006/relationships/hyperlink" Target="https://www.banki.ru/wikibank/Behavioral-scoring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hyperlink" Target="https://www.youtube.com/channel/UCofgsJutLizqgNmK8uNu7Pg/about" TargetMode="External"/><Relationship Id="rId2" Type="http://schemas.openxmlformats.org/officeDocument/2006/relationships/hyperlink" Target="https://vk.com/ifgf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hyperlink" Target="https://t.me/fingramota_ifg" TargetMode="External"/><Relationship Id="rId9" Type="http://schemas.openxmlformats.org/officeDocument/2006/relationships/hyperlink" Target="http://www.fa.ru/org/science/ifg/Pages/about.aspx" TargetMode="External"/><Relationship Id="rId1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banki.ru/" TargetMode="External"/><Relationship Id="rId7" Type="http://schemas.openxmlformats.org/officeDocument/2006/relationships/hyperlink" Target="https://cyberleninka.ru/" TargetMode="External"/><Relationship Id="rId2" Type="http://schemas.openxmlformats.org/officeDocument/2006/relationships/hyperlink" Target="https://cb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expert.ru/" TargetMode="External"/><Relationship Id="rId5" Type="http://schemas.openxmlformats.org/officeDocument/2006/relationships/hyperlink" Target="https://fincult.info/" TargetMode="External"/><Relationship Id="rId4" Type="http://schemas.openxmlformats.org/officeDocument/2006/relationships/hyperlink" Target="http://www.consultant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9051722" y="0"/>
            <a:ext cx="3136534" cy="6858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dirty="0"/>
          </a:p>
        </p:txBody>
      </p:sp>
      <p:sp>
        <p:nvSpPr>
          <p:cNvPr id="19" name="Google Shape;19;p1"/>
          <p:cNvSpPr/>
          <p:nvPr/>
        </p:nvSpPr>
        <p:spPr>
          <a:xfrm>
            <a:off x="8424391" y="-688788"/>
            <a:ext cx="3379988" cy="8540374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8424391" y="-578501"/>
            <a:ext cx="2992368" cy="8319802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8424392" y="-434665"/>
            <a:ext cx="2620254" cy="8032130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90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660400" y="2082988"/>
            <a:ext cx="9649012" cy="184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ru-RU" sz="4000" b="1" dirty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Потребительское кредитование</a:t>
            </a:r>
            <a:endParaRPr lang="ru-RU" sz="4000" dirty="0"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904916" y="4041408"/>
            <a:ext cx="9643035" cy="209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l"/>
            <a:r>
              <a:rPr lang="ru-RU" sz="28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Исаева Екатерина Анатольевна</a:t>
            </a:r>
            <a:br>
              <a:rPr lang="ru-RU" sz="28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sz="28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867" dirty="0">
                <a:solidFill>
                  <a:srgbClr val="2C2D2E"/>
                </a:solidFill>
                <a:latin typeface="Montserrat" panose="00000500000000000000" pitchFamily="2" charset="-52"/>
              </a:rPr>
              <a:t>эксперт Института финансовой грамотности, доцент Департамента банковского дела и монетарного регулирования</a:t>
            </a:r>
          </a:p>
          <a:p>
            <a:pPr algn="l"/>
            <a:r>
              <a:rPr lang="ru-RU" sz="1867" dirty="0">
                <a:solidFill>
                  <a:srgbClr val="2C2D2E"/>
                </a:solidFill>
                <a:latin typeface="Montserrat" panose="00000500000000000000" pitchFamily="2" charset="-52"/>
              </a:rPr>
              <a:t>Финансового университета при Правительстве РФ</a:t>
            </a:r>
          </a:p>
          <a:p>
            <a:pPr algn="l"/>
            <a:r>
              <a:rPr lang="en-US" sz="1867" dirty="0">
                <a:solidFill>
                  <a:srgbClr val="2C2D2E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EAIsaeva@fa.ru</a:t>
            </a:r>
            <a:endParaRPr lang="ru-RU" dirty="0"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5080800" y="512320"/>
            <a:ext cx="4673600" cy="725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66"/>
              </a:lnSpc>
              <a:spcBef>
                <a:spcPct val="0"/>
              </a:spcBef>
            </a:pP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067" b="1" dirty="0"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</a:t>
            </a:r>
            <a:r>
              <a:rPr lang="ru-RU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МИНИСТЕРСТВА ФИНАНСОВ РФ</a:t>
            </a:r>
            <a:r>
              <a:rPr lang="en-US" sz="1067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38687"/>
            <a:ext cx="2940736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0" y="426026"/>
            <a:ext cx="1128331" cy="8861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2224E55-B2BE-43EE-8A52-C1C7DADA311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/>
          <a:srcRect l="11326" t="9504" r="28494" b="16799"/>
          <a:stretch/>
        </p:blipFill>
        <p:spPr>
          <a:xfrm>
            <a:off x="220360" y="143622"/>
            <a:ext cx="11788760" cy="6622938"/>
          </a:xfrm>
        </p:spPr>
      </p:pic>
    </p:spTree>
    <p:extLst>
      <p:ext uri="{BB962C8B-B14F-4D97-AF65-F5344CB8AC3E}">
        <p14:creationId xmlns:p14="http://schemas.microsoft.com/office/powerpoint/2010/main" val="114568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EBB581-5977-4E6E-9015-789EC1DFAE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1091" y="1262271"/>
            <a:ext cx="11169818" cy="522398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определяется как в процентах годовых, так и в денежном выражении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размещается в квадратных рамках в правом верхнем углу первой страницы договора потребительского кредита перед таблицей, содержащей индивидуальные условия договора потребительского кредита </a:t>
            </a:r>
          </a:p>
          <a:p>
            <a:pPr indent="0" algn="l">
              <a:buNone/>
            </a:pPr>
            <a:endParaRPr lang="ru-RU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600557-FFB7-4995-A01A-E9CA41C69F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091" y="572320"/>
            <a:ext cx="7629057" cy="771958"/>
          </a:xfrm>
        </p:spPr>
        <p:txBody>
          <a:bodyPr/>
          <a:lstStyle/>
          <a:p>
            <a:r>
              <a:rPr 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стоимость потребительского кредита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7FA9D0-CED7-4A73-A27C-68BED7D37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3" t="21884" r="16766" b="6442"/>
          <a:stretch/>
        </p:blipFill>
        <p:spPr>
          <a:xfrm>
            <a:off x="4520667" y="2373427"/>
            <a:ext cx="7160242" cy="411283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28ABB4-894E-49FB-81BF-FB0D09229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68" y="5585790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9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B3600557-FFB7-4995-A01A-E9CA41C69F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214" y="403355"/>
            <a:ext cx="7539604" cy="391775"/>
          </a:xfrm>
        </p:spPr>
        <p:txBody>
          <a:bodyPr>
            <a:normAutofit fontScale="92500" lnSpcReduction="10000"/>
          </a:bodyPr>
          <a:lstStyle/>
          <a:p>
            <a:r>
              <a:rPr 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стоимость потребительского кредита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BFC849-91F2-4ACB-85A4-ECD113F1F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56" t="8346" r="25490" b="10580"/>
          <a:stretch/>
        </p:blipFill>
        <p:spPr>
          <a:xfrm>
            <a:off x="586406" y="795130"/>
            <a:ext cx="6490253" cy="59132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4208B4-A446-4DB6-8A71-724A9FA35062}"/>
              </a:ext>
            </a:extLst>
          </p:cNvPr>
          <p:cNvSpPr txBox="1"/>
          <p:nvPr/>
        </p:nvSpPr>
        <p:spPr>
          <a:xfrm>
            <a:off x="7673007" y="1620077"/>
            <a:ext cx="4293705" cy="406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Полная стоимость кредита по продукту «Персональный кредит» (</a:t>
            </a:r>
            <a:r>
              <a:rPr lang="ru-RU" b="1" dirty="0" err="1">
                <a:solidFill>
                  <a:schemeClr val="tx2"/>
                </a:solidFill>
              </a:rPr>
              <a:t>Альфабанк</a:t>
            </a:r>
            <a:r>
              <a:rPr lang="ru-RU" b="1" dirty="0">
                <a:solidFill>
                  <a:schemeClr val="tx2"/>
                </a:solidFill>
              </a:rPr>
              <a:t>) включает: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highlight>
                  <a:srgbClr val="FFFF00"/>
                </a:highlight>
              </a:rPr>
              <a:t>проценты за пользование кредитом;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комиссию за выдачу «Персонального кредита»;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комиссию за выдачу «Персонального кредита»;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highlight>
                  <a:srgbClr val="FFFF00"/>
                </a:highlight>
              </a:rPr>
              <a:t>платеж по погашению основного долга по кредиту.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0D1E13-A2AA-4B6D-8D2A-93C95A4E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916" y="5782672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3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C03547-0CF9-4C70-9A56-B37EF1C053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8320" y="1496141"/>
            <a:ext cx="9895839" cy="478953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highlight>
                  <a:srgbClr val="FFFF00"/>
                </a:highlight>
              </a:rPr>
              <a:t>сумму выплат по основному долгу;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>
                <a:highlight>
                  <a:srgbClr val="FFFF00"/>
                </a:highlight>
              </a:rPr>
              <a:t>сумму процентов к выплате</a:t>
            </a:r>
            <a:r>
              <a:rPr lang="ru-RU" dirty="0"/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/>
              <a:t>cумму</a:t>
            </a:r>
            <a:r>
              <a:rPr lang="ru-RU" dirty="0"/>
              <a:t> комиссии за обслуживание счета;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сумму комиссии за выдачу кредита;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сумму комиссии за выдачу под расписку ФРС;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сумму комиссии за обналичивание кредитных средств;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/>
              <a:t>cумму</a:t>
            </a:r>
            <a:r>
              <a:rPr lang="ru-RU" dirty="0"/>
              <a:t> комиссии за открытие Аккредитива;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услуги по оценке объекта залога;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услуги по регистрации Договора и Закладной;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услуги нотариуса;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сумму страховых платежей.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1AE866-7104-408A-A314-A433F5FAED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761" y="572320"/>
            <a:ext cx="8553396" cy="77195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стоимость кредита по продукту «Ипотечный кредит» включает в себя: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99B428-E529-47B0-B8BE-98A74077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976" y="5585086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91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AE3A4E7-BD25-4093-B6CC-F394D5331D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1091" y="1484597"/>
            <a:ext cx="11169818" cy="4721570"/>
          </a:xfrm>
        </p:spPr>
        <p:txBody>
          <a:bodyPr>
            <a:noAutofit/>
          </a:bodyPr>
          <a:lstStyle/>
          <a:p>
            <a:pPr indent="357188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России обязал все страховые компании возвращать деньги клиентам в так называемый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охлаждения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7188"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страховок, которые влияют на условия кредита, правила возврата дополнительно регулируются законами о потребительском кредите и об ипотеке. </a:t>
            </a:r>
          </a:p>
          <a:p>
            <a:pPr indent="357188"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22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14 дней с момента оформления страховки вы вправе от нее отказаться и получить оплату назад — полностью или большую ее часть.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страховые компании по собственной инициативе устанавливают и более долгий срок возврата.</a:t>
            </a:r>
          </a:p>
          <a:p>
            <a:pPr indent="357188"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/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Банки вправе включать стоимость страховки в 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сумму кредита </a:t>
            </a:r>
            <a:r>
              <a:rPr lang="ru-RU" sz="22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но только с согласия клиента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BB4BB9-383F-4DC5-AC6D-F3B3650E62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091" y="651833"/>
            <a:ext cx="10610796" cy="421593"/>
          </a:xfrm>
        </p:spPr>
        <p:txBody>
          <a:bodyPr>
            <a:normAutofit lnSpcReduction="10000"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и кредитование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DFD8F1-1CCF-4690-980F-3962D2BE9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089" y="5803746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36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D8E4BF-C86F-4D94-9C3B-7BD584C4E7B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6743" t="4651" r="18101" b="9850"/>
          <a:stretch/>
        </p:blipFill>
        <p:spPr>
          <a:xfrm>
            <a:off x="745435" y="1208342"/>
            <a:ext cx="8828790" cy="5649658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E85E574-A252-472C-BCA5-3ED20CEBA7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2187" y="472929"/>
            <a:ext cx="9835543" cy="771958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платежей – обязательное приложение к любому кредитному договору</a:t>
            </a:r>
            <a:endParaRPr lang="ru-RU" sz="3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BC88AB-6F2B-4FA1-84E4-C5BD16C6F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367" y="5525451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6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Аннуитетный платеж что это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280" y="1335295"/>
            <a:ext cx="5547137" cy="50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9280" y="520799"/>
            <a:ext cx="5888038" cy="617538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платежей по кредиту</a:t>
            </a:r>
          </a:p>
        </p:txBody>
      </p:sp>
      <p:pic>
        <p:nvPicPr>
          <p:cNvPr id="10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49" y="1335293"/>
            <a:ext cx="5499915" cy="500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896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EBDDFC4-36F3-476B-A9F8-0BC8876CCFE6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29679" t="27072" r="25400" b="15658"/>
          <a:stretch/>
        </p:blipFill>
        <p:spPr>
          <a:xfrm>
            <a:off x="616226" y="765652"/>
            <a:ext cx="8408504" cy="603010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1030CB9-AF33-4EF1-918C-A1EC66258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335" y="453050"/>
            <a:ext cx="7738387" cy="520984"/>
          </a:xfrm>
        </p:spPr>
        <p:txBody>
          <a:bodyPr>
            <a:norm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потребительских кредитов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9F26D5-AB2C-4AA6-AF99-4B97FD6B4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098" y="5396242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5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863FFC-A568-43E3-A335-A41689AE371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14159" t="7534" r="16933" b="8034"/>
          <a:stretch/>
        </p:blipFill>
        <p:spPr>
          <a:xfrm>
            <a:off x="536713" y="1053548"/>
            <a:ext cx="8110330" cy="5589889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4DD92-808A-4126-B87F-EA056A277A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5891213" cy="847725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банков по кредитам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2B2081-09F8-4D30-8F56-C522D5708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662" y="5912078"/>
            <a:ext cx="1127858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16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79F797E3-358F-458A-BEFA-D979B72E1F1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6320" t="12697" r="2684" b="5391"/>
          <a:stretch/>
        </p:blipFill>
        <p:spPr>
          <a:xfrm>
            <a:off x="491088" y="969065"/>
            <a:ext cx="9902877" cy="5014292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850476-F3AF-4AA0-B276-ACE307C48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489" y="5664599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7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B7269E-5563-490D-85FF-50EDF16B6E9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1091" y="1781666"/>
            <a:ext cx="11169818" cy="4409054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500" dirty="0">
                <a:solidFill>
                  <a:srgbClr val="000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Потребительское кредитование и его основные характеристики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500" dirty="0">
                <a:solidFill>
                  <a:srgbClr val="000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потребительского кредита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500" dirty="0">
                <a:solidFill>
                  <a:srgbClr val="000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оценки кредитоспособности-физического лица</a:t>
            </a:r>
          </a:p>
          <a:p>
            <a:pPr marL="457200" indent="-457200" algn="just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ru-RU" sz="2500" dirty="0">
                <a:solidFill>
                  <a:srgbClr val="000C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Кредитная история заемщика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ru-RU" sz="2000" dirty="0">
              <a:solidFill>
                <a:srgbClr val="000C18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3B0357-399A-4DC0-8AF7-16D18FFB0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091" y="952611"/>
            <a:ext cx="6738121" cy="489425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chemeClr val="tx2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Основные вопросы вебинара</a:t>
            </a:r>
            <a:endParaRPr lang="en-US" sz="2500" dirty="0">
              <a:solidFill>
                <a:schemeClr val="tx2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25C140-A450-4EE6-8737-B65C662C4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175" y="5696049"/>
            <a:ext cx="1127858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85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083B0B7-71D2-4EB4-BD13-C88C55D91CF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/>
          <a:srcRect l="7394" t="9048" r="9410" b="23416"/>
          <a:stretch/>
        </p:blipFill>
        <p:spPr>
          <a:xfrm>
            <a:off x="248479" y="934279"/>
            <a:ext cx="10926663" cy="4989442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03353C-903B-427C-B67D-53EAE4E00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926" y="5595025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51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CE956D0-B502-4D90-BABE-BF2A5480D0C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18128" t="11101" r="19754" b="4933"/>
          <a:stretch/>
        </p:blipFill>
        <p:spPr>
          <a:xfrm>
            <a:off x="954157" y="581150"/>
            <a:ext cx="8046267" cy="6117823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2D4CB9-0CFE-4445-BAA8-275BB65A2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063" y="5555268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60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74C96933-DB10-4CE1-AF7F-ACBF6163587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bankirsha.com/files/pic/50graceperio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600" b="5724"/>
          <a:stretch/>
        </p:blipFill>
        <p:spPr bwMode="auto">
          <a:xfrm>
            <a:off x="260749" y="1196028"/>
            <a:ext cx="11420160" cy="38214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98743" y="5402398"/>
            <a:ext cx="1058216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Главными инструментами </a:t>
            </a:r>
            <a:r>
              <a:rPr lang="ru-RU" sz="2500" i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привлечения заемщи­ков по кредитным картам являются программы лояльности, такие как баллы, </a:t>
            </a:r>
            <a:r>
              <a:rPr lang="en-US" sz="2500" i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cash back</a:t>
            </a:r>
            <a:r>
              <a:rPr lang="ru-RU" sz="2500" i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ко-</a:t>
            </a:r>
            <a:r>
              <a:rPr lang="ru-RU" sz="25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брендинговые</a:t>
            </a:r>
            <a:r>
              <a:rPr lang="ru-RU" sz="2500" i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продукты.</a:t>
            </a:r>
            <a:endParaRPr 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87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0BED43A-E7D7-4D77-9231-6DDED8212E4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1571" t="8591" r="6663" b="14061"/>
          <a:stretch/>
        </p:blipFill>
        <p:spPr>
          <a:xfrm>
            <a:off x="469779" y="1113182"/>
            <a:ext cx="10418640" cy="4939747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9422E5E-F942-4B74-9192-EE7F48A09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4819" y="5744818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86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E34D941-157D-40B3-AB01-E4B6998BED6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30962" t="25019" r="26299" b="37333"/>
          <a:stretch/>
        </p:blipFill>
        <p:spPr>
          <a:xfrm>
            <a:off x="320760" y="1251915"/>
            <a:ext cx="10832673" cy="5367546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F9817B4-E121-44A0-834A-E77C9F6D0A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7626" y="708990"/>
            <a:ext cx="10113513" cy="542925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процесса потребительского кредитования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BB4304-5CBF-4AF1-A534-34A8D3DE9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645" y="5606085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79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2"/>
          </p:nvPr>
        </p:nvSpPr>
        <p:spPr>
          <a:xfrm>
            <a:off x="417443" y="1421297"/>
            <a:ext cx="11263466" cy="5064962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заявление;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паспорт;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справки с места работы заемщика и поручителей о доходах  - 2 НДФЛ (для пенсионеров — справку из органов социальной защиты населения);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декларацию о полученных доходах, заверенную налоговой инспекцией, — для граждан, занимающихся предпринимательской деятельностью;</a:t>
            </a: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паспорта поручителей и залогодателей (при наличии).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2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025032-7377-473F-8937-FDDE624A9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308" y="532564"/>
            <a:ext cx="9746092" cy="771958"/>
          </a:xfrm>
        </p:spPr>
        <p:txBody>
          <a:bodyPr>
            <a:normAutofit fontScale="92500" lnSpcReduction="10000"/>
          </a:bodyPr>
          <a:lstStyle/>
          <a:p>
            <a:r>
              <a:rPr lang="ru-RU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оформления кредита заемщик – физическое лицо представляет необходимые документы: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BD0E29-29D5-43F8-8CC2-6546868E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962" y="5647467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3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377688" y="974034"/>
            <a:ext cx="10654748" cy="545658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b="1" dirty="0">
                <a:solidFill>
                  <a:schemeClr val="tx2"/>
                </a:solidFill>
              </a:rPr>
              <a:t>Кредитное досье заёмщика</a:t>
            </a:r>
            <a:r>
              <a:rPr lang="ru-RU" dirty="0">
                <a:solidFill>
                  <a:schemeClr val="tx2"/>
                </a:solidFill>
              </a:rPr>
              <a:t> </a:t>
            </a:r>
            <a:r>
              <a:rPr lang="ru-RU" dirty="0"/>
              <a:t>— это история заёмщика в документах, которые банком собираются, формируются в определённой последовательности и подшиваются в одно дело (в папку), начиная с первой консультации заёмщика по оформлению кредита и заканчивая закрытием дела и сдачей его в архив, после полного погашения/списания оформленного кредита или после отказа в выдаче кредита.</a:t>
            </a:r>
          </a:p>
          <a:p>
            <a:pPr marL="0" lvl="0" indent="0" algn="just">
              <a:buNone/>
            </a:pPr>
            <a:r>
              <a:rPr lang="ru-RU" b="1" dirty="0">
                <a:solidFill>
                  <a:schemeClr val="tx2"/>
                </a:solidFill>
              </a:rPr>
              <a:t>Срок хранения кредитного досье после погашения кредита?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/>
              <a:t>После окончания срока кредитования кредитное досье передаётся в архив банка, где и хранится бессрочно. В случае ликвидации банка – кредитное досье сдаётся в Государственный архив и срок его хранения там - 5 лет.</a:t>
            </a:r>
          </a:p>
          <a:p>
            <a:pPr marL="0" lvl="0" indent="0" algn="just">
              <a:buNone/>
            </a:pPr>
            <a:r>
              <a:rPr lang="ru-RU" dirty="0"/>
              <a:t>На основании кредитного досье заёмщика, Банком формируется </a:t>
            </a:r>
            <a:r>
              <a:rPr lang="ru-RU" i="1" dirty="0">
                <a:solidFill>
                  <a:schemeClr val="tx2"/>
                </a:solidFill>
              </a:rPr>
              <a:t>кредитная история заемщика</a:t>
            </a:r>
            <a:r>
              <a:rPr lang="ru-RU" dirty="0"/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BFC203-0E90-40EB-B46F-32E99118E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717" y="5724234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0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511091" y="1162879"/>
            <a:ext cx="11169818" cy="5323380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Кредитная история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информация, переданная банком, которая хранится в бюро кредитных историй.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банк должен взаимодействовать с БКИ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накапливать и систематизировать сведения о заемщиках.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8632EF-B49C-4CCD-ABF4-30BA9B34AF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091" y="651833"/>
            <a:ext cx="7340822" cy="511045"/>
          </a:xfrm>
        </p:spPr>
        <p:txBody>
          <a:bodyPr/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кредитная история?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5E52C0-6ECC-4EEA-B249-1C331BD8C6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7" t="9504" r="4192" b="19104"/>
          <a:stretch/>
        </p:blipFill>
        <p:spPr>
          <a:xfrm>
            <a:off x="2803743" y="2514600"/>
            <a:ext cx="9388257" cy="423406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16D712-0455-4C10-8F3D-CA957E69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32" y="5642019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04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ED0775-7A78-451B-B9CF-6E4B426CA5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портал «Госуслуги»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зайти во вкладку «Услуги», в раздел «Налоги и финансы», в подраздел «Сведения о бюро кредитных историй». Для доступа к данным понадобятся только паспорт и СНИЛС.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Банка России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вам понадобится код субъекта кредитной истории (комбинация букв и цифр). Его можно найти в вашем кредитном договоре либо уточнить в банке или МФО, в которых вы брали кредит.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A77D58-7BFA-4294-9E70-382AFDAA2E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Кредитная история может храниться в одном БКИ или сразу в нескольких. Чтобы узнать, в каких именно бюро хранится ваша история, нужно отправить запрос в Центральный каталог кредитных историй.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E26E6E-E6E9-45EF-BE0B-CCFC159AB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098" y="5754051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19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0059CA-A82A-47EC-8184-8BC582ACFA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0604" y="1663502"/>
            <a:ext cx="11169818" cy="435561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По закону </a:t>
            </a:r>
            <a:r>
              <a:rPr lang="ru-RU" b="1" dirty="0"/>
              <a:t>два раза </a:t>
            </a:r>
            <a:r>
              <a:rPr lang="ru-RU" dirty="0"/>
              <a:t>в год каждое бюро обязано предоставить вам кредитную историю </a:t>
            </a:r>
            <a:r>
              <a:rPr lang="ru-RU" b="1" dirty="0"/>
              <a:t>бесплатно</a:t>
            </a:r>
            <a:r>
              <a:rPr lang="ru-RU" dirty="0"/>
              <a:t>. При этом можно выбрать: дважды запросить отчет на электронную почту или один раз в электронном виде и один раз — на бумаге.</a:t>
            </a:r>
          </a:p>
          <a:p>
            <a:pPr algn="just"/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Через сайт бюро</a:t>
            </a:r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Телеграммой</a:t>
            </a:r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В офисе БКИ</a:t>
            </a:r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/>
              <a:t>Обычным письмом по почте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8093B9-F2E8-4D16-951E-61F9D88CDC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604" y="651833"/>
            <a:ext cx="10412013" cy="771958"/>
          </a:xfrm>
        </p:spPr>
        <p:txBody>
          <a:bodyPr>
            <a:normAutofit fontScale="92500" lnSpcReduction="10000"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 узнаете список бюро, нужно будет в каждом из них запросить свою кредитную историю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7B4315-A4AA-4F4E-AE7A-169A0F165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184" y="5644721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6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3524B5-CFB0-4760-A5C8-A7829D8283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1091" y="1562939"/>
            <a:ext cx="11169818" cy="4923319"/>
          </a:xfrm>
        </p:spPr>
        <p:txBody>
          <a:bodyPr>
            <a:normAutofit/>
          </a:bodyPr>
          <a:lstStyle/>
          <a:p>
            <a:pPr marL="9525" indent="706438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</a:t>
            </a:r>
            <a:r>
              <a:rPr lang="ru-RU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</a:p>
          <a:p>
            <a:pPr marL="9525" indent="706438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 декабря 1990 г. № 395-1 «О банках и банковской деятельности»</a:t>
            </a:r>
          </a:p>
          <a:p>
            <a:pPr marL="9525" indent="706438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Федеральный закон от 30.12.2004 г. № 218-ФЗ «О кредитных историях» </a:t>
            </a:r>
          </a:p>
          <a:p>
            <a:pPr marL="9525" indent="706438" algn="just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Федеральный закон от 21.12.2013 N 353-ФЗ "О потребительском кредите (займе)"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260DF1-E024-40E6-8153-15E93F2B14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604" y="790981"/>
            <a:ext cx="9199439" cy="771958"/>
          </a:xfrm>
        </p:spPr>
        <p:txBody>
          <a:bodyPr>
            <a:norm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источники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CFFB98-0D8D-46C5-8C0A-CF95ECF89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358" y="5602261"/>
            <a:ext cx="1127858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89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511091" y="1633684"/>
            <a:ext cx="11169818" cy="435561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1) титульной части;</a:t>
            </a:r>
          </a:p>
          <a:p>
            <a:pPr marL="0" indent="0">
              <a:buNone/>
            </a:pPr>
            <a:r>
              <a:rPr lang="ru-RU" dirty="0"/>
              <a:t>2) основной части;</a:t>
            </a:r>
          </a:p>
          <a:p>
            <a:pPr marL="0" indent="0">
              <a:buNone/>
            </a:pPr>
            <a:r>
              <a:rPr lang="ru-RU" dirty="0"/>
              <a:t>3) дополнительной (закрытой) части;</a:t>
            </a:r>
          </a:p>
          <a:p>
            <a:pPr marL="0" indent="0">
              <a:buNone/>
            </a:pPr>
            <a:r>
              <a:rPr lang="ru-RU" dirty="0"/>
              <a:t>4) информационной части.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i="0" dirty="0">
                <a:solidFill>
                  <a:schemeClr val="tx2"/>
                </a:solidFill>
                <a:effectLst/>
                <a:latin typeface="Hauss"/>
              </a:rPr>
              <a:t>Идеальная кредитная история ? </a:t>
            </a:r>
            <a:r>
              <a:rPr lang="ru-RU" b="0" i="0" dirty="0">
                <a:solidFill>
                  <a:srgbClr val="000000"/>
                </a:solidFill>
                <a:effectLst/>
                <a:latin typeface="Hauss"/>
              </a:rPr>
              <a:t>— понятие относительное. Изучив одни и те же отчеты БКИ, один банк может одолжить вам деньги, а другой — отказать.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Hauss"/>
              </a:rPr>
              <a:t>У</a:t>
            </a:r>
            <a:r>
              <a:rPr lang="ru-RU" b="0" i="0" dirty="0">
                <a:solidFill>
                  <a:srgbClr val="000000"/>
                </a:solidFill>
                <a:effectLst/>
                <a:latin typeface="Hauss"/>
              </a:rPr>
              <a:t> каждого кредитора своя </a:t>
            </a:r>
            <a:r>
              <a:rPr lang="ru-RU" b="0" i="0" strike="noStrike" dirty="0">
                <a:solidFill>
                  <a:schemeClr val="tx2"/>
                </a:solidFill>
                <a:effectLst/>
                <a:latin typeface="Haus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система оценки надежности</a:t>
            </a:r>
            <a:r>
              <a:rPr lang="ru-RU" b="0" i="0" dirty="0">
                <a:solidFill>
                  <a:schemeClr val="tx2"/>
                </a:solidFill>
                <a:effectLst/>
                <a:latin typeface="Hauss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Hauss"/>
              </a:rPr>
              <a:t>заемщиков.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C1D4B8-1A4D-4549-9A81-506212198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091" y="701529"/>
            <a:ext cx="9706335" cy="771958"/>
          </a:xfrm>
        </p:spPr>
        <p:txBody>
          <a:bodyPr>
            <a:normAutofit fontScale="92500" lnSpcReduction="10000"/>
          </a:bodyPr>
          <a:lstStyle/>
          <a:p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Кредитная история субъекта кредитной истории - физического лица состоит из: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6BF2A4-AA27-465C-A3C1-28B591D2F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184" y="5661775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49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algn="just">
              <a:buFont typeface="Arial" charset="0"/>
              <a:buChar char="•"/>
              <a:defRPr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скоринговая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оценка;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изучение кредитной истории;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оценка на основе финансовых показателей платежеспособности.</a:t>
            </a:r>
          </a:p>
          <a:p>
            <a:pPr algn="just">
              <a:buFont typeface="Arial" charset="0"/>
              <a:buChar char="•"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основе показателей платежеспособности лежат данные о доходе физического лица и степени риска потери этого дохода.</a:t>
            </a:r>
          </a:p>
          <a:p>
            <a:pPr>
              <a:buFont typeface="Arial" charset="0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2000" dirty="0"/>
          </a:p>
          <a:p>
            <a:pPr marL="0" indent="0" algn="just">
              <a:buNone/>
              <a:defRPr/>
            </a:pPr>
            <a:endParaRPr lang="ru-RU" sz="2000" dirty="0"/>
          </a:p>
          <a:p>
            <a:pPr algn="just">
              <a:buFont typeface="Arial" charset="0"/>
              <a:buNone/>
              <a:defRPr/>
            </a:pPr>
            <a:endParaRPr lang="ru-RU" sz="2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D63EA4-5A37-4CA3-961E-D93446583E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091" y="1188546"/>
            <a:ext cx="10481587" cy="771958"/>
          </a:xfrm>
        </p:spPr>
        <p:txBody>
          <a:bodyPr>
            <a:normAutofit fontScale="92500"/>
          </a:bodyPr>
          <a:lstStyle/>
          <a:p>
            <a:r>
              <a:rPr lang="ru-RU" sz="2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методы оценки кредитоспособности физического лица:</a:t>
            </a: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E6C72D-B4D6-4DFF-929B-EAA41BCB1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576" y="5510813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82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Содержимое 2"/>
          <p:cNvSpPr>
            <a:spLocks noGrp="1"/>
          </p:cNvSpPr>
          <p:nvPr>
            <p:ph sz="quarter" idx="12"/>
          </p:nvPr>
        </p:nvSpPr>
        <p:spPr>
          <a:xfrm>
            <a:off x="347869" y="2454965"/>
            <a:ext cx="11333040" cy="3856382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предполагается, что люди из регионов с более высоким уровнем жизни лучше справляются с выплатами по кредитам, чем жители неблагополучных краев и областей;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как правило, студенты и пенсионеры считаются наиболее рискованными заемщиками. Для остальных действует принцип: чем старше заемщик, тем ответственнее он подходит к выплатам по кредитам;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положение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люди, состоящие в браке, обычно более дисциплинированно платят по долгам;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профессия, рабочий стаж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банки и МФО могут считать одни отрасли и профессии более стабильными и надежными источниками дохода, чем другие;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более высокий доход увеличивает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скоринговый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балл.</a:t>
            </a:r>
          </a:p>
          <a:p>
            <a:pPr algn="just"/>
            <a:endParaRPr lang="ru-RU" alt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ED8DC1-ED76-49F6-92EF-435222DB9B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091" y="622014"/>
            <a:ext cx="10402074" cy="1663985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altLang="ru-RU" sz="50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Скоринг</a:t>
            </a:r>
            <a:r>
              <a:rPr lang="ru-RU" altLang="ru-RU" sz="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5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системы критериев и соответствующих им показателей способности заемщика вернуть банку основной долг и проценты, оценка этих показателей в баллах в пределах установленной банком максимальной границы оценки, общей балльной оценки кредитоспособности (суммарной величины баллов по отдельным показателям).</a:t>
            </a:r>
          </a:p>
          <a:p>
            <a:pPr algn="just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759A10-BAA9-4BFA-A1E5-A3CE32FD5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536" y="5674538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53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>
          <a:xfrm>
            <a:off x="441517" y="1272209"/>
            <a:ext cx="11239392" cy="5214049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application-scoring"/>
              </a:rPr>
              <a:t>application-scoring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(скоринг заявки, обращения») - оценка кредитоспособности заемщиков при выделении кредита.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collection-scoring"/>
              </a:rPr>
              <a:t>collection-scoring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система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стадии работы с невозвращенными займами. Определяет приоритетные действия сотрудников банка для возврата «плохих» кредитов.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behavioral-scoring"/>
              </a:rPr>
              <a:t>behavioral-scoring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поведения» - оценка наиболее вероятных финансовых действий заемщика. Такая система дает возможность прогнозировать изменение платежеспособности заемщика, корректировать установленные для него лимиты.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fraud-scoring"/>
              </a:rPr>
              <a:t>fraud-scoring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статистическая оценка вероятности мошеннических действий со стороны потенциального заемщика.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Транзакционный скоринг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базирующийся на использовании информации об активности клиентов в Интернете.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462FA9-C5EB-4D32-ADE6-67615008B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517" y="602137"/>
            <a:ext cx="5820135" cy="771958"/>
          </a:xfrm>
        </p:spPr>
        <p:txBody>
          <a:bodyPr>
            <a:norm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скоринга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DA73D2-E2A0-4B77-8D5B-CC3AB8C3A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2496" y="5917977"/>
            <a:ext cx="1029614" cy="8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46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5083F577-4064-4336-A9A3-82962BA4FBA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35711" t="27985" r="15262" b="18757"/>
          <a:stretch/>
        </p:blipFill>
        <p:spPr>
          <a:xfrm>
            <a:off x="953217" y="1133060"/>
            <a:ext cx="8866644" cy="541787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E6E5A16-D2A6-4078-B492-0B555B5C10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713" y="651833"/>
            <a:ext cx="10267122" cy="570680"/>
          </a:xfrm>
        </p:spPr>
        <p:txBody>
          <a:bodyPr>
            <a:normAutofit/>
          </a:bodyPr>
          <a:lstStyle/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потребительского кредитования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E86DE1-972D-4668-870B-B45B9C2FE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9985" y="5718444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29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4FD6E52-B977-4533-AAA8-D1D308CBF6B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36481" t="29811" r="15518" b="14517"/>
          <a:stretch/>
        </p:blipFill>
        <p:spPr>
          <a:xfrm>
            <a:off x="785192" y="719443"/>
            <a:ext cx="9342781" cy="567381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B36275-1D14-47CC-A399-CA1981A61796}"/>
              </a:ext>
            </a:extLst>
          </p:cNvPr>
          <p:cNvSpPr txBox="1"/>
          <p:nvPr/>
        </p:nvSpPr>
        <p:spPr>
          <a:xfrm>
            <a:off x="7156174" y="1093304"/>
            <a:ext cx="3886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Показатель долговой нагрузки (ПДН) </a:t>
            </a:r>
            <a:r>
              <a:rPr lang="ru-RU" dirty="0"/>
              <a:t>- это соотношение всех платежей по кредитным обязательствам к доходам.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3C9387-2F82-4F00-91AF-F29A37DCF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010" y="5694416"/>
            <a:ext cx="123759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45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 l="4073" t="7796" r="6828" b="10868"/>
          <a:stretch>
            <a:fillRect/>
          </a:stretch>
        </p:blipFill>
        <p:spPr>
          <a:xfrm>
            <a:off x="832415" y="3665227"/>
            <a:ext cx="538314" cy="491411"/>
          </a:xfrm>
          <a:prstGeom prst="rect">
            <a:avLst/>
          </a:prstGeom>
        </p:spPr>
      </p:pic>
      <p:pic>
        <p:nvPicPr>
          <p:cNvPr id="4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40464" y="3736732"/>
            <a:ext cx="492989" cy="4929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6019" y="1750472"/>
            <a:ext cx="1513920" cy="15139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29998" y="1788001"/>
            <a:ext cx="1513920" cy="15139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01349" y="1750472"/>
            <a:ext cx="1513920" cy="1513920"/>
          </a:xfrm>
          <a:prstGeom prst="rect">
            <a:avLst/>
          </a:prstGeom>
        </p:spPr>
      </p:pic>
      <p:pic>
        <p:nvPicPr>
          <p:cNvPr id="11" name="Picture 11">
            <a:hlinkClick r:id="rId9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9557033" y="3724516"/>
            <a:ext cx="1802552" cy="57681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523035" y="1768924"/>
            <a:ext cx="1534001" cy="1534001"/>
          </a:xfrm>
          <a:prstGeom prst="rect">
            <a:avLst/>
          </a:prstGeom>
        </p:spPr>
      </p:pic>
      <p:pic>
        <p:nvPicPr>
          <p:cNvPr id="13" name="Picture 13">
            <a:hlinkClick r:id="rId12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024437" y="3723727"/>
            <a:ext cx="531197" cy="37441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533967" y="4653041"/>
            <a:ext cx="8727781" cy="1257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333" spc="59" dirty="0">
                <a:solidFill>
                  <a:srgbClr val="000000"/>
                </a:solidFill>
                <a:latin typeface="Montserrat Semi-Bold"/>
              </a:rPr>
              <a:t>методическая поддержка финансовых консультантов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333" spc="59" dirty="0">
                <a:solidFill>
                  <a:srgbClr val="000000"/>
                </a:solidFill>
                <a:latin typeface="Montserrat Semi-Bold"/>
              </a:rPr>
              <a:t>разбор кейсов, практик, сложных ситуаций по финансовой грамотности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333" spc="59" dirty="0">
                <a:solidFill>
                  <a:srgbClr val="000000"/>
                </a:solidFill>
                <a:latin typeface="Montserrat Semi-Bold"/>
              </a:rPr>
              <a:t>ответы на вопросы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333" spc="59" dirty="0">
                <a:solidFill>
                  <a:srgbClr val="000000"/>
                </a:solidFill>
                <a:latin typeface="Montserrat Semi-Bold"/>
              </a:rPr>
              <a:t>анонсы мероприятий</a:t>
            </a:r>
          </a:p>
          <a:p>
            <a:pPr marL="255289" lvl="1" indent="-127645" algn="just">
              <a:lnSpc>
                <a:spcPts val="2045"/>
              </a:lnSpc>
              <a:buFont typeface="Arial"/>
              <a:buChar char="•"/>
            </a:pPr>
            <a:r>
              <a:rPr lang="en-US" sz="1333" spc="59" dirty="0">
                <a:solidFill>
                  <a:srgbClr val="000000"/>
                </a:solidFill>
                <a:latin typeface="Montserrat Semi-Bold"/>
              </a:rPr>
              <a:t>новости ИФГ и не только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9298" y="3377875"/>
            <a:ext cx="1602861" cy="135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45"/>
              </a:lnSpc>
              <a:spcBef>
                <a:spcPct val="0"/>
              </a:spcBef>
            </a:pPr>
            <a:r>
              <a:rPr lang="en-US" sz="1333" u="sng" spc="45" dirty="0">
                <a:solidFill>
                  <a:srgbClr val="000000"/>
                </a:solidFill>
                <a:latin typeface="Montserrat Semi-Bold"/>
              </a:rPr>
              <a:t>vk.com/</a:t>
            </a:r>
            <a:r>
              <a:rPr lang="en-US" sz="1333" u="sng" spc="45" dirty="0" err="1">
                <a:solidFill>
                  <a:srgbClr val="000000"/>
                </a:solidFill>
                <a:latin typeface="Montserrat Semi-Bold"/>
              </a:rPr>
              <a:t>ifgfu</a:t>
            </a:r>
            <a:endParaRPr lang="en-US" sz="1333" u="sng" spc="45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251201" y="3364950"/>
            <a:ext cx="1932100" cy="166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0"/>
              </a:lnSpc>
              <a:spcBef>
                <a:spcPct val="0"/>
              </a:spcBef>
            </a:pPr>
            <a:r>
              <a:rPr lang="en-US" sz="1333" u="sng" spc="37" dirty="0">
                <a:solidFill>
                  <a:srgbClr val="000000"/>
                </a:solidFill>
                <a:latin typeface="Montserrat Semi-Bold"/>
              </a:rPr>
              <a:t>t.me/</a:t>
            </a:r>
            <a:r>
              <a:rPr lang="en-US" sz="1333" u="sng" spc="37" dirty="0" err="1">
                <a:solidFill>
                  <a:srgbClr val="000000"/>
                </a:solidFill>
                <a:latin typeface="Montserrat Semi-Bold"/>
              </a:rPr>
              <a:t>fingramota_ifg</a:t>
            </a:r>
            <a:endParaRPr lang="en-US" sz="1333" u="sng" spc="37" dirty="0">
              <a:solidFill>
                <a:srgbClr val="000000"/>
              </a:solidFill>
              <a:latin typeface="Montserrat Semi-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7348" y="1441127"/>
            <a:ext cx="5415758" cy="190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266" spc="25">
                <a:solidFill>
                  <a:srgbClr val="000000"/>
                </a:solidFill>
                <a:latin typeface="Montserrat Semi-Bold Bold"/>
              </a:rPr>
              <a:t>ОФИЦИАЛЬНЫЕ СООБЩЕСТВА В СОЦИАЛЬНЫХ СЕТЯХ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10419" y="3402070"/>
            <a:ext cx="2095781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  <a:spcBef>
                <a:spcPct val="0"/>
              </a:spcBef>
            </a:pPr>
            <a:r>
              <a:rPr lang="en-US" sz="1333" u="sng" spc="37" dirty="0">
                <a:solidFill>
                  <a:srgbClr val="002F42"/>
                </a:solidFill>
                <a:latin typeface="Montserrat Semi-Bold"/>
              </a:rPr>
              <a:t>fa.ru/org/science/</a:t>
            </a:r>
            <a:r>
              <a:rPr lang="en-US" sz="1333" u="sng" spc="37" dirty="0" err="1">
                <a:solidFill>
                  <a:srgbClr val="002F42"/>
                </a:solidFill>
                <a:latin typeface="Montserrat Semi-Bold"/>
              </a:rPr>
              <a:t>ifg</a:t>
            </a:r>
            <a:endParaRPr lang="en-US" sz="1333" u="sng" spc="37" dirty="0">
              <a:solidFill>
                <a:srgbClr val="002F42"/>
              </a:solidFill>
              <a:latin typeface="Montserrat Semi-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261748" y="1441127"/>
            <a:ext cx="2167633" cy="190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266" spc="25">
                <a:solidFill>
                  <a:srgbClr val="000000"/>
                </a:solidFill>
                <a:latin typeface="Montserrat Semi-Bold Bold"/>
              </a:rPr>
              <a:t>ОФИЦИАЛЬНЫЙ САЙТ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296447" y="310958"/>
            <a:ext cx="3599106" cy="258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8"/>
              </a:lnSpc>
              <a:spcBef>
                <a:spcPct val="0"/>
              </a:spcBef>
            </a:pPr>
            <a:r>
              <a:rPr lang="en-US" sz="1599" dirty="0">
                <a:solidFill>
                  <a:srgbClr val="002F42"/>
                </a:solidFill>
                <a:latin typeface="Clear Sans Thin Bold"/>
              </a:rPr>
              <a:t>Институт финансовой грамотности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029159" y="188759"/>
            <a:ext cx="5937860" cy="1255262"/>
            <a:chOff x="0" y="0"/>
            <a:chExt cx="11875720" cy="2510524"/>
          </a:xfrm>
        </p:grpSpPr>
        <p:sp>
          <p:nvSpPr>
            <p:cNvPr id="25" name="TextBox 25"/>
            <p:cNvSpPr txBox="1"/>
            <p:nvPr/>
          </p:nvSpPr>
          <p:spPr>
            <a:xfrm>
              <a:off x="0" y="0"/>
              <a:ext cx="11875720" cy="4852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9"/>
                </a:lnSpc>
              </a:pPr>
              <a:endParaRPr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836694"/>
              <a:ext cx="11875720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1"/>
                </a:lnSpc>
              </a:pPr>
              <a:r>
                <a:rPr lang="en-US" sz="2617">
                  <a:solidFill>
                    <a:srgbClr val="002F42"/>
                  </a:solidFill>
                  <a:latin typeface="Montserrat Semi-Bold Bold"/>
                </a:rPr>
                <a:t>КАНАЛЫ КОММУНИКАЦИИ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102208"/>
              <a:ext cx="11875720" cy="408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3"/>
                </a:lnSpc>
              </a:pPr>
              <a:endParaRPr sz="1200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0936355" y="6443402"/>
            <a:ext cx="846460" cy="190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3"/>
              </a:lnSpc>
              <a:spcBef>
                <a:spcPct val="0"/>
              </a:spcBef>
            </a:pPr>
            <a:r>
              <a:rPr lang="en-US" sz="1266" spc="25" dirty="0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538" y="5149379"/>
            <a:ext cx="1484945" cy="116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6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56564-B2A3-4DE5-B90D-5ECBAAC0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305" y="304762"/>
            <a:ext cx="10670116" cy="79695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интернет источников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0B23681-53E2-4752-9F28-1D2D8B388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574705"/>
              </p:ext>
            </p:extLst>
          </p:nvPr>
        </p:nvGraphicFramePr>
        <p:xfrm>
          <a:off x="884255" y="1366575"/>
          <a:ext cx="10670116" cy="49631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6781">
                  <a:extLst>
                    <a:ext uri="{9D8B030D-6E8A-4147-A177-3AD203B41FA5}">
                      <a16:colId xmlns:a16="http://schemas.microsoft.com/office/drawing/2014/main" val="2428143942"/>
                    </a:ext>
                  </a:extLst>
                </a:gridCol>
                <a:gridCol w="5429277">
                  <a:extLst>
                    <a:ext uri="{9D8B030D-6E8A-4147-A177-3AD203B41FA5}">
                      <a16:colId xmlns:a16="http://schemas.microsoft.com/office/drawing/2014/main" val="3520855046"/>
                    </a:ext>
                  </a:extLst>
                </a:gridCol>
                <a:gridCol w="5074058">
                  <a:extLst>
                    <a:ext uri="{9D8B030D-6E8A-4147-A177-3AD203B41FA5}">
                      <a16:colId xmlns:a16="http://schemas.microsoft.com/office/drawing/2014/main" val="2016796783"/>
                    </a:ext>
                  </a:extLst>
                </a:gridCol>
              </a:tblGrid>
              <a:tr h="986285">
                <a:tc rowSpan="7">
                  <a:txBody>
                    <a:bodyPr/>
                    <a:lstStyle/>
                    <a:p>
                      <a:pPr indent="356235"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6235" algn="ctr">
                        <a:tabLst>
                          <a:tab pos="63055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портала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56235" algn="ctr">
                        <a:tabLst>
                          <a:tab pos="630555" algn="l"/>
                        </a:tabLs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698576"/>
                  </a:ext>
                </a:extLst>
              </a:tr>
              <a:tr h="657522">
                <a:tc vMerge="1">
                  <a:txBody>
                    <a:bodyPr/>
                    <a:lstStyle/>
                    <a:p>
                      <a:pPr marL="342900" lvl="0" indent="-342900" algn="l"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56235"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Официальный сайт Банка России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81915" algn="ctr"/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https://cbr.ru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9755273"/>
                  </a:ext>
                </a:extLst>
              </a:tr>
              <a:tr h="432337">
                <a:tc vMerge="1">
                  <a:txBody>
                    <a:bodyPr/>
                    <a:lstStyle/>
                    <a:p>
                      <a:pPr marL="342900" lvl="0" indent="-342900" algn="l"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56235"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Информационный портал Банки РУ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6360" indent="-4445" algn="ctr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www.banki.ru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0421060"/>
                  </a:ext>
                </a:extLst>
              </a:tr>
              <a:tr h="657522">
                <a:tc vMerge="1">
                  <a:txBody>
                    <a:bodyPr/>
                    <a:lstStyle/>
                    <a:p>
                      <a:pPr marL="342900" lvl="0" indent="-342900" algn="l"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56235"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Информационно-правовая система Консультант Плюс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6360" indent="-4445" algn="ctr"/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www.consultant.ru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0360251"/>
                  </a:ext>
                </a:extLst>
              </a:tr>
              <a:tr h="657522">
                <a:tc vMerge="1">
                  <a:txBody>
                    <a:bodyPr/>
                    <a:lstStyle/>
                    <a:p>
                      <a:pPr marL="342900" lvl="0" indent="-342900" algn="l"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Финансовая культура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5"/>
                      </a:endParaRPr>
                    </a:p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https://fincult.info/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859831"/>
                  </a:ext>
                </a:extLst>
              </a:tr>
              <a:tr h="657522">
                <a:tc vMerge="1">
                  <a:txBody>
                    <a:bodyPr/>
                    <a:lstStyle/>
                    <a:p>
                      <a:pPr marL="342900" lvl="0" indent="-342900" algn="l"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Рейтинговое агентство Эксперт 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6"/>
                      </a:endParaRPr>
                    </a:p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https://raexpert.ru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4696283"/>
                  </a:ext>
                </a:extLst>
              </a:tr>
              <a:tr h="657522">
                <a:tc vMerge="1">
                  <a:txBody>
                    <a:bodyPr/>
                    <a:lstStyle/>
                    <a:p>
                      <a:pPr marL="342900" lvl="0" indent="-342900" algn="l"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56235" algn="ctr"/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Научная электронная библиотека «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Киберленинка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6360" indent="-4445" algn="ctr"/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https://cyberleninka.ru</a:t>
                      </a:r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0430447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1A08F7-A0BE-4E32-A61B-A75919F7E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65" y="6597352"/>
            <a:ext cx="58985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CFEF61-FD3B-4967-BAED-6FD172EC5D7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3CE708-6A2E-4F4E-87AB-F258FA2875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4397" y="114687"/>
            <a:ext cx="1240467" cy="97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0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975454" y="777101"/>
            <a:ext cx="9500735" cy="629025"/>
          </a:xfrm>
          <a:prstGeom prst="rect">
            <a:avLst/>
          </a:prstGeom>
        </p:spPr>
        <p:txBody>
          <a:bodyPr vert="horz" lIns="66895" tIns="33447" rIns="66895" bIns="334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– Федеральный закон от 2.12.1990 № 395-1 «О банках и банковской деятельности»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895600" y="2278020"/>
            <a:ext cx="7441442" cy="31738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511091" y="1908935"/>
            <a:ext cx="11169818" cy="3912023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кредитная организация, которая имеет исключительное право осуществлять в совокупности следующие банковские операции: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привлечение во вклады денежных средств физических и юридических лиц,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размещение указанных средств от своего имени и за свой счет на условиях возвратности, платности, срочности,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открытие и ведение банковских счетов физических и юридических лиц.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F497D"/>
              </a:buClr>
              <a:buSzTx/>
              <a:buFont typeface="Arial" pitchFamily="34" charset="0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806EA0-1B1A-4565-AE97-1D040B89F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140" y="5820958"/>
            <a:ext cx="1127858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8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2"/>
          </p:nvPr>
        </p:nvSpPr>
        <p:spPr>
          <a:xfrm>
            <a:off x="566529" y="1321905"/>
            <a:ext cx="11114379" cy="516435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 кредитному договору банк или иная кредитная организация (кредитор) обязуются предоставить денежные средства (кредит) заемщику в размере и на условиях, предусмотренных договором, а заемщик обязуется возвратить полученную денежную сумму и уплатить проценты на нее.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Кредитный договор должен быть заключен в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 форме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Несоблюдение письменной формы влечет недействительность кредитного договора. Такой договор считается ничтожным». </a:t>
            </a:r>
          </a:p>
          <a:p>
            <a:pPr marL="0" indent="0" algn="just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содержания статьи можно сделать следующие выводы: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кредитором может быть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иная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кредитная организация;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предоставляется в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денежной форме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размере и на условиях, предусмотренных договором;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 обязан возвратить кредит и уплатить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 по ссуде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кредитный договор должен быть заключен обязательно в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письменной форме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двухстороннее обязательство, по которому кредитор обязуется выдать ссуду, а заемщик – своевременно вернуть ее.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D0EA76-67AB-4EAA-B8EC-3212B4E3EB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761" y="582260"/>
            <a:ext cx="8116074" cy="482498"/>
          </a:xfrm>
        </p:spPr>
        <p:txBody>
          <a:bodyPr/>
          <a:lstStyle/>
          <a:p>
            <a:r>
              <a:rPr 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(ст. 819, 820) ГК РФ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F98A7A-F23E-4847-8170-CD3B13B45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654" y="5859410"/>
            <a:ext cx="1127858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4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2"/>
          <p:cNvSpPr txBox="1">
            <a:spLocks/>
          </p:cNvSpPr>
          <p:nvPr/>
        </p:nvSpPr>
        <p:spPr>
          <a:xfrm>
            <a:off x="2832479" y="2020845"/>
            <a:ext cx="7441442" cy="31738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latinLnBrk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latinLnBrk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latinLnBrk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70E419-168B-4D55-8BE3-43642C2E7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591" y="596203"/>
            <a:ext cx="9289447" cy="539709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E84286-B549-4933-BFAF-F5902A2EF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749" y="5765426"/>
            <a:ext cx="1127858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6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2"/>
          </p:nvPr>
        </p:nvSpPr>
        <p:spPr>
          <a:xfrm>
            <a:off x="646043" y="1948070"/>
            <a:ext cx="11034866" cy="1798982"/>
          </a:xfrm>
        </p:spPr>
        <p:txBody>
          <a:bodyPr>
            <a:normAutofit fontScale="97500"/>
          </a:bodyPr>
          <a:lstStyle/>
          <a:p>
            <a:pPr algn="just"/>
            <a:r>
              <a:rPr lang="ru-RU" b="1" dirty="0"/>
              <a:t>Потребительский кредит (заем) </a:t>
            </a:r>
            <a:r>
              <a:rPr lang="ru-RU" dirty="0"/>
              <a:t>- денежные средства, предоставленные кредитором заемщику на основании кредитного договора, договора займа, в том числе с использованием электронных средств платежа, в целях, не связанных с осуществлением предпринимательской деятельности </a:t>
            </a:r>
          </a:p>
          <a:p>
            <a:pPr algn="just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FC5B5B-12FD-45C1-93E4-AD9834161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091" y="671711"/>
            <a:ext cx="8036561" cy="771958"/>
          </a:xfrm>
        </p:spPr>
        <p:txBody>
          <a:bodyPr>
            <a:normAutofit fontScale="92500" lnSpcReduction="10000"/>
          </a:bodyPr>
          <a:lstStyle/>
          <a:p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21.12.2013 N 353-ФЗ</a:t>
            </a:r>
            <a:b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"О потребительском кредите (займе)"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B7796F-716D-4482-B76F-FCFE10AF4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69" y="3707296"/>
            <a:ext cx="10864014" cy="282269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6D3419-954D-45AC-B469-B12CD1E65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602" y="5789836"/>
            <a:ext cx="1127858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9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2"/>
          </p:nvPr>
        </p:nvSpPr>
        <p:spPr>
          <a:xfrm>
            <a:off x="427383" y="1610139"/>
            <a:ext cx="11253526" cy="4876119"/>
          </a:xfrm>
        </p:spPr>
        <p:txBody>
          <a:bodyPr>
            <a:normAutofit fontScale="97500"/>
          </a:bodyPr>
          <a:lstStyle/>
          <a:p>
            <a:pPr algn="just"/>
            <a:r>
              <a:rPr lang="ru-RU" b="1" dirty="0"/>
              <a:t>Заемщик</a:t>
            </a:r>
            <a:r>
              <a:rPr lang="ru-RU" dirty="0"/>
              <a:t> - физическое лицо, обратившееся к кредитору с намерением получить, получающее или получившее потребительский кредит </a:t>
            </a:r>
          </a:p>
          <a:p>
            <a:pPr algn="just"/>
            <a:r>
              <a:rPr lang="ru-RU" b="1" dirty="0"/>
              <a:t>Кредитор</a:t>
            </a:r>
            <a:r>
              <a:rPr lang="ru-RU" dirty="0"/>
              <a:t> - предоставляющая или предоставившая потребительский кредит кредитная организация.</a:t>
            </a:r>
          </a:p>
          <a:p>
            <a:pPr algn="ctr"/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FC5B5B-12FD-45C1-93E4-AD9834161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091" y="671711"/>
            <a:ext cx="8036561" cy="771958"/>
          </a:xfrm>
        </p:spPr>
        <p:txBody>
          <a:bodyPr>
            <a:normAutofit fontScale="92500" lnSpcReduction="10000"/>
          </a:bodyPr>
          <a:lstStyle/>
          <a:p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21.12.2013 N 353-ФЗ</a:t>
            </a:r>
            <a:b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"О потребительском кредите (займе)"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1FA361-C00C-408A-B366-1CC8B43B6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749" y="5765426"/>
            <a:ext cx="1127858" cy="8839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26858E-2746-4765-8077-750F6671A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54" t="17681" r="29892" b="23479"/>
          <a:stretch/>
        </p:blipFill>
        <p:spPr>
          <a:xfrm>
            <a:off x="1747980" y="3429000"/>
            <a:ext cx="7741172" cy="30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00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1612</Words>
  <Application>Microsoft Office PowerPoint</Application>
  <PresentationFormat>Широкоэкранный</PresentationFormat>
  <Paragraphs>167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8" baseType="lpstr">
      <vt:lpstr>Arial</vt:lpstr>
      <vt:lpstr>Calibri</vt:lpstr>
      <vt:lpstr>Calibri Light</vt:lpstr>
      <vt:lpstr>Clear Sans Thin Bold</vt:lpstr>
      <vt:lpstr>Hauss</vt:lpstr>
      <vt:lpstr>Montserrat</vt:lpstr>
      <vt:lpstr>Montserrat Semi-Bold</vt:lpstr>
      <vt:lpstr>Montserrat Semi-Bold Bold</vt:lpstr>
      <vt:lpstr>Myriad Pro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Перечень интернет источников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платежей по кредиту</vt:lpstr>
      <vt:lpstr>Презентация PowerPoint</vt:lpstr>
      <vt:lpstr>Предложения банков по кредитам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процесса потребительского кредитования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Доходность банковских продуктов</dc:title>
  <dc:creator>Екатерина Исаева</dc:creator>
  <cp:lastModifiedBy>Екатерина Исаева</cp:lastModifiedBy>
  <cp:revision>114</cp:revision>
  <dcterms:created xsi:type="dcterms:W3CDTF">2023-02-27T17:33:45Z</dcterms:created>
  <dcterms:modified xsi:type="dcterms:W3CDTF">2023-07-07T08:56:19Z</dcterms:modified>
</cp:coreProperties>
</file>