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charts/colors1.xml" ContentType="application/vnd.ms-office.chartcolorstyle+xml"/>
  <Override PartName="/ppt/theme/theme2.xml" ContentType="application/vnd.openxmlformats-officedocument.theme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1" r:id="rId5"/>
    <p:sldId id="263" r:id="rId6"/>
    <p:sldId id="264" r:id="rId7"/>
    <p:sldId id="286" r:id="rId8"/>
    <p:sldId id="266" r:id="rId9"/>
    <p:sldId id="278" r:id="rId10"/>
    <p:sldId id="280" r:id="rId11"/>
    <p:sldId id="281" r:id="rId12"/>
  </p:sldIdLst>
  <p:sldSz cx="9144000" cy="5143500" type="screen16x9"/>
  <p:notesSz cx="6797675" cy="99250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885"/>
    <a:srgbClr val="01C1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66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E3-41F8-AAF6-6996531075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2E3-41F8-AAF6-6996531075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2E3-41F8-AAF6-6996531075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2E3-41F8-AAF6-6996531075C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2E3-41F8-AAF6-6996531075C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2E3-41F8-AAF6-6996531075C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2E3-41F8-AAF6-6996531075C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52E3-41F8-AAF6-6996531075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Лист1!$D$98:$D$105</c:f>
              <c:strCache>
                <c:ptCount val="8"/>
                <c:pt idx="0">
                  <c:v>школьники</c:v>
                </c:pt>
                <c:pt idx="1">
                  <c:v>студенты</c:v>
                </c:pt>
                <c:pt idx="2">
                  <c:v>педагогические работники</c:v>
                </c:pt>
                <c:pt idx="3">
                  <c:v>волонтеры финансового просвещения</c:v>
                </c:pt>
                <c:pt idx="4">
                  <c:v>дети-сироты</c:v>
                </c:pt>
                <c:pt idx="5">
                  <c:v>СМП</c:v>
                </c:pt>
                <c:pt idx="6">
                  <c:v>старшее поколение</c:v>
                </c:pt>
                <c:pt idx="7">
                  <c:v>взрослое население</c:v>
                </c:pt>
              </c:strCache>
            </c:strRef>
          </c:cat>
          <c:val>
            <c:numRef>
              <c:f>Лист1!$E$98:$E$105</c:f>
              <c:numCache>
                <c:formatCode>0%</c:formatCode>
                <c:ptCount val="8"/>
                <c:pt idx="0">
                  <c:v>0.38</c:v>
                </c:pt>
                <c:pt idx="1">
                  <c:v>0.36</c:v>
                </c:pt>
                <c:pt idx="2">
                  <c:v>0.03</c:v>
                </c:pt>
                <c:pt idx="3" formatCode="0.00%">
                  <c:v>1E-3</c:v>
                </c:pt>
                <c:pt idx="4">
                  <c:v>0.01</c:v>
                </c:pt>
                <c:pt idx="5" formatCode="0.00%">
                  <c:v>2E-3</c:v>
                </c:pt>
                <c:pt idx="6">
                  <c:v>0.04</c:v>
                </c:pt>
                <c:pt idx="7" formatCode="0.00%">
                  <c:v>0.17699999999999999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52E3-41F8-AAF6-6996531075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1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45659" cy="49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8852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4" y="0"/>
            <a:ext cx="2945659" cy="49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8853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8854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6430"/>
            <a:ext cx="5438140" cy="3907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8855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27075"/>
            <a:ext cx="2945659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8856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4" y="9427075"/>
            <a:ext cx="2945659" cy="49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4853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6430"/>
            <a:ext cx="5438140" cy="39079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592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1832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3" name="Google Shape;121;g8718005c73_2_38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81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794" name="Google Shape;122;g8718005c73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0671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Google Shape;121;g8718005c73_2_38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81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802" name="Google Shape;122;g8718005c73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1304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Google Shape;121;g8718005c73_2_38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81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16" name="Google Shape;122;g8718005c73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8992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Google Shape;121;g8718005c73_2_38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81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44" name="Google Shape;122;g8718005c73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5318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Google Shape;121;g8718005c73_2_38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81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57" name="Google Shape;122;g8718005c73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119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Google Shape;121;g8718005c73_2_38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81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67" name="Google Shape;122;g8718005c73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788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Google Shape;121;g8718005c73_2_38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81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72" name="Google Shape;122;g8718005c73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7101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Google Shape;121;g8718005c73_2_38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81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8683" name="Google Shape;122;g8718005c73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4317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Google Shape;121;g8718005c73_2_38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81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8695" name="Google Shape;122;g8718005c73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4903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Google Shape;121;g8718005c73_2_38:notes"/>
          <p:cNvSpPr txBox="1">
            <a:spLocks noGrp="1"/>
          </p:cNvSpPr>
          <p:nvPr>
            <p:ph type="body" idx="1"/>
          </p:nvPr>
        </p:nvSpPr>
        <p:spPr>
          <a:xfrm>
            <a:off x="679768" y="4776431"/>
            <a:ext cx="5438140" cy="39081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8783" name="Google Shape;122;g8718005c73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5890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Google Shape;16;p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582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48583" name="Google Shape;18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584" name="Google Shape;19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585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</a:lvl1pPr>
            <a:lvl2pPr marL="0" lvl="1" indent="0" algn="r">
              <a:spcBef>
                <a:spcPts val="0"/>
              </a:spcBef>
              <a:buNone/>
            </a:lvl2pPr>
            <a:lvl3pPr marL="0" lvl="2" indent="0" algn="r">
              <a:spcBef>
                <a:spcPts val="0"/>
              </a:spcBef>
              <a:buNone/>
            </a:lvl3pPr>
            <a:lvl4pPr marL="0" lvl="3" indent="0" algn="r">
              <a:spcBef>
                <a:spcPts val="0"/>
              </a:spcBef>
              <a:buNone/>
            </a:lvl4pPr>
            <a:lvl5pPr marL="0" lvl="4" indent="0" algn="r">
              <a:spcBef>
                <a:spcPts val="0"/>
              </a:spcBef>
              <a:buNone/>
            </a:lvl5pPr>
            <a:lvl6pPr marL="0" lvl="5" indent="0" algn="r">
              <a:spcBef>
                <a:spcPts val="0"/>
              </a:spcBef>
              <a:buNone/>
            </a:lvl6pPr>
            <a:lvl7pPr marL="0" lvl="6" indent="0" algn="r">
              <a:spcBef>
                <a:spcPts val="0"/>
              </a:spcBef>
              <a:buNone/>
            </a:lvl7pPr>
            <a:lvl8pPr marL="0" lvl="7" indent="0" algn="r">
              <a:spcBef>
                <a:spcPts val="0"/>
              </a:spcBef>
              <a:buNone/>
            </a:lvl8pPr>
            <a:lvl9pPr marL="0" lvl="8" indent="0" algn="r">
              <a:spcBef>
                <a:spcPts val="0"/>
              </a:spcBef>
              <a:buNone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8" name="Google Shape;73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19" name="Google Shape;74;p14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endParaRPr/>
          </a:p>
        </p:txBody>
      </p:sp>
      <p:sp>
        <p:nvSpPr>
          <p:cNvPr id="1048820" name="Google Shape;75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21" name="Google Shape;76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22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</a:lvl1pPr>
            <a:lvl2pPr marL="0" lvl="1" indent="0" algn="r">
              <a:spcBef>
                <a:spcPts val="0"/>
              </a:spcBef>
              <a:buNone/>
            </a:lvl2pPr>
            <a:lvl3pPr marL="0" lvl="2" indent="0" algn="r">
              <a:spcBef>
                <a:spcPts val="0"/>
              </a:spcBef>
              <a:buNone/>
            </a:lvl3pPr>
            <a:lvl4pPr marL="0" lvl="3" indent="0" algn="r">
              <a:spcBef>
                <a:spcPts val="0"/>
              </a:spcBef>
              <a:buNone/>
            </a:lvl4pPr>
            <a:lvl5pPr marL="0" lvl="4" indent="0" algn="r">
              <a:spcBef>
                <a:spcPts val="0"/>
              </a:spcBef>
              <a:buNone/>
            </a:lvl5pPr>
            <a:lvl6pPr marL="0" lvl="5" indent="0" algn="r">
              <a:spcBef>
                <a:spcPts val="0"/>
              </a:spcBef>
              <a:buNone/>
            </a:lvl6pPr>
            <a:lvl7pPr marL="0" lvl="6" indent="0" algn="r">
              <a:spcBef>
                <a:spcPts val="0"/>
              </a:spcBef>
              <a:buNone/>
            </a:lvl7pPr>
            <a:lvl8pPr marL="0" lvl="7" indent="0" algn="r">
              <a:spcBef>
                <a:spcPts val="0"/>
              </a:spcBef>
              <a:buNone/>
            </a:lvl8pPr>
            <a:lvl9pPr marL="0" lvl="8" indent="0" algn="r">
              <a:spcBef>
                <a:spcPts val="0"/>
              </a:spcBef>
              <a:buNone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7" name="Google Shape;79;p15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08" name="Google Shape;80;p15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endParaRPr/>
          </a:p>
        </p:txBody>
      </p:sp>
      <p:sp>
        <p:nvSpPr>
          <p:cNvPr id="1048809" name="Google Shape;81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10" name="Google Shape;82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11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</a:lvl1pPr>
            <a:lvl2pPr marL="0" lvl="1" indent="0" algn="r">
              <a:spcBef>
                <a:spcPts val="0"/>
              </a:spcBef>
              <a:buNone/>
            </a:lvl2pPr>
            <a:lvl3pPr marL="0" lvl="2" indent="0" algn="r">
              <a:spcBef>
                <a:spcPts val="0"/>
              </a:spcBef>
              <a:buNone/>
            </a:lvl3pPr>
            <a:lvl4pPr marL="0" lvl="3" indent="0" algn="r">
              <a:spcBef>
                <a:spcPts val="0"/>
              </a:spcBef>
              <a:buNone/>
            </a:lvl4pPr>
            <a:lvl5pPr marL="0" lvl="4" indent="0" algn="r">
              <a:spcBef>
                <a:spcPts val="0"/>
              </a:spcBef>
              <a:buNone/>
            </a:lvl5pPr>
            <a:lvl6pPr marL="0" lvl="5" indent="0" algn="r">
              <a:spcBef>
                <a:spcPts val="0"/>
              </a:spcBef>
              <a:buNone/>
            </a:lvl6pPr>
            <a:lvl7pPr marL="0" lvl="6" indent="0" algn="r">
              <a:spcBef>
                <a:spcPts val="0"/>
              </a:spcBef>
              <a:buNone/>
            </a:lvl7pPr>
            <a:lvl8pPr marL="0" lvl="7" indent="0" algn="r">
              <a:spcBef>
                <a:spcPts val="0"/>
              </a:spcBef>
              <a:buNone/>
            </a:lvl8pPr>
            <a:lvl9pPr marL="0" lvl="8" indent="0" algn="r">
              <a:spcBef>
                <a:spcPts val="0"/>
              </a:spcBef>
              <a:buNone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Google Shape;22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594" name="Google Shape;23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endParaRPr/>
          </a:p>
        </p:txBody>
      </p:sp>
      <p:sp>
        <p:nvSpPr>
          <p:cNvPr id="1048595" name="Google Shape;24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596" name="Google Shape;25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597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</a:lvl1pPr>
            <a:lvl2pPr marL="0" lvl="1" indent="0" algn="r">
              <a:spcBef>
                <a:spcPts val="0"/>
              </a:spcBef>
              <a:buNone/>
            </a:lvl2pPr>
            <a:lvl3pPr marL="0" lvl="2" indent="0" algn="r">
              <a:spcBef>
                <a:spcPts val="0"/>
              </a:spcBef>
              <a:buNone/>
            </a:lvl3pPr>
            <a:lvl4pPr marL="0" lvl="3" indent="0" algn="r">
              <a:spcBef>
                <a:spcPts val="0"/>
              </a:spcBef>
              <a:buNone/>
            </a:lvl4pPr>
            <a:lvl5pPr marL="0" lvl="4" indent="0" algn="r">
              <a:spcBef>
                <a:spcPts val="0"/>
              </a:spcBef>
              <a:buNone/>
            </a:lvl5pPr>
            <a:lvl6pPr marL="0" lvl="5" indent="0" algn="r">
              <a:spcBef>
                <a:spcPts val="0"/>
              </a:spcBef>
              <a:buNone/>
            </a:lvl6pPr>
            <a:lvl7pPr marL="0" lvl="6" indent="0" algn="r">
              <a:spcBef>
                <a:spcPts val="0"/>
              </a:spcBef>
              <a:buNone/>
            </a:lvl7pPr>
            <a:lvl8pPr marL="0" lvl="7" indent="0" algn="r">
              <a:spcBef>
                <a:spcPts val="0"/>
              </a:spcBef>
              <a:buNone/>
            </a:lvl8pPr>
            <a:lvl9pPr marL="0" lvl="8" indent="0" algn="r">
              <a:spcBef>
                <a:spcPts val="0"/>
              </a:spcBef>
              <a:buNone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3" name="Google Shape;28;p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24" name="Google Shape;29;p7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8825" name="Google Shape;30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26" name="Google Shape;31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27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</a:lvl1pPr>
            <a:lvl2pPr marL="0" lvl="1" indent="0" algn="r">
              <a:spcBef>
                <a:spcPts val="0"/>
              </a:spcBef>
              <a:buNone/>
            </a:lvl2pPr>
            <a:lvl3pPr marL="0" lvl="2" indent="0" algn="r">
              <a:spcBef>
                <a:spcPts val="0"/>
              </a:spcBef>
              <a:buNone/>
            </a:lvl3pPr>
            <a:lvl4pPr marL="0" lvl="3" indent="0" algn="r">
              <a:spcBef>
                <a:spcPts val="0"/>
              </a:spcBef>
              <a:buNone/>
            </a:lvl4pPr>
            <a:lvl5pPr marL="0" lvl="4" indent="0" algn="r">
              <a:spcBef>
                <a:spcPts val="0"/>
              </a:spcBef>
              <a:buNone/>
            </a:lvl5pPr>
            <a:lvl6pPr marL="0" lvl="5" indent="0" algn="r">
              <a:spcBef>
                <a:spcPts val="0"/>
              </a:spcBef>
              <a:buNone/>
            </a:lvl6pPr>
            <a:lvl7pPr marL="0" lvl="6" indent="0" algn="r">
              <a:spcBef>
                <a:spcPts val="0"/>
              </a:spcBef>
              <a:buNone/>
            </a:lvl7pPr>
            <a:lvl8pPr marL="0" lvl="7" indent="0" algn="r">
              <a:spcBef>
                <a:spcPts val="0"/>
              </a:spcBef>
              <a:buNone/>
            </a:lvl8pPr>
            <a:lvl9pPr marL="0" lvl="8" indent="0" algn="r">
              <a:spcBef>
                <a:spcPts val="0"/>
              </a:spcBef>
              <a:buNone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8" name="Google Shape;34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29" name="Google Shape;35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endParaRPr/>
          </a:p>
        </p:txBody>
      </p:sp>
      <p:sp>
        <p:nvSpPr>
          <p:cNvPr id="1048830" name="Google Shape;36;p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endParaRPr/>
          </a:p>
        </p:txBody>
      </p:sp>
      <p:sp>
        <p:nvSpPr>
          <p:cNvPr id="1048831" name="Google Shape;37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32" name="Google Shape;38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33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</a:lvl1pPr>
            <a:lvl2pPr marL="0" lvl="1" indent="0" algn="r">
              <a:spcBef>
                <a:spcPts val="0"/>
              </a:spcBef>
              <a:buNone/>
            </a:lvl2pPr>
            <a:lvl3pPr marL="0" lvl="2" indent="0" algn="r">
              <a:spcBef>
                <a:spcPts val="0"/>
              </a:spcBef>
              <a:buNone/>
            </a:lvl3pPr>
            <a:lvl4pPr marL="0" lvl="3" indent="0" algn="r">
              <a:spcBef>
                <a:spcPts val="0"/>
              </a:spcBef>
              <a:buNone/>
            </a:lvl4pPr>
            <a:lvl5pPr marL="0" lvl="4" indent="0" algn="r">
              <a:spcBef>
                <a:spcPts val="0"/>
              </a:spcBef>
              <a:buNone/>
            </a:lvl5pPr>
            <a:lvl6pPr marL="0" lvl="5" indent="0" algn="r">
              <a:spcBef>
                <a:spcPts val="0"/>
              </a:spcBef>
              <a:buNone/>
            </a:lvl6pPr>
            <a:lvl7pPr marL="0" lvl="6" indent="0" algn="r">
              <a:spcBef>
                <a:spcPts val="0"/>
              </a:spcBef>
              <a:buNone/>
            </a:lvl7pPr>
            <a:lvl8pPr marL="0" lvl="7" indent="0" algn="r">
              <a:spcBef>
                <a:spcPts val="0"/>
              </a:spcBef>
              <a:buNone/>
            </a:lvl8pPr>
            <a:lvl9pPr marL="0" lvl="8" indent="0" algn="r">
              <a:spcBef>
                <a:spcPts val="0"/>
              </a:spcBef>
              <a:buNone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4" name="Google Shape;41;p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35" name="Google Shape;42;p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48836" name="Google Shape;43;p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endParaRPr/>
          </a:p>
        </p:txBody>
      </p:sp>
      <p:sp>
        <p:nvSpPr>
          <p:cNvPr id="1048837" name="Google Shape;44;p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48838" name="Google Shape;45;p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endParaRPr/>
          </a:p>
        </p:txBody>
      </p:sp>
      <p:sp>
        <p:nvSpPr>
          <p:cNvPr id="1048839" name="Google Shape;46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40" name="Google Shape;47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41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</a:lvl1pPr>
            <a:lvl2pPr marL="0" lvl="1" indent="0" algn="r">
              <a:spcBef>
                <a:spcPts val="0"/>
              </a:spcBef>
              <a:buNone/>
            </a:lvl2pPr>
            <a:lvl3pPr marL="0" lvl="2" indent="0" algn="r">
              <a:spcBef>
                <a:spcPts val="0"/>
              </a:spcBef>
              <a:buNone/>
            </a:lvl3pPr>
            <a:lvl4pPr marL="0" lvl="3" indent="0" algn="r">
              <a:spcBef>
                <a:spcPts val="0"/>
              </a:spcBef>
              <a:buNone/>
            </a:lvl4pPr>
            <a:lvl5pPr marL="0" lvl="4" indent="0" algn="r">
              <a:spcBef>
                <a:spcPts val="0"/>
              </a:spcBef>
              <a:buNone/>
            </a:lvl5pPr>
            <a:lvl6pPr marL="0" lvl="5" indent="0" algn="r">
              <a:spcBef>
                <a:spcPts val="0"/>
              </a:spcBef>
              <a:buNone/>
            </a:lvl6pPr>
            <a:lvl7pPr marL="0" lvl="6" indent="0" algn="r">
              <a:spcBef>
                <a:spcPts val="0"/>
              </a:spcBef>
              <a:buNone/>
            </a:lvl7pPr>
            <a:lvl8pPr marL="0" lvl="7" indent="0" algn="r">
              <a:spcBef>
                <a:spcPts val="0"/>
              </a:spcBef>
              <a:buNone/>
            </a:lvl8pPr>
            <a:lvl9pPr marL="0" lvl="8" indent="0" algn="r">
              <a:spcBef>
                <a:spcPts val="0"/>
              </a:spcBef>
              <a:buNone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3" name="Google Shape;50;p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04" name="Google Shape;51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05" name="Google Shape;52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06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</a:lvl1pPr>
            <a:lvl2pPr marL="0" lvl="1" indent="0" algn="r">
              <a:spcBef>
                <a:spcPts val="0"/>
              </a:spcBef>
              <a:buNone/>
            </a:lvl2pPr>
            <a:lvl3pPr marL="0" lvl="2" indent="0" algn="r">
              <a:spcBef>
                <a:spcPts val="0"/>
              </a:spcBef>
              <a:buNone/>
            </a:lvl3pPr>
            <a:lvl4pPr marL="0" lvl="3" indent="0" algn="r">
              <a:spcBef>
                <a:spcPts val="0"/>
              </a:spcBef>
              <a:buNone/>
            </a:lvl4pPr>
            <a:lvl5pPr marL="0" lvl="4" indent="0" algn="r">
              <a:spcBef>
                <a:spcPts val="0"/>
              </a:spcBef>
              <a:buNone/>
            </a:lvl5pPr>
            <a:lvl6pPr marL="0" lvl="5" indent="0" algn="r">
              <a:spcBef>
                <a:spcPts val="0"/>
              </a:spcBef>
              <a:buNone/>
            </a:lvl6pPr>
            <a:lvl7pPr marL="0" lvl="6" indent="0" algn="r">
              <a:spcBef>
                <a:spcPts val="0"/>
              </a:spcBef>
              <a:buNone/>
            </a:lvl7pPr>
            <a:lvl8pPr marL="0" lvl="7" indent="0" algn="r">
              <a:spcBef>
                <a:spcPts val="0"/>
              </a:spcBef>
              <a:buNone/>
            </a:lvl8pPr>
            <a:lvl9pPr marL="0" lvl="8" indent="0" algn="r">
              <a:spcBef>
                <a:spcPts val="0"/>
              </a:spcBef>
              <a:buNone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2" name="Google Shape;55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43" name="Google Shape;56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44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</a:lvl1pPr>
            <a:lvl2pPr marL="0" lvl="1" indent="0" algn="r">
              <a:spcBef>
                <a:spcPts val="0"/>
              </a:spcBef>
              <a:buNone/>
            </a:lvl2pPr>
            <a:lvl3pPr marL="0" lvl="2" indent="0" algn="r">
              <a:spcBef>
                <a:spcPts val="0"/>
              </a:spcBef>
              <a:buNone/>
            </a:lvl3pPr>
            <a:lvl4pPr marL="0" lvl="3" indent="0" algn="r">
              <a:spcBef>
                <a:spcPts val="0"/>
              </a:spcBef>
              <a:buNone/>
            </a:lvl4pPr>
            <a:lvl5pPr marL="0" lvl="4" indent="0" algn="r">
              <a:spcBef>
                <a:spcPts val="0"/>
              </a:spcBef>
              <a:buNone/>
            </a:lvl5pPr>
            <a:lvl6pPr marL="0" lvl="5" indent="0" algn="r">
              <a:spcBef>
                <a:spcPts val="0"/>
              </a:spcBef>
              <a:buNone/>
            </a:lvl6pPr>
            <a:lvl7pPr marL="0" lvl="6" indent="0" algn="r">
              <a:spcBef>
                <a:spcPts val="0"/>
              </a:spcBef>
              <a:buNone/>
            </a:lvl7pPr>
            <a:lvl8pPr marL="0" lvl="7" indent="0" algn="r">
              <a:spcBef>
                <a:spcPts val="0"/>
              </a:spcBef>
              <a:buNone/>
            </a:lvl8pPr>
            <a:lvl9pPr marL="0" lvl="8" indent="0" algn="r">
              <a:spcBef>
                <a:spcPts val="0"/>
              </a:spcBef>
              <a:buNone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5" name="Google Shape;59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46" name="Google Shape;60;p1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48847" name="Google Shape;61;p1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48848" name="Google Shape;62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49" name="Google Shape;63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50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</a:lvl1pPr>
            <a:lvl2pPr marL="0" lvl="1" indent="0" algn="r">
              <a:spcBef>
                <a:spcPts val="0"/>
              </a:spcBef>
              <a:buNone/>
            </a:lvl2pPr>
            <a:lvl3pPr marL="0" lvl="2" indent="0" algn="r">
              <a:spcBef>
                <a:spcPts val="0"/>
              </a:spcBef>
              <a:buNone/>
            </a:lvl3pPr>
            <a:lvl4pPr marL="0" lvl="3" indent="0" algn="r">
              <a:spcBef>
                <a:spcPts val="0"/>
              </a:spcBef>
              <a:buNone/>
            </a:lvl4pPr>
            <a:lvl5pPr marL="0" lvl="4" indent="0" algn="r">
              <a:spcBef>
                <a:spcPts val="0"/>
              </a:spcBef>
              <a:buNone/>
            </a:lvl5pPr>
            <a:lvl6pPr marL="0" lvl="5" indent="0" algn="r">
              <a:spcBef>
                <a:spcPts val="0"/>
              </a:spcBef>
              <a:buNone/>
            </a:lvl6pPr>
            <a:lvl7pPr marL="0" lvl="6" indent="0" algn="r">
              <a:spcBef>
                <a:spcPts val="0"/>
              </a:spcBef>
              <a:buNone/>
            </a:lvl7pPr>
            <a:lvl8pPr marL="0" lvl="7" indent="0" algn="r">
              <a:spcBef>
                <a:spcPts val="0"/>
              </a:spcBef>
              <a:buNone/>
            </a:lvl8pPr>
            <a:lvl9pPr marL="0" lvl="8" indent="0" algn="r">
              <a:spcBef>
                <a:spcPts val="0"/>
              </a:spcBef>
              <a:buNone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2" name="Google Shape;66;p1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13" name="Google Shape;67;p1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8814" name="Google Shape;68;p1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48815" name="Google Shape;69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16" name="Google Shape;70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817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</a:lvl1pPr>
            <a:lvl2pPr marL="0" lvl="1" indent="0" algn="r">
              <a:spcBef>
                <a:spcPts val="0"/>
              </a:spcBef>
              <a:buNone/>
            </a:lvl2pPr>
            <a:lvl3pPr marL="0" lvl="2" indent="0" algn="r">
              <a:spcBef>
                <a:spcPts val="0"/>
              </a:spcBef>
              <a:buNone/>
            </a:lvl3pPr>
            <a:lvl4pPr marL="0" lvl="3" indent="0" algn="r">
              <a:spcBef>
                <a:spcPts val="0"/>
              </a:spcBef>
              <a:buNone/>
            </a:lvl4pPr>
            <a:lvl5pPr marL="0" lvl="4" indent="0" algn="r">
              <a:spcBef>
                <a:spcPts val="0"/>
              </a:spcBef>
              <a:buNone/>
            </a:lvl5pPr>
            <a:lvl6pPr marL="0" lvl="5" indent="0" algn="r">
              <a:spcBef>
                <a:spcPts val="0"/>
              </a:spcBef>
              <a:buNone/>
            </a:lvl6pPr>
            <a:lvl7pPr marL="0" lvl="6" indent="0" algn="r">
              <a:spcBef>
                <a:spcPts val="0"/>
              </a:spcBef>
              <a:buNone/>
            </a:lvl7pPr>
            <a:lvl8pPr marL="0" lvl="7" indent="0" algn="r">
              <a:spcBef>
                <a:spcPts val="0"/>
              </a:spcBef>
              <a:buNone/>
            </a:lvl8pPr>
            <a:lvl9pPr marL="0" lvl="8" indent="0" algn="r">
              <a:spcBef>
                <a:spcPts val="0"/>
              </a:spcBef>
              <a:buNone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Google Shape;10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48577" name="Google Shape;11;p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8578" name="Google Shape;12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8579" name="Google Shape;13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8580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.png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4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Google Shape;88;p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ru-RU" dirty="0"/>
              <a:t>               </a:t>
            </a:r>
            <a:endParaRPr dirty="0"/>
          </a:p>
        </p:txBody>
      </p:sp>
      <p:sp>
        <p:nvSpPr>
          <p:cNvPr id="1048587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2097152" name="Google Shape;90;p1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88" name="Google Shape;91;p1"/>
          <p:cNvSpPr txBox="1"/>
          <p:nvPr/>
        </p:nvSpPr>
        <p:spPr>
          <a:xfrm>
            <a:off x="1341433" y="2074845"/>
            <a:ext cx="7894008" cy="93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spc="-114" dirty="0" smtClean="0">
                <a:solidFill>
                  <a:srgbClr val="002060"/>
                </a:solidFill>
                <a:latin typeface="Muller Medium" pitchFamily="50" charset="-52"/>
              </a:rPr>
              <a:t>Практика </a:t>
            </a:r>
            <a:r>
              <a:rPr lang="ru-RU" sz="2400" spc="-114" dirty="0">
                <a:solidFill>
                  <a:srgbClr val="002060"/>
                </a:solidFill>
                <a:latin typeface="Muller Medium" pitchFamily="50" charset="-52"/>
              </a:rPr>
              <a:t>Регионального центра компетенций по финансовой грамотности </a:t>
            </a:r>
            <a:r>
              <a:rPr lang="ru-RU" sz="2400" spc="-114" dirty="0" smtClean="0">
                <a:solidFill>
                  <a:srgbClr val="002060"/>
                </a:solidFill>
                <a:latin typeface="Muller Medium" pitchFamily="50" charset="-52"/>
              </a:rPr>
              <a:t>Республики </a:t>
            </a:r>
            <a:r>
              <a:rPr lang="ru-RU" sz="2400" spc="-114" dirty="0">
                <a:solidFill>
                  <a:srgbClr val="002060"/>
                </a:solidFill>
                <a:latin typeface="Muller Medium" pitchFamily="50" charset="-52"/>
              </a:rPr>
              <a:t>Саха (Якутия</a:t>
            </a:r>
            <a:r>
              <a:rPr lang="ru-RU" sz="2400" spc="-114" dirty="0" smtClean="0">
                <a:solidFill>
                  <a:srgbClr val="002060"/>
                </a:solidFill>
                <a:latin typeface="Muller Medium" pitchFamily="50" charset="-52"/>
              </a:rPr>
              <a:t>)</a:t>
            </a:r>
            <a:endParaRPr lang="ru-RU" sz="2400" spc="-114" dirty="0">
              <a:solidFill>
                <a:srgbClr val="002060"/>
              </a:solidFill>
              <a:latin typeface="Muller Medium" pitchFamily="50" charset="-52"/>
            </a:endParaRPr>
          </a:p>
        </p:txBody>
      </p:sp>
      <p:sp>
        <p:nvSpPr>
          <p:cNvPr id="1048589" name="Google Shape;92;p1"/>
          <p:cNvSpPr txBox="1"/>
          <p:nvPr/>
        </p:nvSpPr>
        <p:spPr>
          <a:xfrm>
            <a:off x="1143000" y="4560435"/>
            <a:ext cx="52849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  <a:sym typeface="Verdana"/>
              </a:rPr>
              <a:t>Якутск,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  <a:sym typeface="Verdana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  <a:sym typeface="Verdana"/>
              </a:rPr>
              <a:t>202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  <a:sym typeface="Verdana"/>
              </a:rPr>
              <a:t>2</a:t>
            </a:r>
            <a:endParaRPr dirty="0">
              <a:solidFill>
                <a:schemeClr val="accent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48590" name="object 3"/>
          <p:cNvSpPr txBox="1"/>
          <p:nvPr/>
        </p:nvSpPr>
        <p:spPr>
          <a:xfrm>
            <a:off x="1143000" y="4585422"/>
            <a:ext cx="7676029" cy="257763"/>
          </a:xfrm>
          <a:prstGeom prst="rect">
            <a:avLst/>
          </a:prstGeom>
        </p:spPr>
        <p:txBody>
          <a:bodyPr vert="horz" wrap="square" lIns="0" tIns="11430" rIns="0" bIns="0" rtlCol="0" anchor="ctr">
            <a:spAutoFit/>
          </a:bodyPr>
          <a:lstStyle/>
          <a:p>
            <a:pPr algn="r"/>
            <a:r>
              <a:rPr lang="ru-RU" sz="1600" spc="-120" dirty="0" smtClean="0">
                <a:solidFill>
                  <a:schemeClr val="accent1">
                    <a:lumMod val="50000"/>
                  </a:schemeClr>
                </a:solidFill>
                <a:latin typeface="Muller Medium" pitchFamily="50" charset="-52"/>
                <a:cs typeface="Georgia"/>
              </a:rPr>
              <a:t>Борисова Т.И., руководитель РЦКФГ</a:t>
            </a:r>
            <a:endParaRPr sz="1600" spc="-120" dirty="0">
              <a:solidFill>
                <a:schemeClr val="accent1">
                  <a:lumMod val="50000"/>
                </a:schemeClr>
              </a:solidFill>
              <a:latin typeface="Muller Medium" pitchFamily="50" charset="-52"/>
              <a:cs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45" y="208787"/>
            <a:ext cx="5928874" cy="1127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0" name="Google Shape;124;g8718005c73_2_38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0" y="273844"/>
            <a:ext cx="91440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89" name="Google Shape;126;g8718005c73_2_38"/>
          <p:cNvSpPr txBox="1"/>
          <p:nvPr/>
        </p:nvSpPr>
        <p:spPr>
          <a:xfrm>
            <a:off x="374955" y="273844"/>
            <a:ext cx="72315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Чему следует уделить внимание</a:t>
            </a:r>
            <a:endParaRPr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1048790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1048791" name="Номер слайда 13"/>
          <p:cNvSpPr txBox="1"/>
          <p:nvPr/>
        </p:nvSpPr>
        <p:spPr>
          <a:xfrm>
            <a:off x="8673737" y="4823811"/>
            <a:ext cx="470263" cy="3196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		23		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48792" name="Прямоугольник 1"/>
          <p:cNvSpPr/>
          <p:nvPr/>
        </p:nvSpPr>
        <p:spPr>
          <a:xfrm>
            <a:off x="343415" y="1054090"/>
            <a:ext cx="8457169" cy="3896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115000"/>
              </a:lnSpc>
              <a:buFont typeface="+mj-lt"/>
              <a:buAutoNum type="arabicPeriod"/>
              <a:tabLst>
                <a:tab pos="630555" algn="l"/>
              </a:tabLst>
            </a:pPr>
            <a:r>
              <a:rPr lang="ru-RU" sz="1200" dirty="0">
                <a:latin typeface="+mn-lt"/>
                <a:ea typeface="Times New Roman" panose="02020603050405020304" pitchFamily="18" charset="0"/>
              </a:rPr>
              <a:t>Необходимо уделить внимание темам по формированию сбережений и инвестиций. Население интересуется вопросами инвестирования, налоговой грамотности, цифровой финансовой грамотности, использования платежных инструментов и дистанционных каналов банковского обслуживания. </a:t>
            </a:r>
          </a:p>
          <a:p>
            <a:pPr marL="342900" lvl="0" indent="-342900" algn="just" fontAlgn="base">
              <a:lnSpc>
                <a:spcPct val="115000"/>
              </a:lnSpc>
              <a:buFont typeface="+mj-lt"/>
              <a:buAutoNum type="arabicPeriod"/>
              <a:tabLst>
                <a:tab pos="630555" algn="l"/>
              </a:tabLst>
            </a:pPr>
            <a:r>
              <a:rPr lang="ru-RU" sz="1200" dirty="0">
                <a:latin typeface="+mn-lt"/>
                <a:ea typeface="Times New Roman" panose="02020603050405020304" pitchFamily="18" charset="0"/>
              </a:rPr>
              <a:t>Необходимо продолжить работу среди населения в области финансовой безопасности, в том числе защиты от </a:t>
            </a:r>
            <a:r>
              <a:rPr lang="ru-RU" sz="1200" dirty="0" err="1">
                <a:latin typeface="+mn-lt"/>
                <a:ea typeface="Times New Roman" panose="02020603050405020304" pitchFamily="18" charset="0"/>
              </a:rPr>
              <a:t>кибермошенничества</a:t>
            </a:r>
            <a:r>
              <a:rPr lang="ru-RU" sz="1200" dirty="0">
                <a:latin typeface="+mn-lt"/>
                <a:ea typeface="Times New Roman" panose="02020603050405020304" pitchFamily="18" charset="0"/>
              </a:rPr>
              <a:t>, заемного поведения и долговой нагрузки, защиты прав потребителей финансовых услуг. </a:t>
            </a:r>
          </a:p>
          <a:p>
            <a:pPr marL="342900" lvl="0" indent="-342900" algn="just" fontAlgn="base">
              <a:lnSpc>
                <a:spcPct val="115000"/>
              </a:lnSpc>
              <a:buFont typeface="+mj-lt"/>
              <a:buAutoNum type="arabicPeriod"/>
              <a:tabLst>
                <a:tab pos="630555" algn="l"/>
              </a:tabLst>
            </a:pPr>
            <a:r>
              <a:rPr lang="ru-RU" sz="1200" dirty="0">
                <a:latin typeface="+mn-lt"/>
                <a:ea typeface="Times New Roman" panose="02020603050405020304" pitchFamily="18" charset="0"/>
              </a:rPr>
              <a:t>Недостаточно уделено внимания целевым аудиториям </a:t>
            </a:r>
            <a:r>
              <a:rPr lang="ru-RU" sz="1200" dirty="0">
                <a:latin typeface="+mn-lt"/>
                <a:ea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1200" dirty="0">
                <a:latin typeface="+mn-lt"/>
                <a:ea typeface="Times New Roman" panose="02020603050405020304" pitchFamily="18" charset="0"/>
              </a:rPr>
              <a:t> дети-сироты и дети, оставшиеся без попечения родителей, лица с ОВЗ и инвалидностью – в связи с необходимостью дополнительного прохождения обучения </a:t>
            </a:r>
            <a:r>
              <a:rPr lang="ru-RU" sz="1200" dirty="0" err="1">
                <a:latin typeface="+mn-lt"/>
                <a:ea typeface="Times New Roman" panose="02020603050405020304" pitchFamily="18" charset="0"/>
              </a:rPr>
              <a:t>тьютерам</a:t>
            </a:r>
            <a:r>
              <a:rPr lang="ru-RU" sz="1200" dirty="0">
                <a:latin typeface="+mn-lt"/>
                <a:ea typeface="Times New Roman" panose="02020603050405020304" pitchFamily="18" charset="0"/>
              </a:rPr>
              <a:t>, экспертам, волонтерам центра компетенций для дальнейшего обучения этих категорий населения.</a:t>
            </a:r>
          </a:p>
          <a:p>
            <a:pPr marL="342900" lvl="0" indent="-342900" algn="just" fontAlgn="base">
              <a:lnSpc>
                <a:spcPct val="115000"/>
              </a:lnSpc>
              <a:buFont typeface="+mj-lt"/>
              <a:buAutoNum type="arabicPeriod"/>
              <a:tabLst>
                <a:tab pos="630555" algn="l"/>
              </a:tabLst>
            </a:pPr>
            <a:r>
              <a:rPr lang="ru-RU" sz="1200" dirty="0">
                <a:latin typeface="+mn-lt"/>
                <a:ea typeface="Times New Roman" panose="02020603050405020304" pitchFamily="18" charset="0"/>
              </a:rPr>
              <a:t>Низкая вовлеченность в мероприятия сельского населения. С целью привлечения внимания администраций муниципальных образований к темам финансовой грамотности был проведен Марафон финансовой грамотности в муниципальных образованиях с привлечением представителей органов государственной власти республики. </a:t>
            </a:r>
          </a:p>
          <a:p>
            <a:pPr marL="342900" lvl="0" indent="-342900" algn="just" fontAlgn="base">
              <a:lnSpc>
                <a:spcPct val="115000"/>
              </a:lnSpc>
              <a:buFont typeface="+mj-lt"/>
              <a:buAutoNum type="arabicPeriod"/>
              <a:tabLst>
                <a:tab pos="630555" algn="l"/>
              </a:tabLst>
            </a:pPr>
            <a:r>
              <a:rPr lang="ru-RU" sz="1200" dirty="0">
                <a:effectLst/>
                <a:latin typeface="+mn-lt"/>
                <a:ea typeface="Times New Roman" panose="02020603050405020304" pitchFamily="18" charset="0"/>
              </a:rPr>
              <a:t>Необходимо продолжить работу по созданию информационных ресурсов для наибольшего охвата интернет – пользователей из числа жителей республики.</a:t>
            </a:r>
          </a:p>
          <a:p>
            <a:pPr marL="342900" lvl="0" indent="-342900" algn="just" fontAlgn="base">
              <a:lnSpc>
                <a:spcPct val="115000"/>
              </a:lnSpc>
              <a:buFont typeface="+mj-lt"/>
              <a:buAutoNum type="arabicPeriod"/>
              <a:tabLst>
                <a:tab pos="630555" algn="l"/>
              </a:tabLst>
            </a:pPr>
            <a:r>
              <a:rPr lang="ru-RU" sz="1200" dirty="0">
                <a:latin typeface="+mn-lt"/>
                <a:ea typeface="Times New Roman" panose="02020603050405020304" pitchFamily="18" charset="0"/>
              </a:rPr>
              <a:t>Потребность в информационных материалах, </a:t>
            </a:r>
            <a:r>
              <a:rPr lang="ru-RU" sz="1200" dirty="0" smtClean="0">
                <a:latin typeface="+mn-lt"/>
                <a:ea typeface="Times New Roman" panose="02020603050405020304" pitchFamily="18" charset="0"/>
              </a:rPr>
              <a:t>мероприятиях </a:t>
            </a:r>
            <a:r>
              <a:rPr lang="ru-RU" sz="1200" dirty="0">
                <a:latin typeface="+mn-lt"/>
                <a:ea typeface="Times New Roman" panose="02020603050405020304" pitchFamily="18" charset="0"/>
              </a:rPr>
              <a:t>на якутском языке, что также играет большую роль в повышении финансовой грамотности.</a:t>
            </a:r>
            <a:endParaRPr lang="ru-RU" sz="12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1" name="Google Shape;124;g8718005c73_2_38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0" y="273844"/>
            <a:ext cx="91440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95" name="Google Shape;126;g8718005c73_2_38"/>
          <p:cNvSpPr txBox="1"/>
          <p:nvPr/>
        </p:nvSpPr>
        <p:spPr>
          <a:xfrm>
            <a:off x="337513" y="273845"/>
            <a:ext cx="72315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Спасибо за внимание</a:t>
            </a:r>
            <a:endParaRPr sz="825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48796" name="TextBox 3"/>
          <p:cNvSpPr txBox="1"/>
          <p:nvPr/>
        </p:nvSpPr>
        <p:spPr>
          <a:xfrm>
            <a:off x="3644609" y="1791958"/>
            <a:ext cx="17443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Онлайн – школа ФГ</a:t>
            </a:r>
          </a:p>
          <a:p>
            <a:pPr algn="ctr"/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www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financeon.cbsykt.ru</a:t>
            </a:r>
            <a:endParaRPr lang="ru-R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97232" name="Рисунок 4"/>
          <p:cNvPicPr>
            <a:picLocks noChangeAspect="1"/>
          </p:cNvPicPr>
          <p:nvPr/>
        </p:nvPicPr>
        <p:blipFill rotWithShape="1">
          <a:blip r:embed="rId4"/>
          <a:srcRect l="2435" t="10116" r="21706" b="8526"/>
          <a:stretch>
            <a:fillRect/>
          </a:stretch>
        </p:blipFill>
        <p:spPr>
          <a:xfrm>
            <a:off x="3312460" y="2286180"/>
            <a:ext cx="2506027" cy="15118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6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48797" name="TextBox 9"/>
          <p:cNvSpPr txBox="1"/>
          <p:nvPr/>
        </p:nvSpPr>
        <p:spPr>
          <a:xfrm>
            <a:off x="27773" y="1759124"/>
            <a:ext cx="2830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Сайт РЦКФГ РС(Я) 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www.fingramyakutia.ru</a:t>
            </a:r>
            <a:endParaRPr lang="ru-R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97233" name="Рисунок 11"/>
          <p:cNvPicPr>
            <a:picLocks noChangeAspect="1"/>
          </p:cNvPicPr>
          <p:nvPr/>
        </p:nvPicPr>
        <p:blipFill rotWithShape="1">
          <a:blip r:embed="rId5"/>
          <a:srcRect l="8488" t="7956" r="9031" b="7066"/>
          <a:stretch>
            <a:fillRect/>
          </a:stretch>
        </p:blipFill>
        <p:spPr>
          <a:xfrm>
            <a:off x="227120" y="2223064"/>
            <a:ext cx="2630883" cy="15246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6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97234" name="Рисунок 2"/>
          <p:cNvPicPr>
            <a:picLocks noChangeAspect="1"/>
          </p:cNvPicPr>
          <p:nvPr/>
        </p:nvPicPr>
        <p:blipFill rotWithShape="1">
          <a:blip r:embed="rId6"/>
          <a:srcRect l="12555" t="12972" r="15313" b="13339"/>
          <a:stretch>
            <a:fillRect/>
          </a:stretch>
        </p:blipFill>
        <p:spPr>
          <a:xfrm>
            <a:off x="6175603" y="2312633"/>
            <a:ext cx="2692675" cy="15473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48798" name="TextBox 12"/>
          <p:cNvSpPr txBox="1"/>
          <p:nvPr/>
        </p:nvSpPr>
        <p:spPr>
          <a:xfrm>
            <a:off x="6831110" y="1791958"/>
            <a:ext cx="12811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Сайт фестиваля</a:t>
            </a:r>
          </a:p>
          <a:p>
            <a:pPr algn="ctr"/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www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finfestykt.ru</a:t>
            </a:r>
            <a:endParaRPr lang="ru-R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97235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361" y="3909411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8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97236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1597" y="3946946"/>
            <a:ext cx="917232" cy="91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97237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1488" y="3957071"/>
            <a:ext cx="917232" cy="91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3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48799" name="Номер слайда 13"/>
          <p:cNvSpPr txBox="1"/>
          <p:nvPr/>
        </p:nvSpPr>
        <p:spPr>
          <a:xfrm>
            <a:off x="8673737" y="4823811"/>
            <a:ext cx="470263" cy="3196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24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97238" name="Рисунок 14"/>
          <p:cNvPicPr>
            <a:picLocks noChangeAspect="1"/>
          </p:cNvPicPr>
          <p:nvPr/>
        </p:nvPicPr>
        <p:blipFill rotWithShape="1">
          <a:blip r:embed="rId10"/>
          <a:srcRect l="9158" t="12734" r="53001" b="49903"/>
          <a:stretch>
            <a:fillRect/>
          </a:stretch>
        </p:blipFill>
        <p:spPr>
          <a:xfrm>
            <a:off x="337513" y="1141913"/>
            <a:ext cx="488637" cy="480921"/>
          </a:xfrm>
          <a:prstGeom prst="rect">
            <a:avLst/>
          </a:prstGeom>
        </p:spPr>
      </p:pic>
      <p:sp>
        <p:nvSpPr>
          <p:cNvPr id="1048800" name="TextBox 17"/>
          <p:cNvSpPr txBox="1"/>
          <p:nvPr/>
        </p:nvSpPr>
        <p:spPr>
          <a:xfrm>
            <a:off x="1688930" y="1228484"/>
            <a:ext cx="5656580" cy="26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@fingram.yakutia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официальный аккаунт РЦКФГ Республики Саха (Якутия)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Рисунок 58" descr="Изображение выглядит как карта, текст  Автоматически созданное описа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31" y="845344"/>
            <a:ext cx="8014535" cy="3887552"/>
          </a:xfrm>
          <a:prstGeom prst="rect">
            <a:avLst/>
          </a:prstGeom>
        </p:spPr>
      </p:pic>
      <p:pic>
        <p:nvPicPr>
          <p:cNvPr id="2097154" name="Google Shape;124;g8718005c73_2_38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>
            <a:fillRect/>
          </a:stretch>
        </p:blipFill>
        <p:spPr>
          <a:xfrm>
            <a:off x="0" y="273844"/>
            <a:ext cx="91440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8" name="Google Shape;126;g8718005c73_2_38"/>
          <p:cNvSpPr txBox="1"/>
          <p:nvPr/>
        </p:nvSpPr>
        <p:spPr>
          <a:xfrm>
            <a:off x="337513" y="273845"/>
            <a:ext cx="72315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000" b="1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Структура </a:t>
            </a:r>
            <a:r>
              <a:rPr lang="ru-RU" sz="2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целей и деятельности РЦКФГ </a:t>
            </a:r>
            <a:endParaRPr sz="825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48599" name="Скругленный прямоугольник 16"/>
          <p:cNvSpPr>
            <a:spLocks noChangeArrowheads="1"/>
          </p:cNvSpPr>
          <p:nvPr/>
        </p:nvSpPr>
        <p:spPr bwMode="auto">
          <a:xfrm>
            <a:off x="2398531" y="1015644"/>
            <a:ext cx="4346938" cy="675629"/>
          </a:xfrm>
          <a:prstGeom prst="roundRect">
            <a:avLst>
              <a:gd name="adj" fmla="val 16667"/>
            </a:avLst>
          </a:prstGeom>
          <a:ln w="19050">
            <a:solidFill>
              <a:schemeClr val="accent1"/>
            </a:solidFill>
            <a:prstDash val="dash"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000" dirty="0"/>
              <a:t>Стратегическая цель: формирование у граждан разумного</a:t>
            </a:r>
          </a:p>
          <a:p>
            <a:pPr algn="ctr"/>
            <a:r>
              <a:rPr lang="ru-RU" sz="1000" dirty="0"/>
              <a:t> финансового поведения, ответственного отношения </a:t>
            </a:r>
          </a:p>
          <a:p>
            <a:pPr algn="ctr"/>
            <a:r>
              <a:rPr lang="ru-RU" sz="1000" dirty="0"/>
              <a:t>к личным финансам, защита прав потребителей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</a:rPr>
              <a:t>финансовых услуг</a:t>
            </a:r>
          </a:p>
        </p:txBody>
      </p:sp>
      <p:sp>
        <p:nvSpPr>
          <p:cNvPr id="1048600" name="Прямоугольник 7"/>
          <p:cNvSpPr/>
          <p:nvPr/>
        </p:nvSpPr>
        <p:spPr>
          <a:xfrm>
            <a:off x="1712232" y="2018664"/>
            <a:ext cx="1517650" cy="5257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финансовых знаний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8601" name="Прямоугольник 8"/>
          <p:cNvSpPr/>
          <p:nvPr/>
        </p:nvSpPr>
        <p:spPr>
          <a:xfrm>
            <a:off x="3813175" y="2036972"/>
            <a:ext cx="1517650" cy="5251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Улучшение финансовых навыков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8602" name="Прямоугольник 9"/>
          <p:cNvSpPr/>
          <p:nvPr/>
        </p:nvSpPr>
        <p:spPr>
          <a:xfrm>
            <a:off x="5914118" y="2036972"/>
            <a:ext cx="1517650" cy="5251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установок к фин. вопросам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8603" name="Прямоугольник 10"/>
          <p:cNvSpPr/>
          <p:nvPr/>
        </p:nvSpPr>
        <p:spPr>
          <a:xfrm>
            <a:off x="1712232" y="2702899"/>
            <a:ext cx="1517650" cy="9880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Улучшение доступа к информации по финансовому просвещению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8604" name="Прямоугольник 11"/>
          <p:cNvSpPr/>
          <p:nvPr/>
        </p:nvSpPr>
        <p:spPr>
          <a:xfrm>
            <a:off x="3813175" y="2722257"/>
            <a:ext cx="1517650" cy="10198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сети финансовых консультантов, экспертов и волонтеров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8605" name="Прямоугольник 46"/>
          <p:cNvSpPr/>
          <p:nvPr/>
        </p:nvSpPr>
        <p:spPr>
          <a:xfrm>
            <a:off x="5914118" y="2702769"/>
            <a:ext cx="1517650" cy="1029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Включение финансовых вопросов в систему образования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8606" name="Скругленный прямоугольник 16"/>
          <p:cNvSpPr>
            <a:spLocks noChangeArrowheads="1"/>
          </p:cNvSpPr>
          <p:nvPr/>
        </p:nvSpPr>
        <p:spPr bwMode="auto">
          <a:xfrm>
            <a:off x="2106006" y="3954767"/>
            <a:ext cx="4931987" cy="370298"/>
          </a:xfrm>
          <a:prstGeom prst="roundRect">
            <a:avLst>
              <a:gd name="adj" fmla="val 16667"/>
            </a:avLst>
          </a:prstGeom>
          <a:ln w="19050">
            <a:solidFill>
              <a:schemeClr val="accent1"/>
            </a:solidFill>
            <a:prstDash val="dash"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200" dirty="0"/>
              <a:t>Мероприятия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1048607" name="Скругленный прямоугольник 16"/>
          <p:cNvSpPr>
            <a:spLocks noChangeArrowheads="1"/>
          </p:cNvSpPr>
          <p:nvPr/>
        </p:nvSpPr>
        <p:spPr bwMode="auto">
          <a:xfrm>
            <a:off x="2333224" y="4512161"/>
            <a:ext cx="4412245" cy="414002"/>
          </a:xfrm>
          <a:prstGeom prst="roundRect">
            <a:avLst>
              <a:gd name="adj" fmla="val 16667"/>
            </a:avLst>
          </a:prstGeom>
          <a:ln w="19050">
            <a:solidFill>
              <a:schemeClr val="accent1"/>
            </a:solidFill>
            <a:prstDash val="dash"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200" dirty="0"/>
              <a:t>Координация и мониторинг мероприятий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1048608" name="Правая фигурная скобка 3"/>
          <p:cNvSpPr/>
          <p:nvPr/>
        </p:nvSpPr>
        <p:spPr>
          <a:xfrm>
            <a:off x="7652657" y="2036972"/>
            <a:ext cx="141514" cy="53477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09" name="Правая фигурная скобка 51"/>
          <p:cNvSpPr/>
          <p:nvPr/>
        </p:nvSpPr>
        <p:spPr>
          <a:xfrm>
            <a:off x="7663542" y="2722257"/>
            <a:ext cx="141514" cy="10198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10" name="Прямоугольник 4"/>
          <p:cNvSpPr/>
          <p:nvPr/>
        </p:nvSpPr>
        <p:spPr>
          <a:xfrm rot="16200000">
            <a:off x="7644945" y="2183414"/>
            <a:ext cx="783771" cy="293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цели</a:t>
            </a:r>
          </a:p>
        </p:txBody>
      </p:sp>
      <p:sp>
        <p:nvSpPr>
          <p:cNvPr id="1048611" name="Прямоугольник 53"/>
          <p:cNvSpPr/>
          <p:nvPr/>
        </p:nvSpPr>
        <p:spPr>
          <a:xfrm rot="16200000">
            <a:off x="7644946" y="3070796"/>
            <a:ext cx="783771" cy="293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задачи</a:t>
            </a:r>
          </a:p>
        </p:txBody>
      </p:sp>
      <p:sp>
        <p:nvSpPr>
          <p:cNvPr id="1048612" name="Стрелка: вправо 50"/>
          <p:cNvSpPr/>
          <p:nvPr/>
        </p:nvSpPr>
        <p:spPr>
          <a:xfrm>
            <a:off x="6918251" y="1295400"/>
            <a:ext cx="393775" cy="185057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13" name="Прямоугольник 55"/>
          <p:cNvSpPr/>
          <p:nvPr/>
        </p:nvSpPr>
        <p:spPr>
          <a:xfrm>
            <a:off x="7424963" y="1090885"/>
            <a:ext cx="1517650" cy="5251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8614" name="Номер слайда 13"/>
          <p:cNvSpPr txBox="1"/>
          <p:nvPr/>
        </p:nvSpPr>
        <p:spPr>
          <a:xfrm>
            <a:off x="8858250" y="4869656"/>
            <a:ext cx="285750" cy="2738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Google Shape;124;g8718005c73_2_38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0" y="199469"/>
            <a:ext cx="9144000" cy="64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7" name="Google Shape;126;g8718005c73_2_38"/>
          <p:cNvSpPr txBox="1"/>
          <p:nvPr/>
        </p:nvSpPr>
        <p:spPr>
          <a:xfrm>
            <a:off x="337513" y="273845"/>
            <a:ext cx="72315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ru-RU" sz="1800" b="1" dirty="0">
                <a:solidFill>
                  <a:schemeClr val="bg1"/>
                </a:solidFill>
              </a:rPr>
              <a:t>Организационная структура взаимодействия участников и партнеров по финансовой грамотности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825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7" name="Группа 20"/>
          <p:cNvGrpSpPr/>
          <p:nvPr/>
        </p:nvGrpSpPr>
        <p:grpSpPr>
          <a:xfrm>
            <a:off x="337513" y="1088474"/>
            <a:ext cx="8551927" cy="2980400"/>
            <a:chOff x="415162" y="3608558"/>
            <a:chExt cx="19487070" cy="6952111"/>
          </a:xfrm>
        </p:grpSpPr>
        <p:pic>
          <p:nvPicPr>
            <p:cNvPr id="2097156" name="Рисунок 21"/>
            <p:cNvPicPr>
              <a:picLocks noChangeAspect="1"/>
            </p:cNvPicPr>
            <p:nvPr/>
          </p:nvPicPr>
          <p:blipFill rotWithShape="1">
            <a:blip r:embed="rId4"/>
            <a:srcRect t="12110" r="92277" b="73088"/>
            <a:stretch>
              <a:fillRect/>
            </a:stretch>
          </p:blipFill>
          <p:spPr>
            <a:xfrm>
              <a:off x="16622117" y="8457194"/>
              <a:ext cx="1070763" cy="1153847"/>
            </a:xfrm>
            <a:prstGeom prst="rect">
              <a:avLst/>
            </a:prstGeom>
          </p:spPr>
        </p:pic>
        <p:sp>
          <p:nvSpPr>
            <p:cNvPr id="1048618" name="Скругленный прямоугольник 46"/>
            <p:cNvSpPr/>
            <p:nvPr/>
          </p:nvSpPr>
          <p:spPr>
            <a:xfrm>
              <a:off x="14604911" y="8482981"/>
              <a:ext cx="5105175" cy="2077688"/>
            </a:xfrm>
            <a:prstGeom prst="roundRect">
              <a:avLst/>
            </a:prstGeom>
            <a:noFill/>
            <a:ln w="19050">
              <a:solidFill>
                <a:srgbClr val="415FA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75" dirty="0">
                <a:solidFill>
                  <a:schemeClr val="tx1"/>
                </a:solidFill>
              </a:endParaRPr>
            </a:p>
            <a:p>
              <a:pPr algn="ctr"/>
              <a:endParaRPr lang="ru-RU" sz="675" dirty="0">
                <a:solidFill>
                  <a:schemeClr val="tx1"/>
                </a:solidFill>
              </a:endParaRPr>
            </a:p>
            <a:p>
              <a:pPr algn="ctr"/>
              <a:endParaRPr lang="ru-RU" sz="675" dirty="0">
                <a:solidFill>
                  <a:schemeClr val="tx1"/>
                </a:solidFill>
              </a:endParaRPr>
            </a:p>
            <a:p>
              <a:pPr algn="ctr"/>
              <a:endParaRPr lang="ru-RU" sz="825" dirty="0">
                <a:solidFill>
                  <a:schemeClr val="tx1"/>
                </a:solidFill>
              </a:endParaRPr>
            </a:p>
            <a:p>
              <a:pPr algn="ctr"/>
              <a:r>
                <a:rPr lang="ru-RU" sz="825" dirty="0">
                  <a:solidFill>
                    <a:schemeClr val="tx1"/>
                  </a:solidFill>
                </a:rPr>
                <a:t>РМЦ по финансовой грамотности по РС (Я) системы общего и среднего профессионального образования  </a:t>
              </a:r>
            </a:p>
          </p:txBody>
        </p:sp>
        <p:sp>
          <p:nvSpPr>
            <p:cNvPr id="1048619" name="AutoShape 2"/>
            <p:cNvSpPr>
              <a:spLocks noChangeAspect="1" noChangeArrowheads="1"/>
            </p:cNvSpPr>
            <p:nvPr/>
          </p:nvSpPr>
          <p:spPr bwMode="auto">
            <a:xfrm>
              <a:off x="9914238" y="7561583"/>
              <a:ext cx="502603" cy="502603"/>
            </a:xfrm>
            <a:prstGeom prst="rect">
              <a:avLst/>
            </a:prstGeom>
            <a:noFill/>
          </p:spPr>
          <p:txBody>
            <a:bodyPr vert="horz" wrap="square" lIns="68575" tIns="34287" rIns="68575" bIns="34287" numCol="1" anchor="t" anchorCtr="0" compatLnSpc="1">
              <a:prstTxWarp prst="textNoShape">
                <a:avLst/>
              </a:prstTxWarp>
            </a:bodyPr>
            <a:lstStyle/>
            <a:p>
              <a:endParaRPr lang="ru-RU" sz="1050"/>
            </a:p>
          </p:txBody>
        </p:sp>
        <p:sp>
          <p:nvSpPr>
            <p:cNvPr id="1048620" name="AutoShape 6"/>
            <p:cNvSpPr>
              <a:spLocks noChangeAspect="1" noChangeArrowheads="1"/>
            </p:cNvSpPr>
            <p:nvPr/>
          </p:nvSpPr>
          <p:spPr bwMode="auto">
            <a:xfrm>
              <a:off x="10165539" y="7812884"/>
              <a:ext cx="502603" cy="502603"/>
            </a:xfrm>
            <a:prstGeom prst="rect">
              <a:avLst/>
            </a:prstGeom>
            <a:noFill/>
          </p:spPr>
          <p:txBody>
            <a:bodyPr vert="horz" wrap="square" lIns="68575" tIns="34287" rIns="68575" bIns="34287" numCol="1" anchor="t" anchorCtr="0" compatLnSpc="1">
              <a:prstTxWarp prst="textNoShape">
                <a:avLst/>
              </a:prstTxWarp>
            </a:bodyPr>
            <a:lstStyle/>
            <a:p>
              <a:endParaRPr lang="ru-RU" sz="1050"/>
            </a:p>
          </p:txBody>
        </p:sp>
        <p:sp>
          <p:nvSpPr>
            <p:cNvPr id="1048621" name="Скругленный прямоугольник 30"/>
            <p:cNvSpPr/>
            <p:nvPr/>
          </p:nvSpPr>
          <p:spPr>
            <a:xfrm>
              <a:off x="5219995" y="5033406"/>
              <a:ext cx="3887371" cy="890438"/>
            </a:xfrm>
            <a:prstGeom prst="roundRect">
              <a:avLst/>
            </a:prstGeom>
            <a:noFill/>
            <a:ln w="19050">
              <a:solidFill>
                <a:srgbClr val="415FA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tx1"/>
                  </a:solidFill>
                </a:rPr>
                <a:t>Министерство образования и науки Республики Саха (Якутия)</a:t>
              </a:r>
            </a:p>
          </p:txBody>
        </p:sp>
        <p:sp>
          <p:nvSpPr>
            <p:cNvPr id="1048622" name="Скругленный прямоугольник 32"/>
            <p:cNvSpPr/>
            <p:nvPr/>
          </p:nvSpPr>
          <p:spPr>
            <a:xfrm>
              <a:off x="10219736" y="5019869"/>
              <a:ext cx="4288358" cy="890438"/>
            </a:xfrm>
            <a:prstGeom prst="roundRect">
              <a:avLst/>
            </a:prstGeom>
            <a:noFill/>
            <a:ln w="19050">
              <a:solidFill>
                <a:srgbClr val="415FA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tx1"/>
                  </a:solidFill>
                </a:rPr>
                <a:t>Отделение – Национальный банк по Республике Саха (Якутия) ДГУ ЦБ РФ</a:t>
              </a:r>
            </a:p>
          </p:txBody>
        </p:sp>
        <p:sp>
          <p:nvSpPr>
            <p:cNvPr id="1048623" name="Скругленный прямоугольник 33"/>
            <p:cNvSpPr/>
            <p:nvPr/>
          </p:nvSpPr>
          <p:spPr>
            <a:xfrm>
              <a:off x="1197534" y="6748954"/>
              <a:ext cx="17541812" cy="890438"/>
            </a:xfrm>
            <a:prstGeom prst="roundRect">
              <a:avLst/>
            </a:prstGeom>
            <a:solidFill>
              <a:srgbClr val="415FA7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/>
                <a:t>Цель: формирование разумного финансового поведения при принятии решений о личных финансах и повышение защиты прав потребителей финансовых услуг</a:t>
              </a:r>
            </a:p>
          </p:txBody>
        </p:sp>
        <p:sp>
          <p:nvSpPr>
            <p:cNvPr id="1048624" name="Стрелка вправо 34"/>
            <p:cNvSpPr/>
            <p:nvPr/>
          </p:nvSpPr>
          <p:spPr>
            <a:xfrm rot="5400000">
              <a:off x="1938411" y="6162899"/>
              <a:ext cx="593625" cy="356175"/>
            </a:xfrm>
            <a:prstGeom prst="rightArrow">
              <a:avLst/>
            </a:prstGeom>
            <a:solidFill>
              <a:srgbClr val="779FD2"/>
            </a:solidFill>
            <a:ln>
              <a:noFill/>
            </a:ln>
            <a:effec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048625" name="Стрелка вправо 36"/>
            <p:cNvSpPr/>
            <p:nvPr/>
          </p:nvSpPr>
          <p:spPr>
            <a:xfrm rot="5400000">
              <a:off x="6866866" y="6162899"/>
              <a:ext cx="593625" cy="356175"/>
            </a:xfrm>
            <a:prstGeom prst="rightArrow">
              <a:avLst/>
            </a:prstGeom>
            <a:solidFill>
              <a:srgbClr val="779FD2"/>
            </a:solidFill>
            <a:ln>
              <a:noFill/>
            </a:ln>
            <a:effec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048626" name="Стрелка вправо 37"/>
            <p:cNvSpPr/>
            <p:nvPr/>
          </p:nvSpPr>
          <p:spPr>
            <a:xfrm rot="5400000">
              <a:off x="17634687" y="6162899"/>
              <a:ext cx="593625" cy="356175"/>
            </a:xfrm>
            <a:prstGeom prst="rightArrow">
              <a:avLst/>
            </a:prstGeom>
            <a:solidFill>
              <a:srgbClr val="779FD2"/>
            </a:solidFill>
            <a:ln>
              <a:noFill/>
            </a:ln>
            <a:effec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048627" name="Стрелка: влево-вправо 8"/>
            <p:cNvSpPr/>
            <p:nvPr/>
          </p:nvSpPr>
          <p:spPr>
            <a:xfrm>
              <a:off x="4205239" y="5233010"/>
              <a:ext cx="816008" cy="474900"/>
            </a:xfrm>
            <a:prstGeom prst="leftRightArrow">
              <a:avLst/>
            </a:prstGeom>
            <a:solidFill>
              <a:srgbClr val="779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048628" name="Стрелка: влево-вправо 8"/>
            <p:cNvSpPr/>
            <p:nvPr/>
          </p:nvSpPr>
          <p:spPr>
            <a:xfrm>
              <a:off x="6173096" y="9284375"/>
              <a:ext cx="1068525" cy="474900"/>
            </a:xfrm>
            <a:prstGeom prst="leftRightArrow">
              <a:avLst/>
            </a:prstGeom>
            <a:solidFill>
              <a:srgbClr val="779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048629" name="Стрелка: влево-вправо 8"/>
            <p:cNvSpPr/>
            <p:nvPr/>
          </p:nvSpPr>
          <p:spPr>
            <a:xfrm>
              <a:off x="13139855" y="9247372"/>
              <a:ext cx="1068525" cy="474900"/>
            </a:xfrm>
            <a:prstGeom prst="leftRightArrow">
              <a:avLst/>
            </a:prstGeom>
            <a:solidFill>
              <a:srgbClr val="779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grpSp>
          <p:nvGrpSpPr>
            <p:cNvPr id="48" name="Группа 34"/>
            <p:cNvGrpSpPr/>
            <p:nvPr/>
          </p:nvGrpSpPr>
          <p:grpSpPr>
            <a:xfrm>
              <a:off x="7638152" y="8482984"/>
              <a:ext cx="5105175" cy="2003680"/>
              <a:chOff x="3765871" y="3600921"/>
              <a:chExt cx="3096000" cy="1215119"/>
            </a:xfrm>
          </p:grpSpPr>
          <p:pic>
            <p:nvPicPr>
              <p:cNvPr id="2097157" name="Picture 2" descr="http://yafek.com/images/12121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977655" y="3627792"/>
                <a:ext cx="649358" cy="649358"/>
              </a:xfrm>
              <a:prstGeom prst="rect">
                <a:avLst/>
              </a:prstGeom>
              <a:noFill/>
            </p:spPr>
          </p:pic>
          <p:sp>
            <p:nvSpPr>
              <p:cNvPr id="1048630" name="Скругленный прямоугольник 44"/>
              <p:cNvSpPr/>
              <p:nvPr/>
            </p:nvSpPr>
            <p:spPr>
              <a:xfrm>
                <a:off x="3765871" y="3600921"/>
                <a:ext cx="3096000" cy="1215119"/>
              </a:xfrm>
              <a:prstGeom prst="roundRect">
                <a:avLst/>
              </a:prstGeom>
              <a:noFill/>
              <a:ln w="19050">
                <a:solidFill>
                  <a:srgbClr val="415FA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chemeClr val="tx1"/>
                  </a:solidFill>
                </a:endParaRPr>
              </a:p>
              <a:p>
                <a:pPr algn="ctr"/>
                <a:endParaRPr lang="ru-RU" sz="900" dirty="0">
                  <a:solidFill>
                    <a:schemeClr val="tx1"/>
                  </a:solidFill>
                </a:endParaRPr>
              </a:p>
              <a:p>
                <a:pPr algn="ctr"/>
                <a:endParaRPr lang="ru-RU" sz="9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sz="900" dirty="0">
                    <a:solidFill>
                      <a:schemeClr val="tx1"/>
                    </a:solidFill>
                  </a:rPr>
                  <a:t>ГБПОУ РС (Я) «ЯФЭК» </a:t>
                </a:r>
              </a:p>
              <a:p>
                <a:pPr algn="ctr"/>
                <a:r>
                  <a:rPr lang="ru-RU" sz="900" dirty="0">
                    <a:solidFill>
                      <a:schemeClr val="tx1"/>
                    </a:solidFill>
                  </a:rPr>
                  <a:t>Волонтерский центр финансового просвещения</a:t>
                </a:r>
              </a:p>
            </p:txBody>
          </p:sp>
        </p:grpSp>
        <p:sp>
          <p:nvSpPr>
            <p:cNvPr id="1048631" name="Стрелка вправо 47"/>
            <p:cNvSpPr/>
            <p:nvPr/>
          </p:nvSpPr>
          <p:spPr>
            <a:xfrm rot="16200000" flipV="1">
              <a:off x="2927164" y="7869226"/>
              <a:ext cx="593625" cy="356175"/>
            </a:xfrm>
            <a:prstGeom prst="rightArrow">
              <a:avLst/>
            </a:prstGeom>
            <a:solidFill>
              <a:srgbClr val="779FD2"/>
            </a:solidFill>
            <a:ln>
              <a:noFill/>
            </a:ln>
            <a:effec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048632" name="Стрелка вправо 48"/>
            <p:cNvSpPr/>
            <p:nvPr/>
          </p:nvSpPr>
          <p:spPr>
            <a:xfrm rot="16200000" flipV="1">
              <a:off x="9889503" y="7869226"/>
              <a:ext cx="593625" cy="356175"/>
            </a:xfrm>
            <a:prstGeom prst="rightArrow">
              <a:avLst/>
            </a:prstGeom>
            <a:solidFill>
              <a:srgbClr val="779FD2"/>
            </a:solidFill>
            <a:ln>
              <a:noFill/>
            </a:ln>
            <a:effec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048633" name="Стрелка вправо 49"/>
            <p:cNvSpPr/>
            <p:nvPr/>
          </p:nvSpPr>
          <p:spPr>
            <a:xfrm rot="16200000" flipV="1">
              <a:off x="16851843" y="7869226"/>
              <a:ext cx="593625" cy="356175"/>
            </a:xfrm>
            <a:prstGeom prst="rightArrow">
              <a:avLst/>
            </a:prstGeom>
            <a:solidFill>
              <a:srgbClr val="779FD2"/>
            </a:solidFill>
            <a:ln>
              <a:noFill/>
            </a:ln>
            <a:effec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pic>
          <p:nvPicPr>
            <p:cNvPr id="2097158" name="Рисунок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49182" y="5200581"/>
              <a:ext cx="817637" cy="482540"/>
            </a:xfrm>
            <a:prstGeom prst="rect">
              <a:avLst/>
            </a:prstGeom>
          </p:spPr>
        </p:pic>
        <p:pic>
          <p:nvPicPr>
            <p:cNvPr id="2097159" name="Рисунок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45141" y="5141751"/>
              <a:ext cx="817637" cy="482540"/>
            </a:xfrm>
            <a:prstGeom prst="rect">
              <a:avLst/>
            </a:prstGeom>
          </p:spPr>
        </p:pic>
        <p:sp>
          <p:nvSpPr>
            <p:cNvPr id="1048634" name="Скругленный прямоугольник 35"/>
            <p:cNvSpPr/>
            <p:nvPr/>
          </p:nvSpPr>
          <p:spPr>
            <a:xfrm>
              <a:off x="15604596" y="5039162"/>
              <a:ext cx="4297636" cy="890438"/>
            </a:xfrm>
            <a:prstGeom prst="roundRect">
              <a:avLst/>
            </a:prstGeom>
            <a:noFill/>
            <a:ln w="19050">
              <a:solidFill>
                <a:srgbClr val="415FA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tx1"/>
                  </a:solidFill>
                </a:rPr>
                <a:t>Заинтересованные стороны и партнеры</a:t>
              </a:r>
              <a:endParaRPr lang="ru-RU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1048635" name="Стрелка вправо 38"/>
            <p:cNvSpPr/>
            <p:nvPr/>
          </p:nvSpPr>
          <p:spPr>
            <a:xfrm rot="5400000">
              <a:off x="12067100" y="6162899"/>
              <a:ext cx="593625" cy="356175"/>
            </a:xfrm>
            <a:prstGeom prst="rightArrow">
              <a:avLst/>
            </a:prstGeom>
            <a:solidFill>
              <a:srgbClr val="779FD2"/>
            </a:solidFill>
            <a:ln>
              <a:noFill/>
            </a:ln>
            <a:effec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pic>
          <p:nvPicPr>
            <p:cNvPr id="2097160" name="Рисунок 42"/>
            <p:cNvPicPr>
              <a:picLocks noChangeAspect="1"/>
            </p:cNvPicPr>
            <p:nvPr/>
          </p:nvPicPr>
          <p:blipFill rotWithShape="1">
            <a:blip r:embed="rId7" cstate="print"/>
            <a:srcRect r="81047" b="3423"/>
            <a:stretch>
              <a:fillRect/>
            </a:stretch>
          </p:blipFill>
          <p:spPr>
            <a:xfrm>
              <a:off x="2754065" y="8677843"/>
              <a:ext cx="1009910" cy="922254"/>
            </a:xfrm>
            <a:prstGeom prst="rect">
              <a:avLst/>
            </a:prstGeom>
          </p:spPr>
        </p:pic>
        <p:sp>
          <p:nvSpPr>
            <p:cNvPr id="1048636" name="Скругленный прямоугольник 5"/>
            <p:cNvSpPr/>
            <p:nvPr/>
          </p:nvSpPr>
          <p:spPr>
            <a:xfrm>
              <a:off x="830111" y="8475689"/>
              <a:ext cx="5105175" cy="1959371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048637" name="Прямоугольник 44"/>
            <p:cNvSpPr/>
            <p:nvPr/>
          </p:nvSpPr>
          <p:spPr>
            <a:xfrm>
              <a:off x="993383" y="9538956"/>
              <a:ext cx="4703818" cy="861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/>
                <a:t>Региональный центр компетенций по финансовой грамотности РС(Я)  </a:t>
              </a:r>
            </a:p>
          </p:txBody>
        </p:sp>
        <p:sp>
          <p:nvSpPr>
            <p:cNvPr id="1048638" name="Скругленный прямоугольник 15"/>
            <p:cNvSpPr/>
            <p:nvPr/>
          </p:nvSpPr>
          <p:spPr>
            <a:xfrm>
              <a:off x="415162" y="5042583"/>
              <a:ext cx="3640122" cy="890438"/>
            </a:xfrm>
            <a:prstGeom prst="roundRect">
              <a:avLst/>
            </a:prstGeom>
            <a:noFill/>
            <a:ln w="19050">
              <a:solidFill>
                <a:srgbClr val="415FA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tx1"/>
                  </a:solidFill>
                </a:rPr>
                <a:t>Министерство финансов</a:t>
              </a:r>
            </a:p>
            <a:p>
              <a:pPr algn="ctr"/>
              <a:r>
                <a:rPr lang="ru-RU" sz="800" b="1" dirty="0">
                  <a:solidFill>
                    <a:schemeClr val="tx1"/>
                  </a:solidFill>
                </a:rPr>
                <a:t>Республики Саха (Якутия)</a:t>
              </a:r>
            </a:p>
          </p:txBody>
        </p:sp>
        <p:sp>
          <p:nvSpPr>
            <p:cNvPr id="1048639" name="Скругленный прямоугольник 35"/>
            <p:cNvSpPr/>
            <p:nvPr/>
          </p:nvSpPr>
          <p:spPr>
            <a:xfrm>
              <a:off x="415164" y="3625029"/>
              <a:ext cx="9032376" cy="890438"/>
            </a:xfrm>
            <a:prstGeom prst="roundRect">
              <a:avLst/>
            </a:prstGeom>
            <a:noFill/>
            <a:ln w="19050">
              <a:solidFill>
                <a:srgbClr val="415FA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tx1"/>
                  </a:solidFill>
                </a:rPr>
                <a:t>Координационный совет по повышению финансовой грамотности населения Республики Саха (Якутия)</a:t>
              </a:r>
            </a:p>
          </p:txBody>
        </p:sp>
        <p:sp>
          <p:nvSpPr>
            <p:cNvPr id="1048640" name="Скругленный прямоугольник 35"/>
            <p:cNvSpPr/>
            <p:nvPr/>
          </p:nvSpPr>
          <p:spPr>
            <a:xfrm>
              <a:off x="10830222" y="3608558"/>
              <a:ext cx="9032375" cy="890439"/>
            </a:xfrm>
            <a:prstGeom prst="roundRect">
              <a:avLst/>
            </a:prstGeom>
            <a:noFill/>
            <a:ln w="19050">
              <a:solidFill>
                <a:srgbClr val="415FA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0000"/>
                </a:lnSpc>
              </a:pPr>
              <a:r>
                <a:rPr lang="ru-RU" sz="800" b="1" dirty="0">
                  <a:solidFill>
                    <a:schemeClr val="tx1"/>
                  </a:solidFill>
                </a:rPr>
                <a:t>Стратегия повышения финансовой грамотности в РФ, Региональная  программа </a:t>
              </a:r>
              <a:r>
                <a:rPr lang="ru-RU" sz="800" dirty="0">
                  <a:solidFill>
                    <a:schemeClr val="tx1"/>
                  </a:solidFill>
                </a:rPr>
                <a:t>«Повышение уровня финансовой грамотности населения Республики Саха (Якутия) на 2021 - 2023 годы», </a:t>
              </a:r>
            </a:p>
            <a:p>
              <a:pPr algn="ctr">
                <a:lnSpc>
                  <a:spcPct val="70000"/>
                </a:lnSpc>
              </a:pPr>
              <a:r>
                <a:rPr lang="ru-RU" sz="800" b="1" dirty="0">
                  <a:solidFill>
                    <a:schemeClr val="tx1"/>
                  </a:solidFill>
                </a:rPr>
                <a:t>Соглашение, Дорожная карта</a:t>
              </a:r>
            </a:p>
          </p:txBody>
        </p:sp>
        <p:sp>
          <p:nvSpPr>
            <p:cNvPr id="1048641" name="Стрелка: влево-вправо-вверх 32"/>
            <p:cNvSpPr/>
            <p:nvPr/>
          </p:nvSpPr>
          <p:spPr>
            <a:xfrm rot="10800000">
              <a:off x="9809244" y="3838959"/>
              <a:ext cx="817637" cy="623634"/>
            </a:xfrm>
            <a:prstGeom prst="leftRightUp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graphicFrame>
        <p:nvGraphicFramePr>
          <p:cNvPr id="4194304" name="Таблица 60"/>
          <p:cNvGraphicFramePr>
            <a:graphicFrameLocks noGrp="1"/>
          </p:cNvGraphicFramePr>
          <p:nvPr/>
        </p:nvGraphicFramePr>
        <p:xfrm>
          <a:off x="1671331" y="4384188"/>
          <a:ext cx="6229007" cy="39507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0512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69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62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43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25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0765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42089">
                <a:tc gridSpan="6">
                  <a:txBody>
                    <a:bodyPr/>
                    <a:lstStyle/>
                    <a:p>
                      <a:pPr algn="ctr"/>
                      <a:r>
                        <a:rPr lang="ru-RU" sz="700" dirty="0"/>
                        <a:t>Функции</a:t>
                      </a:r>
                      <a:endParaRPr lang="ru-RU" sz="700" b="0" i="0" dirty="0">
                        <a:solidFill>
                          <a:schemeClr val="bg1"/>
                        </a:solidFill>
                      </a:endParaRPr>
                    </a:p>
                  </a:txBody>
                  <a:tcPr marL="31190" marR="31190" marT="15595" marB="15595" anchor="ctr">
                    <a:solidFill>
                      <a:srgbClr val="415FA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987"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информационная</a:t>
                      </a:r>
                    </a:p>
                  </a:txBody>
                  <a:tcPr marL="31190" marR="31190" marT="15595" marB="15595" anchor="ctr">
                    <a:solidFill>
                      <a:srgbClr val="415F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образовательная</a:t>
                      </a:r>
                    </a:p>
                  </a:txBody>
                  <a:tcPr marL="31190" marR="31190" marT="15595" marB="15595" anchor="ctr">
                    <a:solidFill>
                      <a:srgbClr val="415F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координационная</a:t>
                      </a:r>
                      <a:endParaRPr lang="ru-RU" sz="700" b="0" i="0" dirty="0">
                        <a:solidFill>
                          <a:schemeClr val="bg1"/>
                        </a:solidFill>
                      </a:endParaRPr>
                    </a:p>
                  </a:txBody>
                  <a:tcPr marL="31190" marR="31190" marT="15595" marB="15595" anchor="ctr">
                    <a:solidFill>
                      <a:srgbClr val="415F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кадровая</a:t>
                      </a:r>
                      <a:endParaRPr lang="ru-RU" sz="700" b="0" i="0" dirty="0">
                        <a:solidFill>
                          <a:schemeClr val="bg1"/>
                        </a:solidFill>
                      </a:endParaRPr>
                    </a:p>
                  </a:txBody>
                  <a:tcPr marL="31190" marR="31190" marT="15595" marB="15595" anchor="ctr">
                    <a:solidFill>
                      <a:srgbClr val="415F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dirty="0">
                          <a:solidFill>
                            <a:schemeClr val="bg1"/>
                          </a:solidFill>
                        </a:rPr>
                        <a:t>аналитическая</a:t>
                      </a:r>
                    </a:p>
                  </a:txBody>
                  <a:tcPr marL="31190" marR="31190" marT="15595" marB="15595" anchor="ctr">
                    <a:solidFill>
                      <a:srgbClr val="415F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bg1"/>
                          </a:solidFill>
                        </a:rPr>
                        <a:t>административная деятельность</a:t>
                      </a:r>
                      <a:endParaRPr lang="ru-RU" sz="700" b="0" i="0" dirty="0">
                        <a:solidFill>
                          <a:schemeClr val="bg1"/>
                        </a:solidFill>
                      </a:endParaRPr>
                    </a:p>
                  </a:txBody>
                  <a:tcPr marL="31190" marR="31190" marT="15595" marB="15595" anchor="ctr">
                    <a:solidFill>
                      <a:srgbClr val="415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48642" name="Номер слайда 13"/>
          <p:cNvSpPr>
            <a:spLocks noGrp="1"/>
          </p:cNvSpPr>
          <p:nvPr>
            <p:ph type="sldNum" idx="12"/>
          </p:nvPr>
        </p:nvSpPr>
        <p:spPr>
          <a:xfrm>
            <a:off x="8858250" y="4869656"/>
            <a:ext cx="285750" cy="273844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smtClean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fld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Google Shape;124;g8718005c73_2_38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0" y="273844"/>
            <a:ext cx="91440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49" name="Google Shape;126;g8718005c73_2_38"/>
          <p:cNvSpPr txBox="1"/>
          <p:nvPr/>
        </p:nvSpPr>
        <p:spPr>
          <a:xfrm>
            <a:off x="337513" y="273845"/>
            <a:ext cx="6816322" cy="563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Направления деятельности</a:t>
            </a:r>
            <a:endParaRPr lang="ru-RU" sz="825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48650" name="Прямоугольник 13"/>
          <p:cNvSpPr/>
          <p:nvPr/>
        </p:nvSpPr>
        <p:spPr>
          <a:xfrm>
            <a:off x="337513" y="1177263"/>
            <a:ext cx="461315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</a:rPr>
              <a:t>Создание постоянно действующей системы просвещения населения по вопросам функционирования финансовых инструментов и механизмов; </a:t>
            </a:r>
          </a:p>
        </p:txBody>
      </p:sp>
      <p:sp>
        <p:nvSpPr>
          <p:cNvPr id="1048651" name="Прямоугольник 14"/>
          <p:cNvSpPr/>
          <p:nvPr/>
        </p:nvSpPr>
        <p:spPr>
          <a:xfrm>
            <a:off x="337512" y="2249328"/>
            <a:ext cx="461315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</a:rPr>
              <a:t>Организация работы волонтеров финансового просвещения, консультантов-методистов по финансовой грамотности, их обучение;</a:t>
            </a:r>
          </a:p>
        </p:txBody>
      </p:sp>
      <p:sp>
        <p:nvSpPr>
          <p:cNvPr id="1048652" name="Прямоугольник 15"/>
          <p:cNvSpPr/>
          <p:nvPr/>
        </p:nvSpPr>
        <p:spPr>
          <a:xfrm>
            <a:off x="337512" y="2758276"/>
            <a:ext cx="4613157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</a:rPr>
              <a:t>Организация мониторинга и оценки уровня финансовой грамотности;</a:t>
            </a:r>
          </a:p>
        </p:txBody>
      </p:sp>
      <p:sp>
        <p:nvSpPr>
          <p:cNvPr id="1048653" name="Прямоугольник 16"/>
          <p:cNvSpPr/>
          <p:nvPr/>
        </p:nvSpPr>
        <p:spPr>
          <a:xfrm>
            <a:off x="320047" y="1711520"/>
            <a:ext cx="463062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</a:rPr>
              <a:t>Внедрение в образовательную практику основ финансовой грамотности, обучение педагогов;</a:t>
            </a:r>
          </a:p>
        </p:txBody>
      </p:sp>
      <p:sp>
        <p:nvSpPr>
          <p:cNvPr id="1048654" name="Прямоугольник 17"/>
          <p:cNvSpPr/>
          <p:nvPr/>
        </p:nvSpPr>
        <p:spPr>
          <a:xfrm>
            <a:off x="320047" y="3057613"/>
            <a:ext cx="463062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</a:rPr>
              <a:t>Взаимодействие с региональными и общероссийскими мероприятиями по развитию финансовой грамотности.</a:t>
            </a:r>
          </a:p>
        </p:txBody>
      </p:sp>
      <p:pic>
        <p:nvPicPr>
          <p:cNvPr id="2097166" name="Рисунок 3" descr="Изображение выглядит как текст, внутренний, человек, в позе  Автоматически созданное описа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126" y="3838761"/>
            <a:ext cx="1802050" cy="1167667"/>
          </a:xfrm>
          <a:prstGeom prst="rect">
            <a:avLst/>
          </a:prstGeom>
        </p:spPr>
      </p:pic>
      <p:pic>
        <p:nvPicPr>
          <p:cNvPr id="2097167" name="Рисунок 7" descr="Изображение выглядит как человек  Автоматически созданное описа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157" y="2640353"/>
            <a:ext cx="1727967" cy="1222834"/>
          </a:xfrm>
          <a:prstGeom prst="rect">
            <a:avLst/>
          </a:prstGeom>
        </p:spPr>
      </p:pic>
      <p:pic>
        <p:nvPicPr>
          <p:cNvPr id="2097168" name="Рисунок 22"/>
          <p:cNvPicPr>
            <a:picLocks noChangeAspect="1"/>
          </p:cNvPicPr>
          <p:nvPr/>
        </p:nvPicPr>
        <p:blipFill rotWithShape="1">
          <a:blip r:embed="rId6"/>
          <a:srcRect b="7519"/>
          <a:stretch>
            <a:fillRect/>
          </a:stretch>
        </p:blipFill>
        <p:spPr>
          <a:xfrm>
            <a:off x="116681" y="3838762"/>
            <a:ext cx="1857048" cy="1165390"/>
          </a:xfrm>
          <a:prstGeom prst="rect">
            <a:avLst/>
          </a:prstGeom>
        </p:spPr>
      </p:pic>
      <p:pic>
        <p:nvPicPr>
          <p:cNvPr id="2097169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5804" y="1353941"/>
            <a:ext cx="1827372" cy="1370706"/>
          </a:xfrm>
          <a:prstGeom prst="rect">
            <a:avLst/>
          </a:prstGeom>
        </p:spPr>
      </p:pic>
      <p:pic>
        <p:nvPicPr>
          <p:cNvPr id="2097170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3154" y="1353250"/>
            <a:ext cx="1710681" cy="1315218"/>
          </a:xfrm>
          <a:prstGeom prst="rect">
            <a:avLst/>
          </a:prstGeom>
        </p:spPr>
      </p:pic>
      <p:pic>
        <p:nvPicPr>
          <p:cNvPr id="2097171" name="Рисунок 1"/>
          <p:cNvPicPr>
            <a:picLocks noChangeAspect="1"/>
          </p:cNvPicPr>
          <p:nvPr/>
        </p:nvPicPr>
        <p:blipFill rotWithShape="1">
          <a:blip r:embed="rId9"/>
          <a:srcRect l="15164" t="251" r="17754" b="-1"/>
          <a:stretch>
            <a:fillRect/>
          </a:stretch>
        </p:blipFill>
        <p:spPr>
          <a:xfrm>
            <a:off x="3779893" y="3851040"/>
            <a:ext cx="1644937" cy="1154783"/>
          </a:xfrm>
          <a:prstGeom prst="rect">
            <a:avLst/>
          </a:prstGeom>
        </p:spPr>
      </p:pic>
      <p:pic>
        <p:nvPicPr>
          <p:cNvPr id="2097172" name="Рисунок 2"/>
          <p:cNvPicPr>
            <a:picLocks noChangeAspect="1"/>
          </p:cNvPicPr>
          <p:nvPr/>
        </p:nvPicPr>
        <p:blipFill rotWithShape="1">
          <a:blip r:embed="rId10"/>
          <a:srcRect t="10283" r="14445"/>
          <a:stretch>
            <a:fillRect/>
          </a:stretch>
        </p:blipFill>
        <p:spPr>
          <a:xfrm>
            <a:off x="1973729" y="3849371"/>
            <a:ext cx="1806164" cy="1154781"/>
          </a:xfrm>
          <a:prstGeom prst="rect">
            <a:avLst/>
          </a:prstGeom>
        </p:spPr>
      </p:pic>
      <p:pic>
        <p:nvPicPr>
          <p:cNvPr id="2097173" name="Рисунок 5"/>
          <p:cNvPicPr>
            <a:picLocks noChangeAspect="1"/>
          </p:cNvPicPr>
          <p:nvPr/>
        </p:nvPicPr>
        <p:blipFill rotWithShape="1">
          <a:blip r:embed="rId11"/>
          <a:srcRect l="740" t="19695"/>
          <a:stretch>
            <a:fillRect/>
          </a:stretch>
        </p:blipFill>
        <p:spPr>
          <a:xfrm>
            <a:off x="7171127" y="2644005"/>
            <a:ext cx="1802050" cy="1194756"/>
          </a:xfrm>
          <a:prstGeom prst="rect">
            <a:avLst/>
          </a:prstGeom>
        </p:spPr>
      </p:pic>
      <p:sp>
        <p:nvSpPr>
          <p:cNvPr id="1048655" name="Номер слайда 13"/>
          <p:cNvSpPr>
            <a:spLocks noGrp="1"/>
          </p:cNvSpPr>
          <p:nvPr>
            <p:ph type="sldNum" idx="12"/>
          </p:nvPr>
        </p:nvSpPr>
        <p:spPr>
          <a:xfrm>
            <a:off x="8858250" y="4869656"/>
            <a:ext cx="285750" cy="273844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97174" name="Рисунок 4"/>
          <p:cNvPicPr>
            <a:picLocks noChangeAspect="1"/>
          </p:cNvPicPr>
          <p:nvPr/>
        </p:nvPicPr>
        <p:blipFill rotWithShape="1">
          <a:blip r:embed="rId12"/>
          <a:srcRect t="12910" b="13212"/>
          <a:stretch>
            <a:fillRect/>
          </a:stretch>
        </p:blipFill>
        <p:spPr>
          <a:xfrm>
            <a:off x="5407149" y="3852310"/>
            <a:ext cx="1763975" cy="1175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Рисунок 16"/>
          <p:cNvPicPr>
            <a:picLocks noChangeAspect="1"/>
          </p:cNvPicPr>
          <p:nvPr/>
        </p:nvPicPr>
        <p:blipFill rotWithShape="1">
          <a:blip r:embed="rId3"/>
          <a:srcRect t="40890" r="1120"/>
          <a:stretch>
            <a:fillRect/>
          </a:stretch>
        </p:blipFill>
        <p:spPr>
          <a:xfrm>
            <a:off x="6884443" y="3598373"/>
            <a:ext cx="2108993" cy="1349184"/>
          </a:xfrm>
          <a:prstGeom prst="rect">
            <a:avLst/>
          </a:prstGeom>
        </p:spPr>
      </p:pic>
      <p:pic>
        <p:nvPicPr>
          <p:cNvPr id="2097178" name="Google Shape;124;g8718005c73_2_38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>
            <a:fillRect/>
          </a:stretch>
        </p:blipFill>
        <p:spPr>
          <a:xfrm>
            <a:off x="0" y="324081"/>
            <a:ext cx="91440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63" name="Прямоугольник 1"/>
          <p:cNvSpPr/>
          <p:nvPr/>
        </p:nvSpPr>
        <p:spPr>
          <a:xfrm>
            <a:off x="149734" y="425165"/>
            <a:ext cx="8708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lt1"/>
                </a:solidFill>
                <a:latin typeface="Verdana"/>
                <a:ea typeface="Verdana"/>
                <a:cs typeface="Verdana"/>
              </a:rPr>
              <a:t>Охват населения, целевые аудитории</a:t>
            </a:r>
          </a:p>
        </p:txBody>
      </p:sp>
      <p:graphicFrame>
        <p:nvGraphicFramePr>
          <p:cNvPr id="4194306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943609"/>
              </p:ext>
            </p:extLst>
          </p:nvPr>
        </p:nvGraphicFramePr>
        <p:xfrm>
          <a:off x="352982" y="1115231"/>
          <a:ext cx="6064148" cy="3157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48664" name="TextBox 12"/>
          <p:cNvSpPr txBox="1"/>
          <p:nvPr/>
        </p:nvSpPr>
        <p:spPr>
          <a:xfrm>
            <a:off x="329118" y="4112615"/>
            <a:ext cx="28302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Охват населения </a:t>
            </a:r>
            <a:endParaRPr lang="ru-RU" sz="1100" dirty="0" smtClean="0"/>
          </a:p>
          <a:p>
            <a:r>
              <a:rPr lang="ru-RU" sz="1100" dirty="0" smtClean="0"/>
              <a:t>за </a:t>
            </a:r>
            <a:r>
              <a:rPr lang="ru-RU" sz="1100" dirty="0"/>
              <a:t>9 мес</a:t>
            </a:r>
            <a:r>
              <a:rPr lang="ru-RU" sz="1100" dirty="0" smtClean="0"/>
              <a:t>. 2022г. – 136 235 </a:t>
            </a:r>
            <a:r>
              <a:rPr lang="ru-RU" sz="1100" dirty="0"/>
              <a:t>чел. </a:t>
            </a:r>
          </a:p>
          <a:p>
            <a:r>
              <a:rPr lang="ru-RU" sz="1100" dirty="0"/>
              <a:t>В </a:t>
            </a:r>
            <a:r>
              <a:rPr lang="ru-RU" sz="1100" dirty="0" smtClean="0"/>
              <a:t>2021 </a:t>
            </a:r>
            <a:r>
              <a:rPr lang="ru-RU" sz="1100" dirty="0"/>
              <a:t>г. </a:t>
            </a:r>
            <a:r>
              <a:rPr lang="ru-RU" sz="1100" dirty="0" smtClean="0"/>
              <a:t>– 55 406 </a:t>
            </a:r>
            <a:r>
              <a:rPr lang="ru-RU" sz="1100" dirty="0"/>
              <a:t>чел</a:t>
            </a:r>
            <a:r>
              <a:rPr lang="ru-RU" sz="1100" dirty="0" smtClean="0"/>
              <a:t>.</a:t>
            </a:r>
          </a:p>
          <a:p>
            <a:r>
              <a:rPr lang="ru-RU" sz="1100" dirty="0" smtClean="0"/>
              <a:t>В 2020 г. – 30241 чел.</a:t>
            </a:r>
            <a:endParaRPr lang="ru-RU" sz="1100" dirty="0"/>
          </a:p>
          <a:p>
            <a:pPr algn="ctr"/>
            <a:endParaRPr lang="ru-RU" sz="1100" dirty="0"/>
          </a:p>
        </p:txBody>
      </p:sp>
      <p:sp>
        <p:nvSpPr>
          <p:cNvPr id="1048665" name="Номер слайда 13"/>
          <p:cNvSpPr txBox="1"/>
          <p:nvPr/>
        </p:nvSpPr>
        <p:spPr>
          <a:xfrm>
            <a:off x="8858250" y="4869656"/>
            <a:ext cx="285750" cy="2738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97179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5043" y="895580"/>
            <a:ext cx="2118393" cy="1355341"/>
          </a:xfrm>
          <a:prstGeom prst="rect">
            <a:avLst/>
          </a:prstGeom>
        </p:spPr>
      </p:pic>
      <p:pic>
        <p:nvPicPr>
          <p:cNvPr id="2097180" name="Рисунок 15"/>
          <p:cNvPicPr>
            <a:picLocks noChangeAspect="1"/>
          </p:cNvPicPr>
          <p:nvPr/>
        </p:nvPicPr>
        <p:blipFill rotWithShape="1">
          <a:blip r:embed="rId7"/>
          <a:srcRect t="16032"/>
          <a:stretch>
            <a:fillRect/>
          </a:stretch>
        </p:blipFill>
        <p:spPr>
          <a:xfrm>
            <a:off x="6884441" y="2250921"/>
            <a:ext cx="2108995" cy="1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Рисунок 6"/>
          <p:cNvPicPr>
            <a:picLocks noChangeAspect="1"/>
          </p:cNvPicPr>
          <p:nvPr/>
        </p:nvPicPr>
        <p:blipFill rotWithShape="1">
          <a:blip r:embed="rId3"/>
          <a:srcRect l="5397" t="16824" r="6033" b="16826"/>
          <a:stretch>
            <a:fillRect/>
          </a:stretch>
        </p:blipFill>
        <p:spPr>
          <a:xfrm>
            <a:off x="6856900" y="3311159"/>
            <a:ext cx="2287099" cy="1713275"/>
          </a:xfrm>
          <a:prstGeom prst="rect">
            <a:avLst/>
          </a:prstGeom>
        </p:spPr>
      </p:pic>
      <p:pic>
        <p:nvPicPr>
          <p:cNvPr id="2097182" name="Google Shape;124;g8718005c73_2_38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>
            <a:fillRect/>
          </a:stretch>
        </p:blipFill>
        <p:spPr>
          <a:xfrm>
            <a:off x="0" y="324081"/>
            <a:ext cx="91440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68" name="Прямоугольник 1"/>
          <p:cNvSpPr/>
          <p:nvPr/>
        </p:nvSpPr>
        <p:spPr>
          <a:xfrm>
            <a:off x="292609" y="435078"/>
            <a:ext cx="8708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lt1"/>
                </a:solidFill>
                <a:latin typeface="Verdana"/>
                <a:ea typeface="Verdana"/>
                <a:cs typeface="Verdana"/>
              </a:rPr>
              <a:t>Каналы коммуникаций</a:t>
            </a:r>
          </a:p>
        </p:txBody>
      </p:sp>
      <p:sp>
        <p:nvSpPr>
          <p:cNvPr id="1048669" name="Номер слайда 13"/>
          <p:cNvSpPr txBox="1"/>
          <p:nvPr/>
        </p:nvSpPr>
        <p:spPr>
          <a:xfrm>
            <a:off x="8858250" y="4869656"/>
            <a:ext cx="285750" cy="2738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8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97183" name="Рисунок 3"/>
          <p:cNvPicPr>
            <a:picLocks noChangeAspect="1"/>
          </p:cNvPicPr>
          <p:nvPr/>
        </p:nvPicPr>
        <p:blipFill rotWithShape="1">
          <a:blip r:embed="rId5"/>
          <a:srcRect l="7344" t="16563" r="34937" b="31050"/>
          <a:stretch>
            <a:fillRect/>
          </a:stretch>
        </p:blipFill>
        <p:spPr>
          <a:xfrm>
            <a:off x="6856902" y="895579"/>
            <a:ext cx="2287097" cy="1167651"/>
          </a:xfrm>
          <a:prstGeom prst="rect">
            <a:avLst/>
          </a:prstGeom>
        </p:spPr>
      </p:pic>
      <p:pic>
        <p:nvPicPr>
          <p:cNvPr id="2097184" name="Рисунок 4"/>
          <p:cNvPicPr>
            <a:picLocks noChangeAspect="1"/>
          </p:cNvPicPr>
          <p:nvPr/>
        </p:nvPicPr>
        <p:blipFill rotWithShape="1">
          <a:blip r:embed="rId6"/>
          <a:srcRect l="10883" t="21456" r="39357" b="30276"/>
          <a:stretch>
            <a:fillRect/>
          </a:stretch>
        </p:blipFill>
        <p:spPr>
          <a:xfrm>
            <a:off x="6856901" y="2063230"/>
            <a:ext cx="2287098" cy="1247930"/>
          </a:xfrm>
          <a:prstGeom prst="rect">
            <a:avLst/>
          </a:prstGeom>
        </p:spPr>
      </p:pic>
      <p:sp>
        <p:nvSpPr>
          <p:cNvPr id="1048670" name="Прямоугольник 17"/>
          <p:cNvSpPr/>
          <p:nvPr/>
        </p:nvSpPr>
        <p:spPr>
          <a:xfrm>
            <a:off x="194296" y="1151586"/>
            <a:ext cx="376266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latin typeface="+mn-lt"/>
                <a:cs typeface="Times New Roman" pitchFamily="18" charset="0"/>
              </a:rPr>
              <a:t>Каналы коммуникаций с целевыми аудиториями:</a:t>
            </a:r>
          </a:p>
          <a:p>
            <a:pPr algn="just"/>
            <a:endParaRPr lang="ru-RU" sz="1000" dirty="0">
              <a:latin typeface="+mn-lt"/>
              <a:cs typeface="Times New Roman" pitchFamily="18" charset="0"/>
            </a:endParaRPr>
          </a:p>
          <a:p>
            <a:pPr algn="just"/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>453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публикаций в сети Интернет</a:t>
            </a:r>
          </a:p>
          <a:p>
            <a:pPr algn="just"/>
            <a:endParaRPr lang="ru-RU" sz="10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just"/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>9 </a:t>
            </a:r>
            <a:r>
              <a:rPr lang="ru-RU" sz="10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выступлений на телевидении в передачах:</a:t>
            </a:r>
          </a:p>
          <a:p>
            <a:pPr algn="just"/>
            <a:endParaRPr lang="ru-RU" sz="1000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  <a:p>
            <a:pPr algn="just"/>
            <a:r>
              <a:rPr lang="ru-RU" sz="10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«Актуальное интервью» на телеканале Якутия24</a:t>
            </a:r>
          </a:p>
          <a:p>
            <a:pPr algn="just"/>
            <a:r>
              <a:rPr lang="ru-RU" sz="10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«Якутск сегодня» на телеканале НВК Саха</a:t>
            </a:r>
          </a:p>
          <a:p>
            <a:pPr algn="just"/>
            <a:r>
              <a:rPr lang="ru-RU" sz="10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«</a:t>
            </a:r>
            <a:r>
              <a:rPr lang="ru-RU" sz="1000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Эйгэ</a:t>
            </a:r>
            <a:r>
              <a:rPr lang="ru-RU" sz="10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» на телеканале НВК Саха</a:t>
            </a:r>
          </a:p>
          <a:p>
            <a:pPr algn="just"/>
            <a:endParaRPr lang="ru-RU" sz="1000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  <a:p>
            <a:pPr marL="228600" indent="-228600" algn="just">
              <a:buAutoNum type="arabicPlain" startAt="8"/>
            </a:pPr>
            <a:r>
              <a:rPr 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выступлений на радио «</a:t>
            </a:r>
            <a:r>
              <a:rPr lang="ru-RU" sz="1000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Тэтим</a:t>
            </a:r>
            <a:r>
              <a:rPr 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»</a:t>
            </a:r>
          </a:p>
          <a:p>
            <a:pPr marL="228600" indent="-228600" algn="just">
              <a:buAutoNum type="arabicPlain" startAt="8"/>
            </a:pPr>
            <a:endParaRPr lang="ru-RU" sz="10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marL="228600" indent="-228600" algn="just">
              <a:buAutoNum type="arabicPlain" startAt="8"/>
            </a:pPr>
            <a:endParaRPr lang="ru-RU" sz="10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just"/>
            <a:endParaRPr lang="ru-RU" sz="10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just"/>
            <a:endParaRPr lang="ru-RU" sz="10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just"/>
            <a:r>
              <a:rPr 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Спикеры:</a:t>
            </a:r>
          </a:p>
          <a:p>
            <a:pPr algn="just"/>
            <a:r>
              <a:rPr 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Директор ГБПОУ РС (Я) «ЯФЭК» – Захарова В.А.</a:t>
            </a:r>
          </a:p>
          <a:p>
            <a:pPr algn="just"/>
            <a:r>
              <a:rPr 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Руководитель РМЦ РС (Я) – Борисова Т.И.</a:t>
            </a:r>
          </a:p>
          <a:p>
            <a:pPr algn="just"/>
            <a:r>
              <a:rPr 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Руководитель РЦКФГ РС (Я) – Якушева Р.М.</a:t>
            </a:r>
          </a:p>
          <a:p>
            <a:pPr algn="just"/>
            <a:r>
              <a:rPr 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Волонтёры РЦКФГ РС(Я)</a:t>
            </a:r>
          </a:p>
          <a:p>
            <a:pPr marL="228600" indent="-228600" algn="just">
              <a:buAutoNum type="arabicPlain" startAt="8"/>
            </a:pPr>
            <a:endParaRPr lang="ru-RU" sz="10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just"/>
            <a:endParaRPr lang="ru-RU" sz="10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itchFamily="18" charset="0"/>
            </a:endParaRPr>
          </a:p>
          <a:p>
            <a:pPr algn="just"/>
            <a:endParaRPr lang="ru-RU" sz="1000" b="1" dirty="0">
              <a:solidFill>
                <a:schemeClr val="accent5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097185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719" y="3469492"/>
            <a:ext cx="1616956" cy="384052"/>
          </a:xfrm>
          <a:prstGeom prst="rect">
            <a:avLst/>
          </a:prstGeom>
        </p:spPr>
      </p:pic>
      <p:pic>
        <p:nvPicPr>
          <p:cNvPr id="2097186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3571" y="2728836"/>
            <a:ext cx="1863656" cy="569139"/>
          </a:xfrm>
          <a:prstGeom prst="rect">
            <a:avLst/>
          </a:prstGeom>
        </p:spPr>
      </p:pic>
      <p:pic>
        <p:nvPicPr>
          <p:cNvPr id="2097187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7719" y="4200720"/>
            <a:ext cx="1655040" cy="731754"/>
          </a:xfrm>
          <a:prstGeom prst="rect">
            <a:avLst/>
          </a:prstGeom>
        </p:spPr>
      </p:pic>
      <p:pic>
        <p:nvPicPr>
          <p:cNvPr id="2097240" name="Рисунок 2097239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437719" y="895579"/>
            <a:ext cx="1569534" cy="930512"/>
          </a:xfrm>
          <a:prstGeom prst="rect">
            <a:avLst/>
          </a:prstGeom>
        </p:spPr>
      </p:pic>
      <p:pic>
        <p:nvPicPr>
          <p:cNvPr id="2097241" name="Рисунок 2097240"/>
          <p:cNvPicPr>
            <a:picLocks/>
          </p:cNvPicPr>
          <p:nvPr/>
        </p:nvPicPr>
        <p:blipFill rotWithShape="1">
          <a:blip r:embed="rId11"/>
          <a:srcRect l="16994" t="21233" r="13452" b="18373"/>
          <a:stretch/>
        </p:blipFill>
        <p:spPr>
          <a:xfrm>
            <a:off x="4437719" y="1892609"/>
            <a:ext cx="1616956" cy="664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9" name="Google Shape;124;g8718005c73_2_38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0" y="273844"/>
            <a:ext cx="91440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73" name="Google Shape;126;g8718005c73_2_38"/>
          <p:cNvSpPr txBox="1"/>
          <p:nvPr/>
        </p:nvSpPr>
        <p:spPr>
          <a:xfrm>
            <a:off x="164438" y="267165"/>
            <a:ext cx="6816322" cy="563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1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Участие во Всероссийских мероприятиях</a:t>
            </a:r>
            <a:endParaRPr lang="ru-RU"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48674" name="Прямоугольник 16"/>
          <p:cNvSpPr/>
          <p:nvPr/>
        </p:nvSpPr>
        <p:spPr>
          <a:xfrm>
            <a:off x="164438" y="806599"/>
            <a:ext cx="2310252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 smtClean="0">
                <a:latin typeface="+mn-lt"/>
                <a:ea typeface="Calibri" panose="020F0502020204030204" pitchFamily="34" charset="0"/>
              </a:rPr>
              <a:t>Фестиваль </a:t>
            </a:r>
            <a:r>
              <a:rPr lang="ru-RU" sz="1000" dirty="0">
                <a:latin typeface="+mn-lt"/>
                <a:ea typeface="Calibri" panose="020F0502020204030204" pitchFamily="34" charset="0"/>
              </a:rPr>
              <a:t>финансовых лайфхаков – My Money Fest. РЦКФГ РС(Я) в рамках недели провели мероприятия, в которых приняли участие более 400 учащихся.</a:t>
            </a:r>
          </a:p>
        </p:txBody>
      </p:sp>
      <p:sp>
        <p:nvSpPr>
          <p:cNvPr id="1048675" name="Номер слайда 13"/>
          <p:cNvSpPr txBox="1"/>
          <p:nvPr/>
        </p:nvSpPr>
        <p:spPr>
          <a:xfrm>
            <a:off x="8858250" y="4869656"/>
            <a:ext cx="285750" cy="2738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9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48676" name="AutoShape 2" descr="blob:https://web.whatsapp.com/161aff37-625e-47a8-bbb0-564f862b7f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97190" name="Рисунок 5"/>
          <p:cNvPicPr>
            <a:picLocks noChangeAspect="1"/>
          </p:cNvPicPr>
          <p:nvPr/>
        </p:nvPicPr>
        <p:blipFill rotWithShape="1">
          <a:blip r:embed="rId4"/>
          <a:srcRect l="29018" r="29375"/>
          <a:stretch>
            <a:fillRect/>
          </a:stretch>
        </p:blipFill>
        <p:spPr>
          <a:xfrm>
            <a:off x="228197" y="1952372"/>
            <a:ext cx="2182734" cy="13661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97191" name="Рисунок 6"/>
          <p:cNvPicPr>
            <a:picLocks noChangeAspect="1"/>
          </p:cNvPicPr>
          <p:nvPr/>
        </p:nvPicPr>
        <p:blipFill rotWithShape="1">
          <a:blip r:embed="rId5"/>
          <a:srcRect l="36406" t="28124" r="12042" b="22067"/>
          <a:stretch>
            <a:fillRect/>
          </a:stretch>
        </p:blipFill>
        <p:spPr>
          <a:xfrm>
            <a:off x="2544642" y="892457"/>
            <a:ext cx="2269620" cy="12334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48677" name="Прямоугольник 13"/>
          <p:cNvSpPr/>
          <p:nvPr/>
        </p:nvSpPr>
        <p:spPr>
          <a:xfrm>
            <a:off x="2474690" y="2197926"/>
            <a:ext cx="2440021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+mn-lt"/>
                <a:ea typeface="Calibri" panose="020F0502020204030204" pitchFamily="34" charset="0"/>
              </a:rPr>
              <a:t>Всероссийский урок по финансовой безопасности в рамках Международной Олимпиады по финансовой </a:t>
            </a:r>
            <a:r>
              <a:rPr lang="ru-RU" sz="1000" dirty="0" smtClean="0">
                <a:latin typeface="+mn-lt"/>
                <a:ea typeface="Calibri" panose="020F0502020204030204" pitchFamily="34" charset="0"/>
              </a:rPr>
              <a:t>безопасности. Приняли </a:t>
            </a:r>
            <a:r>
              <a:rPr lang="ru-RU" sz="1000" dirty="0">
                <a:latin typeface="+mn-lt"/>
                <a:ea typeface="Calibri" panose="020F0502020204030204" pitchFamily="34" charset="0"/>
              </a:rPr>
              <a:t>участие 400 учащихся школ РС(Я).</a:t>
            </a:r>
          </a:p>
        </p:txBody>
      </p:sp>
      <p:sp>
        <p:nvSpPr>
          <p:cNvPr id="1048678" name="Прямоугольник 17"/>
          <p:cNvSpPr/>
          <p:nvPr/>
        </p:nvSpPr>
        <p:spPr>
          <a:xfrm>
            <a:off x="4914711" y="845344"/>
            <a:ext cx="2440021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 smtClean="0">
                <a:latin typeface="+mn-lt"/>
                <a:ea typeface="Calibri" panose="020F0502020204030204" pitchFamily="34" charset="0"/>
              </a:rPr>
              <a:t>Первый всероссийский чемпионат по финансовой грамотности среди пенсионеров</a:t>
            </a:r>
            <a:endParaRPr lang="ru-RU" sz="1000" dirty="0"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2097193" name="Рисунок 8"/>
          <p:cNvPicPr>
            <a:picLocks noChangeAspect="1"/>
          </p:cNvPicPr>
          <p:nvPr/>
        </p:nvPicPr>
        <p:blipFill rotWithShape="1">
          <a:blip r:embed="rId6"/>
          <a:srcRect l="18945" t="12282" r="64922" b="70508"/>
          <a:stretch>
            <a:fillRect/>
          </a:stretch>
        </p:blipFill>
        <p:spPr>
          <a:xfrm>
            <a:off x="5044030" y="3652395"/>
            <a:ext cx="2175683" cy="13054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48679" name="Прямоугольник 18"/>
          <p:cNvSpPr/>
          <p:nvPr/>
        </p:nvSpPr>
        <p:spPr>
          <a:xfrm>
            <a:off x="4911860" y="2870410"/>
            <a:ext cx="2440021" cy="785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+mn-lt"/>
                <a:ea typeface="Calibri" panose="020F0502020204030204" pitchFamily="34" charset="0"/>
              </a:rPr>
              <a:t>Во Всероссийском конкурсе День Рубля приняли участие студенты и школьники Республики Саха (Якутия) в количестве 34 чел.</a:t>
            </a:r>
          </a:p>
        </p:txBody>
      </p:sp>
      <p:pic>
        <p:nvPicPr>
          <p:cNvPr id="2097195" name="Рисунок 19"/>
          <p:cNvPicPr>
            <a:picLocks noChangeAspect="1"/>
          </p:cNvPicPr>
          <p:nvPr/>
        </p:nvPicPr>
        <p:blipFill rotWithShape="1">
          <a:blip r:embed="rId7"/>
          <a:srcRect l="12116" t="29082" r="12785" b="13509"/>
          <a:stretch>
            <a:fillRect/>
          </a:stretch>
        </p:blipFill>
        <p:spPr>
          <a:xfrm>
            <a:off x="195732" y="3924397"/>
            <a:ext cx="2197915" cy="10821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48680" name="Прямоугольник 20"/>
          <p:cNvSpPr/>
          <p:nvPr/>
        </p:nvSpPr>
        <p:spPr>
          <a:xfrm>
            <a:off x="104621" y="3331165"/>
            <a:ext cx="2440021" cy="58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+mn-lt"/>
                <a:ea typeface="Calibri" panose="020F0502020204030204" pitchFamily="34" charset="0"/>
              </a:rPr>
              <a:t>Всероссийский чемпионат по финансовой грамотности </a:t>
            </a:r>
            <a:r>
              <a:rPr lang="en-US" sz="1000" dirty="0">
                <a:latin typeface="+mn-lt"/>
                <a:ea typeface="Calibri" panose="020F0502020204030204" pitchFamily="34" charset="0"/>
              </a:rPr>
              <a:t>FINCUP</a:t>
            </a:r>
            <a:r>
              <a:rPr lang="ru-RU" sz="1000" dirty="0">
                <a:latin typeface="+mn-lt"/>
                <a:ea typeface="Calibri" panose="020F0502020204030204" pitchFamily="34" charset="0"/>
              </a:rPr>
              <a:t>.</a:t>
            </a:r>
            <a:r>
              <a:rPr lang="en-US" sz="1000" dirty="0">
                <a:latin typeface="+mn-lt"/>
                <a:ea typeface="Calibri" panose="020F0502020204030204" pitchFamily="34" charset="0"/>
              </a:rPr>
              <a:t> </a:t>
            </a:r>
            <a:r>
              <a:rPr lang="ru-RU" sz="1000" dirty="0">
                <a:latin typeface="+mn-lt"/>
                <a:ea typeface="Calibri" panose="020F0502020204030204" pitchFamily="34" charset="0"/>
              </a:rPr>
              <a:t>Участниками стала команда ЯФЭК.</a:t>
            </a:r>
          </a:p>
        </p:txBody>
      </p:sp>
      <p:pic>
        <p:nvPicPr>
          <p:cNvPr id="2097196" name="Рисунок 21"/>
          <p:cNvPicPr>
            <a:picLocks noChangeAspect="1"/>
          </p:cNvPicPr>
          <p:nvPr/>
        </p:nvPicPr>
        <p:blipFill rotWithShape="1">
          <a:blip r:embed="rId8"/>
          <a:srcRect l="8898" t="7255" r="31436" b="31661"/>
          <a:stretch>
            <a:fillRect/>
          </a:stretch>
        </p:blipFill>
        <p:spPr>
          <a:xfrm>
            <a:off x="2608028" y="3377255"/>
            <a:ext cx="2155970" cy="124157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48681" name="Прямоугольник 22"/>
          <p:cNvSpPr/>
          <p:nvPr/>
        </p:nvSpPr>
        <p:spPr>
          <a:xfrm>
            <a:off x="2474690" y="4625045"/>
            <a:ext cx="244002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+mn-lt"/>
                <a:ea typeface="Calibri" panose="020F0502020204030204" pitchFamily="34" charset="0"/>
              </a:rPr>
              <a:t>Фестиваль </a:t>
            </a:r>
            <a:r>
              <a:rPr lang="ru-RU" sz="1000" dirty="0" err="1">
                <a:latin typeface="+mn-lt"/>
                <a:ea typeface="Calibri" panose="020F0502020204030204" pitchFamily="34" charset="0"/>
              </a:rPr>
              <a:t>ФинЗОЖ</a:t>
            </a:r>
            <a:r>
              <a:rPr lang="ru-RU" sz="10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1000" dirty="0">
                <a:latin typeface="+mn-lt"/>
                <a:ea typeface="Calibri" panose="020F0502020204030204" pitchFamily="34" charset="0"/>
              </a:rPr>
              <a:t>Fest </a:t>
            </a:r>
            <a:r>
              <a:rPr lang="ru-RU" sz="1000" dirty="0">
                <a:latin typeface="+mn-lt"/>
                <a:ea typeface="Calibri" panose="020F0502020204030204" pitchFamily="34" charset="0"/>
              </a:rPr>
              <a:t>в рамках Всероссийской недели сбережений.</a:t>
            </a:r>
          </a:p>
        </p:txBody>
      </p:sp>
      <p:pic>
        <p:nvPicPr>
          <p:cNvPr id="22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1388" y="892457"/>
            <a:ext cx="1414171" cy="2000153"/>
          </a:xfrm>
          <a:prstGeom prst="rect">
            <a:avLst/>
          </a:prstGeom>
        </p:spPr>
      </p:pic>
      <p:pic>
        <p:nvPicPr>
          <p:cNvPr id="23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1388" y="3024851"/>
            <a:ext cx="1414172" cy="20001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973" y="1531890"/>
            <a:ext cx="2453199" cy="11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5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7" name="Google Shape;124;g8718005c73_2_38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0" y="273844"/>
            <a:ext cx="91440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84" name="Google Shape;126;g8718005c73_2_38"/>
          <p:cNvSpPr txBox="1"/>
          <p:nvPr/>
        </p:nvSpPr>
        <p:spPr>
          <a:xfrm>
            <a:off x="155575" y="248795"/>
            <a:ext cx="6816322" cy="563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1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Проведение республиканских мероприятий</a:t>
            </a:r>
            <a:endParaRPr lang="ru-RU"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48685" name="Прямоугольник 16"/>
          <p:cNvSpPr/>
          <p:nvPr/>
        </p:nvSpPr>
        <p:spPr>
          <a:xfrm>
            <a:off x="148179" y="863731"/>
            <a:ext cx="2373795" cy="785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1000" dirty="0">
                <a:latin typeface="+mn-lt"/>
                <a:ea typeface="Calibri" panose="020F0502020204030204" pitchFamily="34" charset="0"/>
              </a:rPr>
              <a:t>IX</a:t>
            </a:r>
            <a:r>
              <a:rPr lang="ru-RU" sz="1000" dirty="0">
                <a:latin typeface="+mn-lt"/>
                <a:ea typeface="Calibri" panose="020F0502020204030204" pitchFamily="34" charset="0"/>
              </a:rPr>
              <a:t> Республиканская телевизионная олимпиада по финансам и экономике среди школьников 11-классов.</a:t>
            </a:r>
          </a:p>
        </p:txBody>
      </p:sp>
      <p:pic>
        <p:nvPicPr>
          <p:cNvPr id="2097198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14" y="1703004"/>
            <a:ext cx="2259218" cy="134537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48686" name="Прямоугольник 17"/>
          <p:cNvSpPr/>
          <p:nvPr/>
        </p:nvSpPr>
        <p:spPr>
          <a:xfrm>
            <a:off x="143239" y="3117532"/>
            <a:ext cx="235176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+mj-lt"/>
                <a:ea typeface="Calibri" panose="020F0502020204030204" pitchFamily="34" charset="0"/>
              </a:rPr>
              <a:t>Городской фестиваль Здоровья «Мы инвестируем в будущее»</a:t>
            </a:r>
          </a:p>
        </p:txBody>
      </p:sp>
      <p:sp>
        <p:nvSpPr>
          <p:cNvPr id="1048687" name="Прямоугольник 22"/>
          <p:cNvSpPr/>
          <p:nvPr/>
        </p:nvSpPr>
        <p:spPr>
          <a:xfrm>
            <a:off x="6784429" y="2123873"/>
            <a:ext cx="2319742" cy="78515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+mn-lt"/>
                <a:ea typeface="Calibri" panose="020F0502020204030204" pitchFamily="34" charset="0"/>
              </a:rPr>
              <a:t>Республиканский онлайн фестиваль по финансовой грамотности «Семья - инвестиции в будущее</a:t>
            </a:r>
            <a:r>
              <a:rPr lang="en-US" sz="1000" dirty="0">
                <a:latin typeface="+mn-lt"/>
                <a:ea typeface="Calibri" panose="020F0502020204030204" pitchFamily="34" charset="0"/>
              </a:rPr>
              <a:t>!</a:t>
            </a:r>
            <a:r>
              <a:rPr lang="ru-RU" sz="1000" dirty="0">
                <a:latin typeface="+mn-lt"/>
                <a:ea typeface="Calibri" panose="020F0502020204030204" pitchFamily="34" charset="0"/>
              </a:rPr>
              <a:t>». </a:t>
            </a:r>
          </a:p>
        </p:txBody>
      </p:sp>
      <p:sp>
        <p:nvSpPr>
          <p:cNvPr id="1048688" name="Номер слайда 13"/>
          <p:cNvSpPr txBox="1"/>
          <p:nvPr/>
        </p:nvSpPr>
        <p:spPr>
          <a:xfrm>
            <a:off x="8694964" y="4869656"/>
            <a:ext cx="449036" cy="2738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10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48689" name="Прямоугольник 18"/>
          <p:cNvSpPr/>
          <p:nvPr/>
        </p:nvSpPr>
        <p:spPr>
          <a:xfrm>
            <a:off x="4738887" y="893657"/>
            <a:ext cx="2007283" cy="608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+mn-lt"/>
                <a:ea typeface="Calibri" panose="020F0502020204030204" pitchFamily="34" charset="0"/>
              </a:rPr>
              <a:t>Марафон финансовой грамотности в муниципальных районах  республики.</a:t>
            </a:r>
          </a:p>
        </p:txBody>
      </p:sp>
      <p:pic>
        <p:nvPicPr>
          <p:cNvPr id="209719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0193" y="1919161"/>
            <a:ext cx="1830891" cy="179691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9720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7476" y="984017"/>
            <a:ext cx="2113649" cy="10934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97201" name="Рисунок 23"/>
          <p:cNvPicPr>
            <a:picLocks noChangeAspect="1"/>
          </p:cNvPicPr>
          <p:nvPr/>
        </p:nvPicPr>
        <p:blipFill rotWithShape="1">
          <a:blip r:embed="rId7"/>
          <a:srcRect t="35238" b="7619"/>
          <a:stretch>
            <a:fillRect/>
          </a:stretch>
        </p:blipFill>
        <p:spPr>
          <a:xfrm>
            <a:off x="193885" y="3646550"/>
            <a:ext cx="2259218" cy="12909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97202" name="Рисунок 24"/>
          <p:cNvPicPr>
            <a:picLocks noChangeAspect="1"/>
          </p:cNvPicPr>
          <p:nvPr/>
        </p:nvPicPr>
        <p:blipFill rotWithShape="1">
          <a:blip r:embed="rId8"/>
          <a:srcRect t="11323" r="4980" b="6254"/>
          <a:stretch>
            <a:fillRect/>
          </a:stretch>
        </p:blipFill>
        <p:spPr>
          <a:xfrm>
            <a:off x="2684252" y="3325699"/>
            <a:ext cx="2060503" cy="162022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48690" name="Прямоугольник 25"/>
          <p:cNvSpPr/>
          <p:nvPr/>
        </p:nvSpPr>
        <p:spPr>
          <a:xfrm>
            <a:off x="2585845" y="2444673"/>
            <a:ext cx="2259218" cy="75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+mn-lt"/>
                <a:ea typeface="Calibri" panose="020F0502020204030204" pitchFamily="34" charset="0"/>
              </a:rPr>
              <a:t>Марафон финансовой грамотности для школьников «Финансы и Я» проходил в три этапа с августа по октябрь 2021 г.</a:t>
            </a:r>
          </a:p>
        </p:txBody>
      </p:sp>
      <p:sp>
        <p:nvSpPr>
          <p:cNvPr id="1048691" name="Прямоугольник 26"/>
          <p:cNvSpPr/>
          <p:nvPr/>
        </p:nvSpPr>
        <p:spPr>
          <a:xfrm>
            <a:off x="4792092" y="3764393"/>
            <a:ext cx="1954078" cy="1082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/>
              <a:t>Дни финансовой грамотности для ветеранов и пенсионеров Республики Саха (Якутия) с проведением онлайн – уроков по финансовой безопасности.  </a:t>
            </a:r>
          </a:p>
        </p:txBody>
      </p:sp>
      <p:sp>
        <p:nvSpPr>
          <p:cNvPr id="1048692" name="AutoShape 2" descr="blob:https://web.whatsapp.com/161aff37-625e-47a8-bbb0-564f862b7f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97203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2022" y="987212"/>
            <a:ext cx="2046865" cy="13181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48693" name="Прямоугольник 28"/>
          <p:cNvSpPr/>
          <p:nvPr/>
        </p:nvSpPr>
        <p:spPr>
          <a:xfrm>
            <a:off x="6841949" y="4224712"/>
            <a:ext cx="2175954" cy="75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/>
              <a:t>Фестиваль финансовой грамотности для пенсионеров «Серебряная нить» с мая по июль.</a:t>
            </a:r>
          </a:p>
        </p:txBody>
      </p:sp>
      <p:pic>
        <p:nvPicPr>
          <p:cNvPr id="2097204" name="Рисунок 10"/>
          <p:cNvPicPr>
            <a:picLocks noChangeAspect="1"/>
          </p:cNvPicPr>
          <p:nvPr/>
        </p:nvPicPr>
        <p:blipFill rotWithShape="1">
          <a:blip r:embed="rId10"/>
          <a:srcRect l="41179" t="31308" r="42477" b="48698"/>
          <a:stretch>
            <a:fillRect/>
          </a:stretch>
        </p:blipFill>
        <p:spPr>
          <a:xfrm>
            <a:off x="6920900" y="2945319"/>
            <a:ext cx="2046799" cy="1245837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4" name="Рисунок 7"/>
          <p:cNvPicPr>
            <a:picLocks noChangeAspect="1"/>
          </p:cNvPicPr>
          <p:nvPr/>
        </p:nvPicPr>
        <p:blipFill rotWithShape="1">
          <a:blip r:embed="rId3"/>
          <a:srcRect l="8553" t="7859" r="11198" b="43540"/>
          <a:stretch>
            <a:fillRect/>
          </a:stretch>
        </p:blipFill>
        <p:spPr>
          <a:xfrm>
            <a:off x="4504996" y="3341803"/>
            <a:ext cx="4479614" cy="1597781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2097225" name="Google Shape;124;g8718005c73_2_38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>
            <a:fillRect/>
          </a:stretch>
        </p:blipFill>
        <p:spPr>
          <a:xfrm>
            <a:off x="0" y="72423"/>
            <a:ext cx="9144000" cy="84034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73" name="Google Shape;126;g8718005c73_2_38"/>
          <p:cNvSpPr txBox="1"/>
          <p:nvPr/>
        </p:nvSpPr>
        <p:spPr>
          <a:xfrm>
            <a:off x="307975" y="183545"/>
            <a:ext cx="8325373" cy="563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chemeClr val="dk1"/>
              </a:buClr>
              <a:buSzPts val="2800"/>
            </a:pPr>
            <a:r>
              <a:rPr lang="ru-RU" sz="1600" b="1" dirty="0">
                <a:solidFill>
                  <a:schemeClr val="bg1"/>
                </a:solidFill>
              </a:rPr>
              <a:t>Взаимодействие с общероссийскими и региональными организациями по финансовой грамотности в целях обмена опытом и тиражирования успешных практик Республики Саха (Якутия)</a:t>
            </a:r>
            <a:endParaRPr lang="ru-RU" sz="1600" b="1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48774" name="Прямоугольник 17"/>
          <p:cNvSpPr/>
          <p:nvPr/>
        </p:nvSpPr>
        <p:spPr>
          <a:xfrm>
            <a:off x="155575" y="3785422"/>
            <a:ext cx="2122261" cy="1082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+mj-lt"/>
                <a:ea typeface="Calibri" panose="020F0502020204030204" pitchFamily="34" charset="0"/>
              </a:rPr>
              <a:t>Победители конкурса по созданию ресурсных волонтёрских центров финансового просвещения среди образовательных организаций.</a:t>
            </a:r>
          </a:p>
        </p:txBody>
      </p:sp>
      <p:sp>
        <p:nvSpPr>
          <p:cNvPr id="1048775" name="Номер слайда 13"/>
          <p:cNvSpPr txBox="1"/>
          <p:nvPr/>
        </p:nvSpPr>
        <p:spPr>
          <a:xfrm>
            <a:off x="8858250" y="4869656"/>
            <a:ext cx="285750" cy="2738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9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48776" name="AutoShape 2" descr="blob:https://web.whatsapp.com/161aff37-625e-47a8-bbb0-564f862b7f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8777" name="Номер слайда 13"/>
          <p:cNvSpPr txBox="1"/>
          <p:nvPr/>
        </p:nvSpPr>
        <p:spPr>
          <a:xfrm>
            <a:off x="8673737" y="4823811"/>
            <a:ext cx="470263" cy="3196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21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97226" name="Рисунок 2"/>
          <p:cNvPicPr>
            <a:picLocks noChangeAspect="1"/>
          </p:cNvPicPr>
          <p:nvPr/>
        </p:nvPicPr>
        <p:blipFill rotWithShape="1">
          <a:blip r:embed="rId5"/>
          <a:srcRect l="15797" t="21619" r="64346" b="29904"/>
          <a:stretch>
            <a:fillRect/>
          </a:stretch>
        </p:blipFill>
        <p:spPr>
          <a:xfrm>
            <a:off x="251685" y="1023890"/>
            <a:ext cx="1930039" cy="2650410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1048778" name="AutoShape 2" descr="blob:https://web.whatsapp.com/e8c9d1ef-936c-4846-9e71-94fd0fd539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97227" name="Рисунок 5"/>
          <p:cNvPicPr>
            <a:picLocks noChangeAspect="1"/>
          </p:cNvPicPr>
          <p:nvPr/>
        </p:nvPicPr>
        <p:blipFill rotWithShape="1">
          <a:blip r:embed="rId6"/>
          <a:srcRect t="13197"/>
          <a:stretch>
            <a:fillRect/>
          </a:stretch>
        </p:blipFill>
        <p:spPr>
          <a:xfrm>
            <a:off x="2348400" y="3341803"/>
            <a:ext cx="2069011" cy="1597781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13000"/>
              </a:prstClr>
            </a:outerShdw>
          </a:effectLst>
        </p:spPr>
      </p:pic>
      <p:sp>
        <p:nvSpPr>
          <p:cNvPr id="1048779" name="Прямоугольник 10"/>
          <p:cNvSpPr/>
          <p:nvPr/>
        </p:nvSpPr>
        <p:spPr>
          <a:xfrm>
            <a:off x="2315731" y="963908"/>
            <a:ext cx="2122261" cy="2377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+mj-lt"/>
                <a:ea typeface="Calibri" panose="020F0502020204030204" pitchFamily="34" charset="0"/>
              </a:rPr>
              <a:t>РЦКФГ РС (Я) принял участие в онлайн-марафоне волонтёров финансового просвещения 15 июля 2021 года. Представили проекты, которые реализуются в рамках партнёрских соглашений с Централизованной библиотечной системой г. Якутска, АКБ «Алмазэргиэнбанк» АО и национальной библиотекой РС(Я). </a:t>
            </a:r>
          </a:p>
        </p:txBody>
      </p:sp>
      <p:pic>
        <p:nvPicPr>
          <p:cNvPr id="2097228" name="Рисунок 1"/>
          <p:cNvPicPr>
            <a:picLocks noChangeAspect="1"/>
          </p:cNvPicPr>
          <p:nvPr/>
        </p:nvPicPr>
        <p:blipFill rotWithShape="1">
          <a:blip r:embed="rId7"/>
          <a:srcRect l="8726" t="7721" r="12222" b="15408"/>
          <a:stretch>
            <a:fillRect/>
          </a:stretch>
        </p:blipFill>
        <p:spPr>
          <a:xfrm>
            <a:off x="4504996" y="1023890"/>
            <a:ext cx="2307416" cy="1262110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14000"/>
              </a:prstClr>
            </a:outerShdw>
          </a:effectLst>
        </p:spPr>
      </p:pic>
      <p:sp>
        <p:nvSpPr>
          <p:cNvPr id="1048780" name="Прямоугольник 13"/>
          <p:cNvSpPr/>
          <p:nvPr/>
        </p:nvSpPr>
        <p:spPr>
          <a:xfrm>
            <a:off x="4504996" y="2397122"/>
            <a:ext cx="2307416" cy="751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+mj-lt"/>
                <a:ea typeface="Calibri" panose="020F0502020204030204" pitchFamily="34" charset="0"/>
              </a:rPr>
              <a:t>Участие в </a:t>
            </a:r>
            <a:r>
              <a:rPr lang="en-US" sz="1000" dirty="0">
                <a:latin typeface="+mj-lt"/>
                <a:ea typeface="Calibri" panose="020F0502020204030204" pitchFamily="34" charset="0"/>
              </a:rPr>
              <a:t>VII</a:t>
            </a:r>
            <a:r>
              <a:rPr lang="ru-RU" sz="1000" dirty="0">
                <a:latin typeface="+mj-lt"/>
                <a:ea typeface="Calibri" panose="020F0502020204030204" pitchFamily="34" charset="0"/>
              </a:rPr>
              <a:t> Всероссийской научно-практической конференции по финансовому просвещению в России.</a:t>
            </a:r>
          </a:p>
        </p:txBody>
      </p:sp>
      <p:sp>
        <p:nvSpPr>
          <p:cNvPr id="1048781" name="Прямоугольник 16"/>
          <p:cNvSpPr/>
          <p:nvPr/>
        </p:nvSpPr>
        <p:spPr>
          <a:xfrm>
            <a:off x="6879416" y="1023890"/>
            <a:ext cx="2105194" cy="1907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000" dirty="0">
                <a:latin typeface="+mj-lt"/>
                <a:ea typeface="Calibri" panose="020F0502020204030204" pitchFamily="34" charset="0"/>
              </a:rPr>
              <a:t>Участие в Федеральном форуме «От финансовой грамотности до финансовой устойчивости: тренды, кейсы, </a:t>
            </a:r>
            <a:r>
              <a:rPr lang="ru-RU" sz="1000" dirty="0" err="1">
                <a:latin typeface="+mj-lt"/>
                <a:ea typeface="Calibri" panose="020F0502020204030204" pitchFamily="34" charset="0"/>
              </a:rPr>
              <a:t>форсайт</a:t>
            </a:r>
            <a:r>
              <a:rPr lang="ru-RU" sz="1000" dirty="0">
                <a:latin typeface="+mj-lt"/>
                <a:ea typeface="Calibri" panose="020F0502020204030204" pitchFamily="34" charset="0"/>
              </a:rPr>
              <a:t> 2030»</a:t>
            </a:r>
          </a:p>
          <a:p>
            <a:pPr lvl="0" algn="just">
              <a:lnSpc>
                <a:spcPct val="115000"/>
              </a:lnSpc>
            </a:pPr>
            <a:r>
              <a:rPr lang="ru-RU" sz="1000" dirty="0">
                <a:latin typeface="+mj-lt"/>
                <a:ea typeface="Calibri" panose="020F0502020204030204" pitchFamily="34" charset="0"/>
              </a:rPr>
              <a:t>В перечень лучших практик включены: Республиканская телевизионная олимпиада по финансам и экономике для старшеклассников и онлайн-школа «Финансовая грамотность»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3F66E0040559F4AB01D77C4154CD7AF" ma:contentTypeVersion="1" ma:contentTypeDescription="Создание документа." ma:contentTypeScope="" ma:versionID="4f024dcda0ba40ef69cab01ea4d87ffc">
  <xsd:schema xmlns:xsd="http://www.w3.org/2001/XMLSchema" xmlns:xs="http://www.w3.org/2001/XMLSchema" xmlns:p="http://schemas.microsoft.com/office/2006/metadata/properties" xmlns:ns2="b545a042-29c2-4f0a-932d-d96c064ae9ed" targetNamespace="http://schemas.microsoft.com/office/2006/metadata/properties" ma:root="true" ma:fieldsID="0329678ff4acef0a306ae52ae5bf9457" ns2:_="">
    <xsd:import namespace="b545a042-29c2-4f0a-932d-d96c064ae9ed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5a042-29c2-4f0a-932d-d96c064ae9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1D091A-18E7-4462-BA60-69C10E99164A}"/>
</file>

<file path=customXml/itemProps2.xml><?xml version="1.0" encoding="utf-8"?>
<ds:datastoreItem xmlns:ds="http://schemas.openxmlformats.org/officeDocument/2006/customXml" ds:itemID="{2B66A0BA-69CF-435E-8352-DC6B3B61DCBA}"/>
</file>

<file path=customXml/itemProps3.xml><?xml version="1.0" encoding="utf-8"?>
<ds:datastoreItem xmlns:ds="http://schemas.openxmlformats.org/officeDocument/2006/customXml" ds:itemID="{5E707629-C579-4DC6-B7A8-90C9884329E2}"/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969</Words>
  <Application>Microsoft Office PowerPoint</Application>
  <PresentationFormat>Экран (16:9)</PresentationFormat>
  <Paragraphs>128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Microsoft YaHei UI</vt:lpstr>
      <vt:lpstr>Arial</vt:lpstr>
      <vt:lpstr>Arial Black</vt:lpstr>
      <vt:lpstr>Calibri</vt:lpstr>
      <vt:lpstr>Georgia</vt:lpstr>
      <vt:lpstr>Muller Medium</vt:lpstr>
      <vt:lpstr>Symbol</vt:lpstr>
      <vt:lpstr>Times New Roman</vt:lpstr>
      <vt:lpstr>Verdana</vt:lpstr>
      <vt:lpstr>Office Theme</vt:lpstr>
      <vt:lpstr>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user</cp:lastModifiedBy>
  <cp:revision>36</cp:revision>
  <cp:lastPrinted>2021-12-09T00:18:24Z</cp:lastPrinted>
  <dcterms:created xsi:type="dcterms:W3CDTF">2021-12-07T01:26:37Z</dcterms:created>
  <dcterms:modified xsi:type="dcterms:W3CDTF">2022-12-08T02:36:04Z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0x010100C3F66E0040559F4AB01D77C4154CD7AF</vt:lpwstr>
  </property>
</Properties>
</file>