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1.xml" ContentType="application/vnd.openxmlformats-officedocument.theme+xml"/>
  <Override PartName="/ppt/media/image4.jpg" ContentType="image/jpg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7" r:id="rId2"/>
    <p:sldId id="275" r:id="rId3"/>
    <p:sldId id="302" r:id="rId4"/>
    <p:sldId id="303" r:id="rId5"/>
    <p:sldId id="308" r:id="rId6"/>
    <p:sldId id="304" r:id="rId7"/>
    <p:sldId id="305" r:id="rId8"/>
    <p:sldId id="306" r:id="rId9"/>
    <p:sldId id="307" r:id="rId10"/>
  </p:sldIdLst>
  <p:sldSz cx="10691813" cy="7559675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18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8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32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D7D4DB-51DC-4114-8F76-A1DDFF37AA6B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BF3783-C8A0-4C69-B163-5305D01F6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515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1887" y="2348401"/>
            <a:ext cx="9088041" cy="162043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3773" y="4283817"/>
            <a:ext cx="7484269" cy="193191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C2A79-F3CA-4D92-98C8-C88708070F0D}" type="datetime1">
              <a:rPr lang="ru-RU" smtClean="0"/>
              <a:t>07.12.2022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CB6E1-5163-43F6-82A2-462D637E7C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374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CEDFC-5282-4F5A-869D-6122AFAD1389}" type="datetime1">
              <a:rPr lang="ru-RU" smtClean="0"/>
              <a:t>07.12.2022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CB6E1-5163-43F6-82A2-462D637E7C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394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1564" y="302739"/>
            <a:ext cx="2405658" cy="645022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591" y="302739"/>
            <a:ext cx="7038777" cy="645022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07405-2164-4256-BFF0-2C7CB29A2F12}" type="datetime1">
              <a:rPr lang="ru-RU" smtClean="0"/>
              <a:t>07.12.2022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CB6E1-5163-43F6-82A2-462D637E7C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7833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CAFAD-ABBD-4DB7-B811-773E25264909}" type="datetime1">
              <a:rPr lang="ru-RU" smtClean="0"/>
              <a:t>07.12.2022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CB6E1-5163-43F6-82A2-462D637E7C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6348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580" y="4857793"/>
            <a:ext cx="9088041" cy="150143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580" y="3204115"/>
            <a:ext cx="9088041" cy="165367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6" indent="0">
              <a:buNone/>
              <a:defRPr sz="1601">
                <a:solidFill>
                  <a:schemeClr val="tx1">
                    <a:tint val="75000"/>
                  </a:schemeClr>
                </a:solidFill>
              </a:defRPr>
            </a:lvl3pPr>
            <a:lvl4pPr marL="13716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1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2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E0089-746E-43B1-A392-9E22B09BA155}" type="datetime1">
              <a:rPr lang="ru-RU" smtClean="0"/>
              <a:t>07.12.2022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CB6E1-5163-43F6-82A2-462D637E7C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969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4592" y="1763926"/>
            <a:ext cx="4722217" cy="49890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35005" y="1763926"/>
            <a:ext cx="4722217" cy="49890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ECCA1-1E24-4C56-8F42-E1E542D9B27B}" type="datetime1">
              <a:rPr lang="ru-RU" smtClean="0"/>
              <a:t>07.12.2022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CB6E1-5163-43F6-82A2-462D637E7C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7295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591" y="1692179"/>
            <a:ext cx="4724074" cy="70521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3" indent="0">
              <a:buNone/>
              <a:defRPr sz="2000" b="1"/>
            </a:lvl2pPr>
            <a:lvl3pPr marL="914406" indent="0">
              <a:buNone/>
              <a:defRPr sz="1800" b="1"/>
            </a:lvl3pPr>
            <a:lvl4pPr marL="1371610" indent="0">
              <a:buNone/>
              <a:defRPr sz="1601" b="1"/>
            </a:lvl4pPr>
            <a:lvl5pPr marL="1828812" indent="0">
              <a:buNone/>
              <a:defRPr sz="1601" b="1"/>
            </a:lvl5pPr>
            <a:lvl6pPr marL="2286015" indent="0">
              <a:buNone/>
              <a:defRPr sz="1601" b="1"/>
            </a:lvl6pPr>
            <a:lvl7pPr marL="2743218" indent="0">
              <a:buNone/>
              <a:defRPr sz="1601" b="1"/>
            </a:lvl7pPr>
            <a:lvl8pPr marL="3200421" indent="0">
              <a:buNone/>
              <a:defRPr sz="1601" b="1"/>
            </a:lvl8pPr>
            <a:lvl9pPr marL="3657624" indent="0">
              <a:buNone/>
              <a:defRPr sz="1601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4591" y="2397397"/>
            <a:ext cx="4724074" cy="4355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1"/>
            </a:lvl4pPr>
            <a:lvl5pPr>
              <a:defRPr sz="1601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1293" y="1692179"/>
            <a:ext cx="4725930" cy="70521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3" indent="0">
              <a:buNone/>
              <a:defRPr sz="2000" b="1"/>
            </a:lvl2pPr>
            <a:lvl3pPr marL="914406" indent="0">
              <a:buNone/>
              <a:defRPr sz="1800" b="1"/>
            </a:lvl3pPr>
            <a:lvl4pPr marL="1371610" indent="0">
              <a:buNone/>
              <a:defRPr sz="1601" b="1"/>
            </a:lvl4pPr>
            <a:lvl5pPr marL="1828812" indent="0">
              <a:buNone/>
              <a:defRPr sz="1601" b="1"/>
            </a:lvl5pPr>
            <a:lvl6pPr marL="2286015" indent="0">
              <a:buNone/>
              <a:defRPr sz="1601" b="1"/>
            </a:lvl6pPr>
            <a:lvl7pPr marL="2743218" indent="0">
              <a:buNone/>
              <a:defRPr sz="1601" b="1"/>
            </a:lvl7pPr>
            <a:lvl8pPr marL="3200421" indent="0">
              <a:buNone/>
              <a:defRPr sz="1601" b="1"/>
            </a:lvl8pPr>
            <a:lvl9pPr marL="3657624" indent="0">
              <a:buNone/>
              <a:defRPr sz="1601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31293" y="2397397"/>
            <a:ext cx="4725930" cy="4355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1"/>
            </a:lvl4pPr>
            <a:lvl5pPr>
              <a:defRPr sz="1601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7B53-39BB-41E0-8448-02832ADFD733}" type="datetime1">
              <a:rPr lang="ru-RU" smtClean="0"/>
              <a:t>07.12.2022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CB6E1-5163-43F6-82A2-462D637E7C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0873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E15E9-D799-4C3D-99E9-D5C99797223D}" type="datetime1">
              <a:rPr lang="ru-RU" smtClean="0"/>
              <a:t>07.12.2022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CB6E1-5163-43F6-82A2-462D637E7C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3080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E16B5-0B57-4003-B65B-FF04C11BA37C}" type="datetime1">
              <a:rPr lang="ru-RU" smtClean="0"/>
              <a:t>07.12.2022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CB6E1-5163-43F6-82A2-462D637E7C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907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591" y="300987"/>
            <a:ext cx="3517533" cy="128094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80202" y="300989"/>
            <a:ext cx="5977020" cy="645197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591" y="1581934"/>
            <a:ext cx="3517533" cy="5171028"/>
          </a:xfrm>
        </p:spPr>
        <p:txBody>
          <a:bodyPr/>
          <a:lstStyle>
            <a:lvl1pPr marL="0" indent="0">
              <a:buNone/>
              <a:defRPr sz="1400"/>
            </a:lvl1pPr>
            <a:lvl2pPr marL="457203" indent="0">
              <a:buNone/>
              <a:defRPr sz="1200"/>
            </a:lvl2pPr>
            <a:lvl3pPr marL="914406" indent="0">
              <a:buNone/>
              <a:defRPr sz="1000"/>
            </a:lvl3pPr>
            <a:lvl4pPr marL="1371610" indent="0">
              <a:buNone/>
              <a:defRPr sz="899"/>
            </a:lvl4pPr>
            <a:lvl5pPr marL="1828812" indent="0">
              <a:buNone/>
              <a:defRPr sz="899"/>
            </a:lvl5pPr>
            <a:lvl6pPr marL="2286015" indent="0">
              <a:buNone/>
              <a:defRPr sz="899"/>
            </a:lvl6pPr>
            <a:lvl7pPr marL="2743218" indent="0">
              <a:buNone/>
              <a:defRPr sz="899"/>
            </a:lvl7pPr>
            <a:lvl8pPr marL="3200421" indent="0">
              <a:buNone/>
              <a:defRPr sz="899"/>
            </a:lvl8pPr>
            <a:lvl9pPr marL="3657624" indent="0">
              <a:buNone/>
              <a:defRPr sz="899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5A330-A633-46CE-A8F2-7B1B855B7AB1}" type="datetime1">
              <a:rPr lang="ru-RU" smtClean="0"/>
              <a:t>07.12.2022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CB6E1-5163-43F6-82A2-462D637E7C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9341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670" y="5291772"/>
            <a:ext cx="6415088" cy="62472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670" y="675471"/>
            <a:ext cx="6415088" cy="4535805"/>
          </a:xfrm>
        </p:spPr>
        <p:txBody>
          <a:bodyPr/>
          <a:lstStyle>
            <a:lvl1pPr marL="0" indent="0">
              <a:buNone/>
              <a:defRPr sz="3200"/>
            </a:lvl1pPr>
            <a:lvl2pPr marL="457203" indent="0">
              <a:buNone/>
              <a:defRPr sz="2800"/>
            </a:lvl2pPr>
            <a:lvl3pPr marL="914406" indent="0">
              <a:buNone/>
              <a:defRPr sz="2400"/>
            </a:lvl3pPr>
            <a:lvl4pPr marL="1371610" indent="0">
              <a:buNone/>
              <a:defRPr sz="2000"/>
            </a:lvl4pPr>
            <a:lvl5pPr marL="1828812" indent="0">
              <a:buNone/>
              <a:defRPr sz="2000"/>
            </a:lvl5pPr>
            <a:lvl6pPr marL="2286015" indent="0">
              <a:buNone/>
              <a:defRPr sz="2000"/>
            </a:lvl6pPr>
            <a:lvl7pPr marL="2743218" indent="0">
              <a:buNone/>
              <a:defRPr sz="2000"/>
            </a:lvl7pPr>
            <a:lvl8pPr marL="3200421" indent="0">
              <a:buNone/>
              <a:defRPr sz="2000"/>
            </a:lvl8pPr>
            <a:lvl9pPr marL="3657624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670" y="5916496"/>
            <a:ext cx="6415088" cy="887211"/>
          </a:xfrm>
        </p:spPr>
        <p:txBody>
          <a:bodyPr/>
          <a:lstStyle>
            <a:lvl1pPr marL="0" indent="0">
              <a:buNone/>
              <a:defRPr sz="1400"/>
            </a:lvl1pPr>
            <a:lvl2pPr marL="457203" indent="0">
              <a:buNone/>
              <a:defRPr sz="1200"/>
            </a:lvl2pPr>
            <a:lvl3pPr marL="914406" indent="0">
              <a:buNone/>
              <a:defRPr sz="1000"/>
            </a:lvl3pPr>
            <a:lvl4pPr marL="1371610" indent="0">
              <a:buNone/>
              <a:defRPr sz="899"/>
            </a:lvl4pPr>
            <a:lvl5pPr marL="1828812" indent="0">
              <a:buNone/>
              <a:defRPr sz="899"/>
            </a:lvl5pPr>
            <a:lvl6pPr marL="2286015" indent="0">
              <a:buNone/>
              <a:defRPr sz="899"/>
            </a:lvl6pPr>
            <a:lvl7pPr marL="2743218" indent="0">
              <a:buNone/>
              <a:defRPr sz="899"/>
            </a:lvl7pPr>
            <a:lvl8pPr marL="3200421" indent="0">
              <a:buNone/>
              <a:defRPr sz="899"/>
            </a:lvl8pPr>
            <a:lvl9pPr marL="3657624" indent="0">
              <a:buNone/>
              <a:defRPr sz="899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0DAB2-4540-4913-AE24-0878095A2F59}" type="datetime1">
              <a:rPr lang="ru-RU" smtClean="0"/>
              <a:t>07.12.2022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CB6E1-5163-43F6-82A2-462D637E7C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0186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591" y="302737"/>
            <a:ext cx="9622632" cy="12599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591" y="1763926"/>
            <a:ext cx="9622632" cy="4989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591" y="7006700"/>
            <a:ext cx="2494756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C1D38-9C73-45C2-BD45-9039290ACFEF}" type="datetime1">
              <a:rPr lang="ru-RU" smtClean="0"/>
              <a:t>07.12.2022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037" y="7006700"/>
            <a:ext cx="338574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2466" y="7006700"/>
            <a:ext cx="2494756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CB6E1-5163-43F6-82A2-462D637E7C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2860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2" indent="-342902" algn="l" defTabSz="914406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5" indent="-285751" algn="l" defTabSz="914406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8" indent="-228602" algn="l" defTabSz="91440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10" indent="-228602" algn="l" defTabSz="914406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13" indent="-228602" algn="l" defTabSz="914406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16" indent="-228602" algn="l" defTabSz="91440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20" indent="-228602" algn="l" defTabSz="91440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23" indent="-228602" algn="l" defTabSz="91440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26" indent="-228602" algn="l" defTabSz="91440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3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6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0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12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15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18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21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24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vasyukova.lk@mail.ru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1813" cy="7559483"/>
          </a:xfrm>
          <a:prstGeom prst="rect">
            <a:avLst/>
          </a:prstGeom>
        </p:spPr>
      </p:pic>
      <p:sp>
        <p:nvSpPr>
          <p:cNvPr id="7" name="Текст 6"/>
          <p:cNvSpPr txBox="1">
            <a:spLocks/>
          </p:cNvSpPr>
          <p:nvPr/>
        </p:nvSpPr>
        <p:spPr>
          <a:xfrm>
            <a:off x="5273898" y="3275780"/>
            <a:ext cx="5040560" cy="191985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5"/>
              </a:spcBef>
              <a:buNone/>
            </a:pPr>
            <a:r>
              <a:rPr lang="ru-RU" b="1" dirty="0" smtClean="0">
                <a:solidFill>
                  <a:schemeClr val="bg1"/>
                </a:solidFill>
                <a:latin typeface="+mj-lt"/>
                <a:cs typeface="Calibri"/>
              </a:rPr>
              <a:t>Методические подходы к развитию финансового просвещения </a:t>
            </a:r>
            <a:r>
              <a:rPr lang="ru-RU" b="1" dirty="0">
                <a:solidFill>
                  <a:schemeClr val="bg1"/>
                </a:solidFill>
                <a:latin typeface="+mj-lt"/>
                <a:cs typeface="Calibri"/>
              </a:rPr>
              <a:t>в ДФО</a:t>
            </a:r>
          </a:p>
        </p:txBody>
      </p:sp>
      <p:sp>
        <p:nvSpPr>
          <p:cNvPr id="11" name="Текст 6"/>
          <p:cNvSpPr txBox="1">
            <a:spLocks/>
          </p:cNvSpPr>
          <p:nvPr/>
        </p:nvSpPr>
        <p:spPr>
          <a:xfrm>
            <a:off x="5273898" y="5905122"/>
            <a:ext cx="5040560" cy="68302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dirty="0">
              <a:solidFill>
                <a:srgbClr val="49BBD5"/>
              </a:solidFill>
              <a:latin typeface="HeliosCond" panose="020B7200000000000000" pitchFamily="34" charset="0"/>
            </a:endParaRPr>
          </a:p>
        </p:txBody>
      </p:sp>
      <p:cxnSp>
        <p:nvCxnSpPr>
          <p:cNvPr id="13" name="Прямая соединительная линия 12"/>
          <p:cNvCxnSpPr>
            <a:cxnSpLocks/>
          </p:cNvCxnSpPr>
          <p:nvPr/>
        </p:nvCxnSpPr>
        <p:spPr>
          <a:xfrm>
            <a:off x="5417914" y="5147989"/>
            <a:ext cx="4896544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Текст 6">
            <a:extLst>
              <a:ext uri="{FF2B5EF4-FFF2-40B4-BE49-F238E27FC236}">
                <a16:creationId xmlns:a16="http://schemas.microsoft.com/office/drawing/2014/main" id="{F9D71EC0-98D5-4935-A0E4-A85D893688B1}"/>
              </a:ext>
            </a:extLst>
          </p:cNvPr>
          <p:cNvSpPr txBox="1">
            <a:spLocks/>
          </p:cNvSpPr>
          <p:nvPr/>
        </p:nvSpPr>
        <p:spPr>
          <a:xfrm>
            <a:off x="5345905" y="5195632"/>
            <a:ext cx="5345907" cy="103143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52324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ru-RU" sz="1600" b="1" spc="-5" dirty="0">
                <a:solidFill>
                  <a:srgbClr val="FFFFFF"/>
                </a:solidFill>
                <a:latin typeface="Calibri"/>
                <a:cs typeface="Calibri"/>
              </a:rPr>
              <a:t>Васюкова Людмила Константиновна, </a:t>
            </a:r>
            <a:endParaRPr lang="ru-RU" sz="1600" b="1" spc="-5" dirty="0" smtClean="0">
              <a:solidFill>
                <a:srgbClr val="FFFFFF"/>
              </a:solidFill>
              <a:latin typeface="Calibri"/>
              <a:cs typeface="Calibri"/>
            </a:endParaRPr>
          </a:p>
          <a:p>
            <a:pPr marL="0" marR="52324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ru-RU" sz="1600" b="1" spc="-5" smtClean="0">
                <a:solidFill>
                  <a:srgbClr val="FFFFFF"/>
                </a:solidFill>
                <a:latin typeface="Calibri"/>
                <a:cs typeface="Calibri"/>
              </a:rPr>
              <a:t>ЦКФГ </a:t>
            </a:r>
            <a:r>
              <a:rPr lang="ru-RU" sz="1600" b="1" spc="-5" dirty="0" smtClean="0">
                <a:solidFill>
                  <a:srgbClr val="FFFFFF"/>
                </a:solidFill>
                <a:latin typeface="Calibri"/>
                <a:cs typeface="Calibri"/>
              </a:rPr>
              <a:t>ДВФУ</a:t>
            </a:r>
            <a:endParaRPr lang="ru-RU" sz="1600" b="1" spc="-5" dirty="0">
              <a:solidFill>
                <a:srgbClr val="FFFFFF"/>
              </a:solidFill>
              <a:latin typeface="Calibri"/>
              <a:cs typeface="Calibri"/>
            </a:endParaRPr>
          </a:p>
          <a:p>
            <a:pPr marL="0" marR="52324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ru-RU" sz="1600" b="1" spc="-5" dirty="0" smtClean="0">
                <a:solidFill>
                  <a:srgbClr val="FFFFFF"/>
                </a:solidFill>
                <a:latin typeface="Calibri"/>
                <a:cs typeface="Calibri"/>
              </a:rPr>
              <a:t>08.12.2022</a:t>
            </a:r>
            <a:endParaRPr lang="ru-RU" sz="1600" b="1" spc="-5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38154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0388155" y="7164213"/>
            <a:ext cx="286343" cy="402483"/>
          </a:xfrm>
        </p:spPr>
        <p:txBody>
          <a:bodyPr/>
          <a:lstStyle/>
          <a:p>
            <a:fld id="{8A9CB6E1-5163-43F6-82A2-462D637E7CC4}" type="slidenum">
              <a:rPr lang="ru-RU" sz="1600" smtClean="0">
                <a:latin typeface="HeliosCond" panose="020B7200000000000000" pitchFamily="34" charset="0"/>
              </a:rPr>
              <a:t>2</a:t>
            </a:fld>
            <a:endParaRPr lang="ru-RU" sz="1600" dirty="0">
              <a:latin typeface="HeliosCond" panose="020B7200000000000000" pitchFamily="34" charset="0"/>
            </a:endParaRPr>
          </a:p>
        </p:txBody>
      </p:sp>
      <p:sp>
        <p:nvSpPr>
          <p:cNvPr id="17" name="Текст 6">
            <a:extLst>
              <a:ext uri="{FF2B5EF4-FFF2-40B4-BE49-F238E27FC236}">
                <a16:creationId xmlns:a16="http://schemas.microsoft.com/office/drawing/2014/main" id="{5875107E-818D-43AB-B429-C8ED87B9E629}"/>
              </a:ext>
            </a:extLst>
          </p:cNvPr>
          <p:cNvSpPr txBox="1">
            <a:spLocks/>
          </p:cNvSpPr>
          <p:nvPr/>
        </p:nvSpPr>
        <p:spPr>
          <a:xfrm>
            <a:off x="1273112" y="3048440"/>
            <a:ext cx="4772088" cy="19269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Wingdings" pitchFamily="2" charset="2"/>
              <a:buChar char="ü"/>
            </a:pPr>
            <a:r>
              <a:rPr lang="ru-RU" sz="2400" dirty="0">
                <a:solidFill>
                  <a:schemeClr val="tx1"/>
                </a:solidFill>
                <a:latin typeface="HeliosCond" panose="020B7200000000000000" pitchFamily="34" charset="0"/>
              </a:rPr>
              <a:t>Осведомленность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400" dirty="0">
                <a:solidFill>
                  <a:schemeClr val="tx1"/>
                </a:solidFill>
                <a:latin typeface="HeliosCond" panose="020B7200000000000000" pitchFamily="34" charset="0"/>
              </a:rPr>
              <a:t>Знания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400" dirty="0">
                <a:solidFill>
                  <a:schemeClr val="tx1"/>
                </a:solidFill>
                <a:latin typeface="HeliosCond" panose="020B7200000000000000" pitchFamily="34" charset="0"/>
              </a:rPr>
              <a:t>Умения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400" dirty="0">
                <a:solidFill>
                  <a:schemeClr val="tx1"/>
                </a:solidFill>
                <a:latin typeface="HeliosCond" panose="020B7200000000000000" pitchFamily="34" charset="0"/>
              </a:rPr>
              <a:t>Поведенческие модели</a:t>
            </a:r>
          </a:p>
          <a:p>
            <a:pPr algn="just"/>
            <a:endParaRPr lang="ru-RU" sz="2400" dirty="0">
              <a:solidFill>
                <a:schemeClr val="tx1"/>
              </a:solidFill>
              <a:latin typeface="HeliosCond" panose="020B7200000000000000" pitchFamily="34" charset="0"/>
            </a:endParaRPr>
          </a:p>
        </p:txBody>
      </p:sp>
      <p:sp>
        <p:nvSpPr>
          <p:cNvPr id="9" name="Текст 6">
            <a:extLst>
              <a:ext uri="{FF2B5EF4-FFF2-40B4-BE49-F238E27FC236}">
                <a16:creationId xmlns:a16="http://schemas.microsoft.com/office/drawing/2014/main" id="{5D5CBF5C-8035-9119-7F67-C60D1E614358}"/>
              </a:ext>
            </a:extLst>
          </p:cNvPr>
          <p:cNvSpPr txBox="1">
            <a:spLocks/>
          </p:cNvSpPr>
          <p:nvPr/>
        </p:nvSpPr>
        <p:spPr>
          <a:xfrm>
            <a:off x="1273112" y="5250118"/>
            <a:ext cx="6495685" cy="77811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200"/>
              </a:lnSpc>
            </a:pPr>
            <a:r>
              <a:rPr lang="ru-RU" sz="2800" b="1" dirty="0">
                <a:solidFill>
                  <a:schemeClr val="tx2"/>
                </a:solidFill>
                <a:latin typeface="HeliosCond" panose="020B7200000000000000" pitchFamily="34" charset="0"/>
              </a:rPr>
              <a:t>Результат: финансовое благосостояние</a:t>
            </a:r>
          </a:p>
        </p:txBody>
      </p:sp>
      <p:sp>
        <p:nvSpPr>
          <p:cNvPr id="10" name="Прямоугольник: скругленные углы 18">
            <a:extLst>
              <a:ext uri="{FF2B5EF4-FFF2-40B4-BE49-F238E27FC236}">
                <a16:creationId xmlns:a16="http://schemas.microsoft.com/office/drawing/2014/main" id="{AB6CD6FD-D356-43A4-AC36-594098BF3167}"/>
              </a:ext>
            </a:extLst>
          </p:cNvPr>
          <p:cNvSpPr/>
          <p:nvPr/>
        </p:nvSpPr>
        <p:spPr>
          <a:xfrm>
            <a:off x="573916" y="1621940"/>
            <a:ext cx="4155440" cy="636680"/>
          </a:xfrm>
          <a:prstGeom prst="roundRect">
            <a:avLst/>
          </a:prstGeom>
          <a:gradFill>
            <a:gsLst>
              <a:gs pos="0">
                <a:srgbClr val="25B2B9"/>
              </a:gs>
              <a:gs pos="100000">
                <a:srgbClr val="49BBD5"/>
              </a:gs>
            </a:gsLst>
          </a:gradFill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FFFFFF"/>
                </a:solidFill>
                <a:latin typeface="HeliosCond" panose="020B7200000000000000" pitchFamily="34" charset="0"/>
              </a:rPr>
              <a:t>Финансовая грамотность</a:t>
            </a:r>
            <a:endParaRPr lang="ru-RU" sz="2400" dirty="0"/>
          </a:p>
        </p:txBody>
      </p:sp>
      <p:sp>
        <p:nvSpPr>
          <p:cNvPr id="11" name="Прямоугольник: скругленные углы 19">
            <a:extLst>
              <a:ext uri="{FF2B5EF4-FFF2-40B4-BE49-F238E27FC236}">
                <a16:creationId xmlns:a16="http://schemas.microsoft.com/office/drawing/2014/main" id="{2C275206-7B39-5369-0F05-4CB4932F48E7}"/>
              </a:ext>
            </a:extLst>
          </p:cNvPr>
          <p:cNvSpPr/>
          <p:nvPr/>
        </p:nvSpPr>
        <p:spPr>
          <a:xfrm>
            <a:off x="5910568" y="1621940"/>
            <a:ext cx="4155440" cy="636680"/>
          </a:xfrm>
          <a:prstGeom prst="roundRect">
            <a:avLst/>
          </a:prstGeom>
          <a:gradFill>
            <a:gsLst>
              <a:gs pos="0">
                <a:srgbClr val="25B2B9"/>
              </a:gs>
              <a:gs pos="100000">
                <a:srgbClr val="49BBD5"/>
              </a:gs>
            </a:gsLst>
          </a:gradFill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FFFFFF"/>
                </a:solidFill>
                <a:latin typeface="HeliosCond" panose="020B7200000000000000" pitchFamily="34" charset="0"/>
              </a:rPr>
              <a:t>Финансовое образование</a:t>
            </a:r>
            <a:endParaRPr lang="ru-RU" sz="2400" dirty="0"/>
          </a:p>
        </p:txBody>
      </p:sp>
      <p:sp>
        <p:nvSpPr>
          <p:cNvPr id="30" name="Стрелка вправо 29">
            <a:extLst>
              <a:ext uri="{FF2B5EF4-FFF2-40B4-BE49-F238E27FC236}">
                <a16:creationId xmlns:a16="http://schemas.microsoft.com/office/drawing/2014/main" id="{B45BA386-B0B2-76BB-3A7D-A822F92ADA98}"/>
              </a:ext>
            </a:extLst>
          </p:cNvPr>
          <p:cNvSpPr/>
          <p:nvPr/>
        </p:nvSpPr>
        <p:spPr>
          <a:xfrm>
            <a:off x="4969608" y="1748697"/>
            <a:ext cx="700708" cy="3831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27350A1E-922B-3A6F-1A12-4703E67C35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0934" y="182794"/>
            <a:ext cx="1227222" cy="1179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6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0388155" y="7164213"/>
            <a:ext cx="286343" cy="402483"/>
          </a:xfrm>
        </p:spPr>
        <p:txBody>
          <a:bodyPr/>
          <a:lstStyle/>
          <a:p>
            <a:fld id="{8A9CB6E1-5163-43F6-82A2-462D637E7CC4}" type="slidenum">
              <a:rPr lang="ru-RU" sz="1600" smtClean="0">
                <a:latin typeface="HeliosCond" panose="020B7200000000000000" pitchFamily="34" charset="0"/>
              </a:rPr>
              <a:t>3</a:t>
            </a:fld>
            <a:endParaRPr lang="ru-RU" sz="1600" dirty="0">
              <a:latin typeface="HeliosCond" panose="020B7200000000000000" pitchFamily="34" charset="0"/>
            </a:endParaRP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27350A1E-922B-3A6F-1A12-4703E67C35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0934" y="182794"/>
            <a:ext cx="1227222" cy="1179095"/>
          </a:xfrm>
          <a:prstGeom prst="rect">
            <a:avLst/>
          </a:prstGeom>
        </p:spPr>
      </p:pic>
      <p:sp>
        <p:nvSpPr>
          <p:cNvPr id="3" name="Текст 6">
            <a:extLst>
              <a:ext uri="{FF2B5EF4-FFF2-40B4-BE49-F238E27FC236}">
                <a16:creationId xmlns:a16="http://schemas.microsoft.com/office/drawing/2014/main" id="{8E26DDD1-42EA-0A3D-17E2-C7538CB13569}"/>
              </a:ext>
            </a:extLst>
          </p:cNvPr>
          <p:cNvSpPr txBox="1">
            <a:spLocks/>
          </p:cNvSpPr>
          <p:nvPr/>
        </p:nvSpPr>
        <p:spPr>
          <a:xfrm>
            <a:off x="1273112" y="3048440"/>
            <a:ext cx="4772088" cy="19269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Wingdings" pitchFamily="2" charset="2"/>
              <a:buChar char="ü"/>
            </a:pPr>
            <a:r>
              <a:rPr lang="ru-RU" sz="2400" dirty="0">
                <a:solidFill>
                  <a:schemeClr val="tx1"/>
                </a:solidFill>
                <a:latin typeface="HeliosCond" panose="020B7200000000000000" pitchFamily="34" charset="0"/>
              </a:rPr>
              <a:t>Осведомленность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400" dirty="0">
                <a:solidFill>
                  <a:schemeClr val="tx1"/>
                </a:solidFill>
                <a:latin typeface="HeliosCond" panose="020B7200000000000000" pitchFamily="34" charset="0"/>
              </a:rPr>
              <a:t>Знания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400" dirty="0">
                <a:solidFill>
                  <a:schemeClr val="tx1"/>
                </a:solidFill>
                <a:latin typeface="HeliosCond" panose="020B7200000000000000" pitchFamily="34" charset="0"/>
              </a:rPr>
              <a:t>Умения</a:t>
            </a:r>
            <a:endParaRPr lang="ru-RU" sz="2400" b="1" dirty="0">
              <a:solidFill>
                <a:srgbClr val="A3185B"/>
              </a:solidFill>
              <a:latin typeface="HeliosCond" panose="020B7200000000000000" pitchFamily="34" charset="0"/>
            </a:endParaRPr>
          </a:p>
          <a:p>
            <a:pPr marL="342900" indent="-342900" algn="just">
              <a:buFont typeface="Wingdings" pitchFamily="2" charset="2"/>
              <a:buChar char="q"/>
            </a:pPr>
            <a:r>
              <a:rPr lang="ru-RU" sz="2400" b="1" dirty="0">
                <a:solidFill>
                  <a:srgbClr val="A3185B"/>
                </a:solidFill>
                <a:latin typeface="HeliosCond" panose="020B7200000000000000" pitchFamily="34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HeliosCond" panose="020B7200000000000000" pitchFamily="34" charset="0"/>
              </a:rPr>
              <a:t>Поведенческие модели</a:t>
            </a:r>
          </a:p>
          <a:p>
            <a:pPr algn="just"/>
            <a:endParaRPr lang="ru-RU" sz="2400" dirty="0">
              <a:solidFill>
                <a:schemeClr val="tx1"/>
              </a:solidFill>
              <a:latin typeface="HeliosCond" panose="020B7200000000000000" pitchFamily="34" charset="0"/>
            </a:endParaRPr>
          </a:p>
        </p:txBody>
      </p:sp>
      <p:sp>
        <p:nvSpPr>
          <p:cNvPr id="4" name="Текст 6">
            <a:extLst>
              <a:ext uri="{FF2B5EF4-FFF2-40B4-BE49-F238E27FC236}">
                <a16:creationId xmlns:a16="http://schemas.microsoft.com/office/drawing/2014/main" id="{BCB26078-A4E5-4277-CEEA-F5A502F06B5D}"/>
              </a:ext>
            </a:extLst>
          </p:cNvPr>
          <p:cNvSpPr txBox="1">
            <a:spLocks/>
          </p:cNvSpPr>
          <p:nvPr/>
        </p:nvSpPr>
        <p:spPr>
          <a:xfrm>
            <a:off x="7207767" y="3784202"/>
            <a:ext cx="1953167" cy="77811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200"/>
              </a:lnSpc>
            </a:pPr>
            <a:r>
              <a:rPr lang="ru-RU" sz="3200" b="1" dirty="0">
                <a:solidFill>
                  <a:schemeClr val="tx1"/>
                </a:solidFill>
                <a:latin typeface="HeliosCond" panose="020B7200000000000000" pitchFamily="34" charset="0"/>
              </a:rPr>
              <a:t>Разрыв</a:t>
            </a:r>
          </a:p>
        </p:txBody>
      </p:sp>
      <p:sp>
        <p:nvSpPr>
          <p:cNvPr id="5" name="Стрелка вправо 4">
            <a:extLst>
              <a:ext uri="{FF2B5EF4-FFF2-40B4-BE49-F238E27FC236}">
                <a16:creationId xmlns:a16="http://schemas.microsoft.com/office/drawing/2014/main" id="{9EC11F4F-6AE0-8F00-6FAA-8CE4C91E3A37}"/>
              </a:ext>
            </a:extLst>
          </p:cNvPr>
          <p:cNvSpPr/>
          <p:nvPr/>
        </p:nvSpPr>
        <p:spPr>
          <a:xfrm>
            <a:off x="5694846" y="3718054"/>
            <a:ext cx="700708" cy="383165"/>
          </a:xfrm>
          <a:prstGeom prst="rightArrow">
            <a:avLst/>
          </a:prstGeom>
          <a:solidFill>
            <a:srgbClr val="A3185B"/>
          </a:solidFill>
          <a:ln>
            <a:solidFill>
              <a:srgbClr val="A318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A318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814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0388155" y="7164213"/>
            <a:ext cx="286343" cy="402483"/>
          </a:xfrm>
        </p:spPr>
        <p:txBody>
          <a:bodyPr/>
          <a:lstStyle/>
          <a:p>
            <a:fld id="{8A9CB6E1-5163-43F6-82A2-462D637E7CC4}" type="slidenum">
              <a:rPr lang="ru-RU" sz="1600" smtClean="0">
                <a:latin typeface="HeliosCond" panose="020B7200000000000000" pitchFamily="34" charset="0"/>
              </a:rPr>
              <a:t>4</a:t>
            </a:fld>
            <a:endParaRPr lang="ru-RU" sz="1600" dirty="0">
              <a:latin typeface="HeliosCond" panose="020B7200000000000000" pitchFamily="34" charset="0"/>
            </a:endParaRP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27350A1E-922B-3A6F-1A12-4703E67C35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0934" y="182794"/>
            <a:ext cx="1227222" cy="1179095"/>
          </a:xfrm>
          <a:prstGeom prst="rect">
            <a:avLst/>
          </a:prstGeom>
        </p:spPr>
      </p:pic>
      <p:sp>
        <p:nvSpPr>
          <p:cNvPr id="4" name="Текст 6">
            <a:extLst>
              <a:ext uri="{FF2B5EF4-FFF2-40B4-BE49-F238E27FC236}">
                <a16:creationId xmlns:a16="http://schemas.microsoft.com/office/drawing/2014/main" id="{BCB26078-A4E5-4277-CEEA-F5A502F06B5D}"/>
              </a:ext>
            </a:extLst>
          </p:cNvPr>
          <p:cNvSpPr txBox="1">
            <a:spLocks/>
          </p:cNvSpPr>
          <p:nvPr/>
        </p:nvSpPr>
        <p:spPr>
          <a:xfrm>
            <a:off x="1273112" y="752604"/>
            <a:ext cx="3466731" cy="77811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200"/>
              </a:lnSpc>
            </a:pPr>
            <a:r>
              <a:rPr lang="ru-RU" sz="3600" b="1" dirty="0">
                <a:solidFill>
                  <a:schemeClr val="tx2"/>
                </a:solidFill>
                <a:latin typeface="HeliosCond" panose="020B7200000000000000" pitchFamily="34" charset="0"/>
              </a:rPr>
              <a:t>Проблема №1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6AC6A73F-BD1F-92D8-4882-FA316BEA3029}"/>
              </a:ext>
            </a:extLst>
          </p:cNvPr>
          <p:cNvSpPr txBox="1">
            <a:spLocks/>
          </p:cNvSpPr>
          <p:nvPr/>
        </p:nvSpPr>
        <p:spPr>
          <a:xfrm>
            <a:off x="1273112" y="2167296"/>
            <a:ext cx="7459408" cy="19269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>
                <a:solidFill>
                  <a:srgbClr val="A3185B"/>
                </a:solidFill>
                <a:latin typeface="HeliosCond" panose="020B7200000000000000" pitchFamily="34" charset="0"/>
              </a:rPr>
              <a:t>Много</a:t>
            </a:r>
            <a:r>
              <a:rPr lang="ru-RU" sz="2800" dirty="0" smtClean="0">
                <a:solidFill>
                  <a:schemeClr val="tx1"/>
                </a:solidFill>
                <a:latin typeface="HeliosCond" panose="020B7200000000000000" pitchFamily="34" charset="0"/>
              </a:rPr>
              <a:t> 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  <a:latin typeface="HeliosCond" panose="020B7200000000000000" pitchFamily="34" charset="0"/>
              </a:rPr>
              <a:t>мероприятий</a:t>
            </a:r>
            <a:r>
              <a:rPr lang="ru-RU" sz="2800" dirty="0">
                <a:solidFill>
                  <a:schemeClr val="tx1"/>
                </a:solidFill>
                <a:latin typeface="HeliosCond" panose="020B7200000000000000" pitchFamily="34" charset="0"/>
              </a:rPr>
              <a:t>, формирующих «знаниевые компетенции»</a:t>
            </a:r>
          </a:p>
        </p:txBody>
      </p:sp>
      <p:sp>
        <p:nvSpPr>
          <p:cNvPr id="8" name="Текст 6">
            <a:extLst>
              <a:ext uri="{FF2B5EF4-FFF2-40B4-BE49-F238E27FC236}">
                <a16:creationId xmlns:a16="http://schemas.microsoft.com/office/drawing/2014/main" id="{E0C4A5CF-F765-2FB7-0808-5EB3277F4268}"/>
              </a:ext>
            </a:extLst>
          </p:cNvPr>
          <p:cNvSpPr txBox="1">
            <a:spLocks/>
          </p:cNvSpPr>
          <p:nvPr/>
        </p:nvSpPr>
        <p:spPr>
          <a:xfrm>
            <a:off x="1281233" y="3553858"/>
            <a:ext cx="7534963" cy="19269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ru-RU" sz="2800" b="1" dirty="0">
                <a:solidFill>
                  <a:srgbClr val="A3185B"/>
                </a:solidFill>
                <a:latin typeface="HeliosCond" panose="020B7200000000000000" pitchFamily="34" charset="0"/>
              </a:rPr>
              <a:t>Недостаточно</a:t>
            </a:r>
            <a:r>
              <a:rPr lang="ru-RU" sz="2800" dirty="0">
                <a:solidFill>
                  <a:schemeClr val="tx1"/>
                </a:solidFill>
                <a:latin typeface="HeliosCond" panose="020B7200000000000000" pitchFamily="34" charset="0"/>
              </a:rPr>
              <a:t> </a:t>
            </a:r>
            <a:endParaRPr lang="ru-RU" sz="2800" dirty="0" smtClean="0">
              <a:solidFill>
                <a:schemeClr val="tx1"/>
              </a:solidFill>
              <a:latin typeface="HeliosCond" panose="020B7200000000000000" pitchFamily="34" charset="0"/>
            </a:endParaRPr>
          </a:p>
          <a:p>
            <a:pPr algn="ctr">
              <a:spcBef>
                <a:spcPts val="0"/>
              </a:spcBef>
            </a:pPr>
            <a:r>
              <a:rPr lang="ru-RU" sz="2800" dirty="0" smtClean="0">
                <a:solidFill>
                  <a:schemeClr val="tx1"/>
                </a:solidFill>
                <a:latin typeface="HeliosCond" panose="020B7200000000000000" pitchFamily="34" charset="0"/>
              </a:rPr>
              <a:t>методов</a:t>
            </a:r>
            <a:r>
              <a:rPr lang="ru-RU" sz="2800" dirty="0">
                <a:solidFill>
                  <a:schemeClr val="tx1"/>
                </a:solidFill>
                <a:latin typeface="HeliosCond" panose="020B7200000000000000" pitchFamily="34" charset="0"/>
              </a:rPr>
              <a:t>, способов, приёмов,</a:t>
            </a:r>
          </a:p>
          <a:p>
            <a:pPr algn="just">
              <a:spcBef>
                <a:spcPts val="0"/>
              </a:spcBef>
            </a:pPr>
            <a:r>
              <a:rPr lang="ru-RU" sz="2800" dirty="0">
                <a:solidFill>
                  <a:schemeClr val="tx1"/>
                </a:solidFill>
                <a:latin typeface="HeliosCond" panose="020B7200000000000000" pitchFamily="34" charset="0"/>
              </a:rPr>
              <a:t>формирующих паттерны финансово-грамотного поведения</a:t>
            </a:r>
          </a:p>
        </p:txBody>
      </p:sp>
    </p:spTree>
    <p:extLst>
      <p:ext uri="{BB962C8B-B14F-4D97-AF65-F5344CB8AC3E}">
        <p14:creationId xmlns:p14="http://schemas.microsoft.com/office/powerpoint/2010/main" val="1156562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0388155" y="7164213"/>
            <a:ext cx="286343" cy="402483"/>
          </a:xfrm>
        </p:spPr>
        <p:txBody>
          <a:bodyPr/>
          <a:lstStyle/>
          <a:p>
            <a:fld id="{8A9CB6E1-5163-43F6-82A2-462D637E7CC4}" type="slidenum">
              <a:rPr lang="ru-RU" sz="1600" smtClean="0">
                <a:latin typeface="HeliosCond" panose="020B7200000000000000" pitchFamily="34" charset="0"/>
              </a:rPr>
              <a:t>5</a:t>
            </a:fld>
            <a:endParaRPr lang="ru-RU" sz="1600" dirty="0">
              <a:latin typeface="HeliosCond" panose="020B7200000000000000" pitchFamily="34" charset="0"/>
            </a:endParaRP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27350A1E-922B-3A6F-1A12-4703E67C35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0934" y="182794"/>
            <a:ext cx="1227222" cy="1179095"/>
          </a:xfrm>
          <a:prstGeom prst="rect">
            <a:avLst/>
          </a:prstGeom>
        </p:spPr>
      </p:pic>
      <p:sp>
        <p:nvSpPr>
          <p:cNvPr id="6" name="Текст 6">
            <a:extLst>
              <a:ext uri="{FF2B5EF4-FFF2-40B4-BE49-F238E27FC236}">
                <a16:creationId xmlns:a16="http://schemas.microsoft.com/office/drawing/2014/main" id="{68A2043C-2C82-D4E1-FDF8-C1675E7543D3}"/>
              </a:ext>
            </a:extLst>
          </p:cNvPr>
          <p:cNvSpPr txBox="1">
            <a:spLocks/>
          </p:cNvSpPr>
          <p:nvPr/>
        </p:nvSpPr>
        <p:spPr>
          <a:xfrm>
            <a:off x="5355465" y="2394418"/>
            <a:ext cx="4227550" cy="5117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200"/>
              </a:lnSpc>
            </a:pPr>
            <a:r>
              <a:rPr lang="ru-RU" sz="6600" b="1" dirty="0">
                <a:solidFill>
                  <a:schemeClr val="tx2"/>
                </a:solidFill>
                <a:latin typeface="HeliosCond" panose="020B7200000000000000" pitchFamily="34" charset="0"/>
              </a:rPr>
              <a:t>&gt;</a:t>
            </a:r>
            <a:r>
              <a:rPr lang="en-US" sz="6600" b="1" dirty="0">
                <a:solidFill>
                  <a:schemeClr val="tx2"/>
                </a:solidFill>
                <a:latin typeface="HeliosCond" panose="020B7200000000000000" pitchFamily="34" charset="0"/>
              </a:rPr>
              <a:t>150 000</a:t>
            </a:r>
            <a:endParaRPr lang="ru-RU" sz="6600" b="1" dirty="0">
              <a:solidFill>
                <a:schemeClr val="tx2"/>
              </a:solidFill>
              <a:latin typeface="HeliosCond" panose="020B7200000000000000" pitchFamily="34" charset="0"/>
            </a:endParaRPr>
          </a:p>
        </p:txBody>
      </p:sp>
      <p:sp>
        <p:nvSpPr>
          <p:cNvPr id="9" name="Текст 6">
            <a:extLst>
              <a:ext uri="{FF2B5EF4-FFF2-40B4-BE49-F238E27FC236}">
                <a16:creationId xmlns:a16="http://schemas.microsoft.com/office/drawing/2014/main" id="{417D8C42-37FB-503F-B6C5-FD9108BF8606}"/>
              </a:ext>
            </a:extLst>
          </p:cNvPr>
          <p:cNvSpPr txBox="1">
            <a:spLocks/>
          </p:cNvSpPr>
          <p:nvPr/>
        </p:nvSpPr>
        <p:spPr>
          <a:xfrm>
            <a:off x="1088036" y="2790584"/>
            <a:ext cx="2876011" cy="102252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>
                <a:solidFill>
                  <a:schemeClr val="tx1"/>
                </a:solidFill>
                <a:latin typeface="HeliosCond" panose="020B7200000000000000" pitchFamily="34" charset="0"/>
              </a:rPr>
              <a:t>онлайн-уроков на всю Россию и страны СНГ</a:t>
            </a:r>
          </a:p>
        </p:txBody>
      </p:sp>
      <p:sp>
        <p:nvSpPr>
          <p:cNvPr id="11" name="Текст 6">
            <a:extLst>
              <a:ext uri="{FF2B5EF4-FFF2-40B4-BE49-F238E27FC236}">
                <a16:creationId xmlns:a16="http://schemas.microsoft.com/office/drawing/2014/main" id="{9DD1A136-B4A2-920F-4C9A-AF0B0673BC32}"/>
              </a:ext>
            </a:extLst>
          </p:cNvPr>
          <p:cNvSpPr txBox="1">
            <a:spLocks/>
          </p:cNvSpPr>
          <p:nvPr/>
        </p:nvSpPr>
        <p:spPr>
          <a:xfrm>
            <a:off x="2272514" y="2374820"/>
            <a:ext cx="1400987" cy="5117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200"/>
              </a:lnSpc>
            </a:pPr>
            <a:r>
              <a:rPr lang="ru-RU" sz="6600" b="1" dirty="0">
                <a:solidFill>
                  <a:schemeClr val="tx2"/>
                </a:solidFill>
                <a:latin typeface="HeliosCond" panose="020B7200000000000000" pitchFamily="34" charset="0"/>
              </a:rPr>
              <a:t>8</a:t>
            </a:r>
            <a:endParaRPr lang="ru-RU" sz="6600" b="1" dirty="0">
              <a:solidFill>
                <a:schemeClr val="tx2"/>
              </a:solidFill>
              <a:latin typeface="HeliosCond" panose="020B7200000000000000" pitchFamily="34" charset="0"/>
            </a:endParaRPr>
          </a:p>
        </p:txBody>
      </p:sp>
      <p:sp>
        <p:nvSpPr>
          <p:cNvPr id="12" name="Текст 6">
            <a:extLst>
              <a:ext uri="{FF2B5EF4-FFF2-40B4-BE49-F238E27FC236}">
                <a16:creationId xmlns:a16="http://schemas.microsoft.com/office/drawing/2014/main" id="{A000482E-59A6-7378-6BAD-7E282C017257}"/>
              </a:ext>
            </a:extLst>
          </p:cNvPr>
          <p:cNvSpPr txBox="1">
            <a:spLocks/>
          </p:cNvSpPr>
          <p:nvPr/>
        </p:nvSpPr>
        <p:spPr>
          <a:xfrm>
            <a:off x="5872108" y="2823361"/>
            <a:ext cx="2876011" cy="75838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ru-RU" b="1" dirty="0">
                <a:solidFill>
                  <a:schemeClr val="tx1"/>
                </a:solidFill>
                <a:latin typeface="HeliosCond" panose="020B7200000000000000" pitchFamily="34" charset="0"/>
              </a:rPr>
              <a:t>участников</a:t>
            </a:r>
          </a:p>
          <a:p>
            <a:pPr algn="ctr">
              <a:spcBef>
                <a:spcPts val="0"/>
              </a:spcBef>
            </a:pPr>
            <a:r>
              <a:rPr lang="ru-RU" b="1" dirty="0">
                <a:solidFill>
                  <a:schemeClr val="tx1"/>
                </a:solidFill>
                <a:latin typeface="HeliosCond" panose="020B7200000000000000" pitchFamily="34" charset="0"/>
              </a:rPr>
              <a:t>онлайн-уроков</a:t>
            </a:r>
          </a:p>
        </p:txBody>
      </p:sp>
      <p:sp>
        <p:nvSpPr>
          <p:cNvPr id="13" name="Текст 6">
            <a:extLst>
              <a:ext uri="{FF2B5EF4-FFF2-40B4-BE49-F238E27FC236}">
                <a16:creationId xmlns:a16="http://schemas.microsoft.com/office/drawing/2014/main" id="{C6802E50-3B96-0803-B517-FEAD19DC9A1A}"/>
              </a:ext>
            </a:extLst>
          </p:cNvPr>
          <p:cNvSpPr txBox="1">
            <a:spLocks/>
          </p:cNvSpPr>
          <p:nvPr/>
        </p:nvSpPr>
        <p:spPr>
          <a:xfrm>
            <a:off x="1895424" y="4323940"/>
            <a:ext cx="1261233" cy="5117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200"/>
              </a:lnSpc>
            </a:pPr>
            <a:r>
              <a:rPr lang="ru-RU" sz="6600" b="1" dirty="0" smtClean="0">
                <a:solidFill>
                  <a:schemeClr val="tx2"/>
                </a:solidFill>
                <a:latin typeface="HeliosCond" panose="020B7200000000000000" pitchFamily="34" charset="0"/>
              </a:rPr>
              <a:t>55</a:t>
            </a:r>
            <a:endParaRPr lang="ru-RU" sz="6600" b="1" dirty="0">
              <a:solidFill>
                <a:schemeClr val="tx2"/>
              </a:solidFill>
              <a:latin typeface="HeliosCond" panose="020B7200000000000000" pitchFamily="34" charset="0"/>
            </a:endParaRPr>
          </a:p>
        </p:txBody>
      </p:sp>
      <p:sp>
        <p:nvSpPr>
          <p:cNvPr id="14" name="Текст 6">
            <a:extLst>
              <a:ext uri="{FF2B5EF4-FFF2-40B4-BE49-F238E27FC236}">
                <a16:creationId xmlns:a16="http://schemas.microsoft.com/office/drawing/2014/main" id="{A72691BB-6C02-68C9-4005-15103B18D728}"/>
              </a:ext>
            </a:extLst>
          </p:cNvPr>
          <p:cNvSpPr txBox="1">
            <a:spLocks/>
          </p:cNvSpPr>
          <p:nvPr/>
        </p:nvSpPr>
        <p:spPr>
          <a:xfrm>
            <a:off x="1110432" y="4766171"/>
            <a:ext cx="2876011" cy="102252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>
                <a:solidFill>
                  <a:schemeClr val="tx1"/>
                </a:solidFill>
                <a:latin typeface="HeliosCond" panose="020B7200000000000000" pitchFamily="34" charset="0"/>
              </a:rPr>
              <a:t>выездных экспедиций</a:t>
            </a:r>
          </a:p>
        </p:txBody>
      </p:sp>
      <p:sp>
        <p:nvSpPr>
          <p:cNvPr id="16" name="Текст 6">
            <a:extLst>
              <a:ext uri="{FF2B5EF4-FFF2-40B4-BE49-F238E27FC236}">
                <a16:creationId xmlns:a16="http://schemas.microsoft.com/office/drawing/2014/main" id="{89F33442-5771-6ACB-5EBC-E495B1ABD74D}"/>
              </a:ext>
            </a:extLst>
          </p:cNvPr>
          <p:cNvSpPr txBox="1">
            <a:spLocks/>
          </p:cNvSpPr>
          <p:nvPr/>
        </p:nvSpPr>
        <p:spPr>
          <a:xfrm>
            <a:off x="1647971" y="6032430"/>
            <a:ext cx="1728294" cy="5117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200"/>
              </a:lnSpc>
            </a:pPr>
            <a:r>
              <a:rPr lang="ru-RU" sz="6600" b="1" dirty="0">
                <a:solidFill>
                  <a:schemeClr val="tx2"/>
                </a:solidFill>
                <a:latin typeface="HeliosCond" panose="020B7200000000000000" pitchFamily="34" charset="0"/>
              </a:rPr>
              <a:t>103</a:t>
            </a:r>
          </a:p>
        </p:txBody>
      </p:sp>
      <p:sp>
        <p:nvSpPr>
          <p:cNvPr id="17" name="Текст 6">
            <a:extLst>
              <a:ext uri="{FF2B5EF4-FFF2-40B4-BE49-F238E27FC236}">
                <a16:creationId xmlns:a16="http://schemas.microsoft.com/office/drawing/2014/main" id="{5D38B15A-2832-B4DC-E8E8-55D6EB27FB37}"/>
              </a:ext>
            </a:extLst>
          </p:cNvPr>
          <p:cNvSpPr txBox="1">
            <a:spLocks/>
          </p:cNvSpPr>
          <p:nvPr/>
        </p:nvSpPr>
        <p:spPr>
          <a:xfrm>
            <a:off x="1074112" y="6544167"/>
            <a:ext cx="2876011" cy="102252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>
                <a:solidFill>
                  <a:schemeClr val="tx1"/>
                </a:solidFill>
                <a:latin typeface="HeliosCond" panose="020B7200000000000000" pitchFamily="34" charset="0"/>
              </a:rPr>
              <a:t>оффлайн уроков</a:t>
            </a:r>
          </a:p>
        </p:txBody>
      </p:sp>
      <p:sp>
        <p:nvSpPr>
          <p:cNvPr id="18" name="Текст 6">
            <a:extLst>
              <a:ext uri="{FF2B5EF4-FFF2-40B4-BE49-F238E27FC236}">
                <a16:creationId xmlns:a16="http://schemas.microsoft.com/office/drawing/2014/main" id="{6225AF38-3CC5-9521-38EA-A7923B1DC674}"/>
              </a:ext>
            </a:extLst>
          </p:cNvPr>
          <p:cNvSpPr txBox="1">
            <a:spLocks/>
          </p:cNvSpPr>
          <p:nvPr/>
        </p:nvSpPr>
        <p:spPr>
          <a:xfrm>
            <a:off x="5676585" y="6032430"/>
            <a:ext cx="4381814" cy="5117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200"/>
              </a:lnSpc>
            </a:pPr>
            <a:r>
              <a:rPr lang="ru-RU" sz="6600" b="1" dirty="0">
                <a:solidFill>
                  <a:schemeClr val="tx2"/>
                </a:solidFill>
                <a:latin typeface="HeliosCond" panose="020B7200000000000000" pitchFamily="34" charset="0"/>
              </a:rPr>
              <a:t>7 850 км</a:t>
            </a:r>
          </a:p>
        </p:txBody>
      </p:sp>
      <p:sp>
        <p:nvSpPr>
          <p:cNvPr id="19" name="Текст 6">
            <a:extLst>
              <a:ext uri="{FF2B5EF4-FFF2-40B4-BE49-F238E27FC236}">
                <a16:creationId xmlns:a16="http://schemas.microsoft.com/office/drawing/2014/main" id="{3BD7A8B5-385F-335E-E266-1553F9BA16A1}"/>
              </a:ext>
            </a:extLst>
          </p:cNvPr>
          <p:cNvSpPr txBox="1">
            <a:spLocks/>
          </p:cNvSpPr>
          <p:nvPr/>
        </p:nvSpPr>
        <p:spPr>
          <a:xfrm>
            <a:off x="5922207" y="6523894"/>
            <a:ext cx="2876011" cy="83069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>
                <a:solidFill>
                  <a:schemeClr val="tx1"/>
                </a:solidFill>
                <a:latin typeface="HeliosCond" panose="020B7200000000000000" pitchFamily="34" charset="0"/>
              </a:rPr>
              <a:t>проехала команда по дорогам Приморья</a:t>
            </a:r>
          </a:p>
        </p:txBody>
      </p:sp>
      <p:sp>
        <p:nvSpPr>
          <p:cNvPr id="20" name="Текст 6">
            <a:extLst>
              <a:ext uri="{FF2B5EF4-FFF2-40B4-BE49-F238E27FC236}">
                <a16:creationId xmlns:a16="http://schemas.microsoft.com/office/drawing/2014/main" id="{77C75850-6F75-9B17-342F-ADC6D0ECB0CD}"/>
              </a:ext>
            </a:extLst>
          </p:cNvPr>
          <p:cNvSpPr txBox="1">
            <a:spLocks/>
          </p:cNvSpPr>
          <p:nvPr/>
        </p:nvSpPr>
        <p:spPr>
          <a:xfrm>
            <a:off x="5676584" y="4323941"/>
            <a:ext cx="4381815" cy="51173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200"/>
              </a:lnSpc>
            </a:pPr>
            <a:r>
              <a:rPr lang="ru-RU" sz="6600" b="1" dirty="0">
                <a:solidFill>
                  <a:schemeClr val="tx2"/>
                </a:solidFill>
                <a:latin typeface="HeliosCond" panose="020B7200000000000000" pitchFamily="34" charset="0"/>
              </a:rPr>
              <a:t>1 400 км</a:t>
            </a:r>
          </a:p>
        </p:txBody>
      </p:sp>
      <p:sp>
        <p:nvSpPr>
          <p:cNvPr id="21" name="Текст 6">
            <a:extLst>
              <a:ext uri="{FF2B5EF4-FFF2-40B4-BE49-F238E27FC236}">
                <a16:creationId xmlns:a16="http://schemas.microsoft.com/office/drawing/2014/main" id="{E465EC03-EA21-9B86-B585-4551D06E7543}"/>
              </a:ext>
            </a:extLst>
          </p:cNvPr>
          <p:cNvSpPr txBox="1">
            <a:spLocks/>
          </p:cNvSpPr>
          <p:nvPr/>
        </p:nvSpPr>
        <p:spPr>
          <a:xfrm>
            <a:off x="6031234" y="4733796"/>
            <a:ext cx="2876011" cy="102252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>
                <a:solidFill>
                  <a:schemeClr val="tx1"/>
                </a:solidFill>
                <a:latin typeface="HeliosCond" panose="020B7200000000000000" pitchFamily="34" charset="0"/>
              </a:rPr>
              <a:t>проехала команда по дорогам Камчатки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7CB22703-AC5C-5867-63EF-F0C3582D61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55" b="36194"/>
          <a:stretch/>
        </p:blipFill>
        <p:spPr>
          <a:xfrm>
            <a:off x="2653403" y="37931"/>
            <a:ext cx="4513140" cy="1541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190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0388155" y="7164213"/>
            <a:ext cx="286343" cy="402483"/>
          </a:xfrm>
        </p:spPr>
        <p:txBody>
          <a:bodyPr/>
          <a:lstStyle/>
          <a:p>
            <a:fld id="{8A9CB6E1-5163-43F6-82A2-462D637E7CC4}" type="slidenum">
              <a:rPr lang="ru-RU" sz="1600" smtClean="0">
                <a:latin typeface="HeliosCond" panose="020B7200000000000000" pitchFamily="34" charset="0"/>
              </a:rPr>
              <a:t>6</a:t>
            </a:fld>
            <a:endParaRPr lang="ru-RU" sz="1600" dirty="0">
              <a:latin typeface="HeliosCond" panose="020B7200000000000000" pitchFamily="34" charset="0"/>
            </a:endParaRP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27350A1E-922B-3A6F-1A12-4703E67C35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0934" y="182794"/>
            <a:ext cx="1227222" cy="1179095"/>
          </a:xfrm>
          <a:prstGeom prst="rect">
            <a:avLst/>
          </a:prstGeom>
        </p:spPr>
      </p:pic>
      <p:sp>
        <p:nvSpPr>
          <p:cNvPr id="4" name="Текст 6">
            <a:extLst>
              <a:ext uri="{FF2B5EF4-FFF2-40B4-BE49-F238E27FC236}">
                <a16:creationId xmlns:a16="http://schemas.microsoft.com/office/drawing/2014/main" id="{BCB26078-A4E5-4277-CEEA-F5A502F06B5D}"/>
              </a:ext>
            </a:extLst>
          </p:cNvPr>
          <p:cNvSpPr txBox="1">
            <a:spLocks/>
          </p:cNvSpPr>
          <p:nvPr/>
        </p:nvSpPr>
        <p:spPr>
          <a:xfrm>
            <a:off x="1273112" y="752604"/>
            <a:ext cx="3466731" cy="77811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200"/>
              </a:lnSpc>
            </a:pPr>
            <a:r>
              <a:rPr lang="ru-RU" sz="3600" b="1" dirty="0">
                <a:solidFill>
                  <a:schemeClr val="tx2"/>
                </a:solidFill>
                <a:latin typeface="HeliosCond" panose="020B7200000000000000" pitchFamily="34" charset="0"/>
              </a:rPr>
              <a:t>Проблема №2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6AC6A73F-BD1F-92D8-4882-FA316BEA3029}"/>
              </a:ext>
            </a:extLst>
          </p:cNvPr>
          <p:cNvSpPr txBox="1">
            <a:spLocks/>
          </p:cNvSpPr>
          <p:nvPr/>
        </p:nvSpPr>
        <p:spPr>
          <a:xfrm>
            <a:off x="1273112" y="2655484"/>
            <a:ext cx="8664518" cy="19269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>
                <a:solidFill>
                  <a:schemeClr val="tx1"/>
                </a:solidFill>
                <a:latin typeface="HeliosCond" panose="020B7200000000000000" pitchFamily="34" charset="0"/>
              </a:rPr>
              <a:t>проектов по финансовому просвещению, которые </a:t>
            </a:r>
            <a:r>
              <a:rPr lang="ru-RU" sz="2800" b="1" dirty="0">
                <a:solidFill>
                  <a:schemeClr val="tx2"/>
                </a:solidFill>
                <a:latin typeface="HeliosCond" panose="020B7200000000000000" pitchFamily="34" charset="0"/>
              </a:rPr>
              <a:t>реально</a:t>
            </a:r>
            <a:r>
              <a:rPr lang="ru-RU" sz="2800" b="1" dirty="0">
                <a:solidFill>
                  <a:schemeClr val="tx1"/>
                </a:solidFill>
                <a:latin typeface="HeliosCond" panose="020B7200000000000000" pitchFamily="34" charset="0"/>
              </a:rPr>
              <a:t> </a:t>
            </a:r>
            <a:r>
              <a:rPr lang="ru-RU" sz="2800" dirty="0">
                <a:solidFill>
                  <a:schemeClr val="tx1"/>
                </a:solidFill>
                <a:latin typeface="HeliosCond" panose="020B7200000000000000" pitchFamily="34" charset="0"/>
              </a:rPr>
              <a:t>формируют паттерны финансово-грамотного поведения у различных групп потребителей финансовых услуг</a:t>
            </a:r>
          </a:p>
        </p:txBody>
      </p:sp>
      <p:sp>
        <p:nvSpPr>
          <p:cNvPr id="3" name="Текст 6">
            <a:extLst>
              <a:ext uri="{FF2B5EF4-FFF2-40B4-BE49-F238E27FC236}">
                <a16:creationId xmlns:a16="http://schemas.microsoft.com/office/drawing/2014/main" id="{1699FD6A-3CE9-703D-9D01-15862FE29458}"/>
              </a:ext>
            </a:extLst>
          </p:cNvPr>
          <p:cNvSpPr txBox="1">
            <a:spLocks/>
          </p:cNvSpPr>
          <p:nvPr/>
        </p:nvSpPr>
        <p:spPr>
          <a:xfrm>
            <a:off x="1273112" y="2159493"/>
            <a:ext cx="4516143" cy="77811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200"/>
              </a:lnSpc>
            </a:pPr>
            <a:r>
              <a:rPr lang="ru-RU" sz="3600" b="1" dirty="0">
                <a:solidFill>
                  <a:srgbClr val="A3185B"/>
                </a:solidFill>
                <a:latin typeface="HeliosCond" panose="020B7200000000000000" pitchFamily="34" charset="0"/>
              </a:rPr>
              <a:t>Не хватает:</a:t>
            </a:r>
          </a:p>
        </p:txBody>
      </p:sp>
    </p:spTree>
    <p:extLst>
      <p:ext uri="{BB962C8B-B14F-4D97-AF65-F5344CB8AC3E}">
        <p14:creationId xmlns:p14="http://schemas.microsoft.com/office/powerpoint/2010/main" val="4291501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0388155" y="7164213"/>
            <a:ext cx="286343" cy="402483"/>
          </a:xfrm>
        </p:spPr>
        <p:txBody>
          <a:bodyPr/>
          <a:lstStyle/>
          <a:p>
            <a:fld id="{8A9CB6E1-5163-43F6-82A2-462D637E7CC4}" type="slidenum">
              <a:rPr lang="ru-RU" sz="1600" smtClean="0">
                <a:latin typeface="HeliosCond" panose="020B7200000000000000" pitchFamily="34" charset="0"/>
              </a:rPr>
              <a:t>7</a:t>
            </a:fld>
            <a:endParaRPr lang="ru-RU" sz="1600" dirty="0">
              <a:latin typeface="HeliosCond" panose="020B7200000000000000" pitchFamily="34" charset="0"/>
            </a:endParaRP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27350A1E-922B-3A6F-1A12-4703E67C35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0934" y="182794"/>
            <a:ext cx="1227222" cy="1179095"/>
          </a:xfrm>
          <a:prstGeom prst="rect">
            <a:avLst/>
          </a:prstGeom>
        </p:spPr>
      </p:pic>
      <p:sp>
        <p:nvSpPr>
          <p:cNvPr id="4" name="Текст 6">
            <a:extLst>
              <a:ext uri="{FF2B5EF4-FFF2-40B4-BE49-F238E27FC236}">
                <a16:creationId xmlns:a16="http://schemas.microsoft.com/office/drawing/2014/main" id="{BCB26078-A4E5-4277-CEEA-F5A502F06B5D}"/>
              </a:ext>
            </a:extLst>
          </p:cNvPr>
          <p:cNvSpPr txBox="1">
            <a:spLocks/>
          </p:cNvSpPr>
          <p:nvPr/>
        </p:nvSpPr>
        <p:spPr>
          <a:xfrm>
            <a:off x="1273112" y="752604"/>
            <a:ext cx="3466731" cy="77811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200"/>
              </a:lnSpc>
            </a:pPr>
            <a:r>
              <a:rPr lang="ru-RU" sz="3600" b="1" dirty="0">
                <a:solidFill>
                  <a:schemeClr val="tx2"/>
                </a:solidFill>
                <a:latin typeface="HeliosCond" panose="020B7200000000000000" pitchFamily="34" charset="0"/>
              </a:rPr>
              <a:t>Проблема №3</a:t>
            </a:r>
          </a:p>
        </p:txBody>
      </p:sp>
      <p:sp>
        <p:nvSpPr>
          <p:cNvPr id="3" name="Текст 6">
            <a:extLst>
              <a:ext uri="{FF2B5EF4-FFF2-40B4-BE49-F238E27FC236}">
                <a16:creationId xmlns:a16="http://schemas.microsoft.com/office/drawing/2014/main" id="{1699FD6A-3CE9-703D-9D01-15862FE29458}"/>
              </a:ext>
            </a:extLst>
          </p:cNvPr>
          <p:cNvSpPr txBox="1">
            <a:spLocks/>
          </p:cNvSpPr>
          <p:nvPr/>
        </p:nvSpPr>
        <p:spPr>
          <a:xfrm>
            <a:off x="1273112" y="2159493"/>
            <a:ext cx="4516143" cy="77811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200"/>
              </a:lnSpc>
            </a:pPr>
            <a:r>
              <a:rPr lang="ru-RU" sz="3600" b="1" dirty="0">
                <a:solidFill>
                  <a:srgbClr val="A3185B"/>
                </a:solidFill>
                <a:latin typeface="HeliosCond" panose="020B7200000000000000" pitchFamily="34" charset="0"/>
              </a:rPr>
              <a:t>Крайне мало:</a:t>
            </a:r>
          </a:p>
        </p:txBody>
      </p:sp>
      <p:sp>
        <p:nvSpPr>
          <p:cNvPr id="5" name="Текст 6">
            <a:extLst>
              <a:ext uri="{FF2B5EF4-FFF2-40B4-BE49-F238E27FC236}">
                <a16:creationId xmlns:a16="http://schemas.microsoft.com/office/drawing/2014/main" id="{CF032B53-1646-4DEE-6CE8-4D7A2033FCE2}"/>
              </a:ext>
            </a:extLst>
          </p:cNvPr>
          <p:cNvSpPr txBox="1">
            <a:spLocks/>
          </p:cNvSpPr>
          <p:nvPr/>
        </p:nvSpPr>
        <p:spPr>
          <a:xfrm>
            <a:off x="1281233" y="2816359"/>
            <a:ext cx="8664518" cy="19269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>
                <a:solidFill>
                  <a:schemeClr val="tx1"/>
                </a:solidFill>
                <a:latin typeface="HeliosCond" panose="020B7200000000000000" pitchFamily="34" charset="0"/>
              </a:rPr>
              <a:t>специалистов, способных создать и реализовать эффективный проект по финансовому просвещению</a:t>
            </a:r>
          </a:p>
        </p:txBody>
      </p:sp>
    </p:spTree>
    <p:extLst>
      <p:ext uri="{BB962C8B-B14F-4D97-AF65-F5344CB8AC3E}">
        <p14:creationId xmlns:p14="http://schemas.microsoft.com/office/powerpoint/2010/main" val="1160947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0388155" y="7164213"/>
            <a:ext cx="286343" cy="402483"/>
          </a:xfrm>
        </p:spPr>
        <p:txBody>
          <a:bodyPr/>
          <a:lstStyle/>
          <a:p>
            <a:fld id="{8A9CB6E1-5163-43F6-82A2-462D637E7CC4}" type="slidenum">
              <a:rPr lang="ru-RU" sz="1600" smtClean="0">
                <a:latin typeface="HeliosCond" panose="020B7200000000000000" pitchFamily="34" charset="0"/>
              </a:rPr>
              <a:t>8</a:t>
            </a:fld>
            <a:endParaRPr lang="ru-RU" sz="1600" dirty="0">
              <a:latin typeface="HeliosCond" panose="020B7200000000000000" pitchFamily="34" charset="0"/>
            </a:endParaRP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27350A1E-922B-3A6F-1A12-4703E67C35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0934" y="182794"/>
            <a:ext cx="1227222" cy="1179095"/>
          </a:xfrm>
          <a:prstGeom prst="rect">
            <a:avLst/>
          </a:prstGeom>
        </p:spPr>
      </p:pic>
      <p:sp>
        <p:nvSpPr>
          <p:cNvPr id="4" name="Текст 6">
            <a:extLst>
              <a:ext uri="{FF2B5EF4-FFF2-40B4-BE49-F238E27FC236}">
                <a16:creationId xmlns:a16="http://schemas.microsoft.com/office/drawing/2014/main" id="{BCB26078-A4E5-4277-CEEA-F5A502F06B5D}"/>
              </a:ext>
            </a:extLst>
          </p:cNvPr>
          <p:cNvSpPr txBox="1">
            <a:spLocks/>
          </p:cNvSpPr>
          <p:nvPr/>
        </p:nvSpPr>
        <p:spPr>
          <a:xfrm>
            <a:off x="1273112" y="752604"/>
            <a:ext cx="4516143" cy="77811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200"/>
              </a:lnSpc>
            </a:pPr>
            <a:r>
              <a:rPr lang="ru-RU" sz="3600" b="1" dirty="0">
                <a:solidFill>
                  <a:schemeClr val="tx2"/>
                </a:solidFill>
                <a:latin typeface="HeliosCond" panose="020B7200000000000000" pitchFamily="34" charset="0"/>
              </a:rPr>
              <a:t>Что делать</a:t>
            </a:r>
          </a:p>
        </p:txBody>
      </p:sp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id="{2BB533DF-8241-D5EC-7113-AB53E2CFD0D7}"/>
              </a:ext>
            </a:extLst>
          </p:cNvPr>
          <p:cNvCxnSpPr>
            <a:cxnSpLocks/>
          </p:cNvCxnSpPr>
          <p:nvPr/>
        </p:nvCxnSpPr>
        <p:spPr>
          <a:xfrm>
            <a:off x="966506" y="1671588"/>
            <a:ext cx="0" cy="5045229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8" name="Текст 6">
            <a:extLst>
              <a:ext uri="{FF2B5EF4-FFF2-40B4-BE49-F238E27FC236}">
                <a16:creationId xmlns:a16="http://schemas.microsoft.com/office/drawing/2014/main" id="{55EFEFE7-57DC-E9ED-6C0D-750C217FF4C2}"/>
              </a:ext>
            </a:extLst>
          </p:cNvPr>
          <p:cNvSpPr txBox="1">
            <a:spLocks/>
          </p:cNvSpPr>
          <p:nvPr/>
        </p:nvSpPr>
        <p:spPr>
          <a:xfrm>
            <a:off x="1273112" y="1924912"/>
            <a:ext cx="8664518" cy="453857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ru-RU" sz="2400" dirty="0">
                <a:solidFill>
                  <a:schemeClr val="tx1"/>
                </a:solidFill>
                <a:latin typeface="HeliosCond" panose="020B7200000000000000" pitchFamily="34" charset="0"/>
              </a:rPr>
              <a:t>Объединять участников проектов по финансовому просвещению в волонтёрские движения на уровне федеральных округов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>
                <a:solidFill>
                  <a:schemeClr val="tx1"/>
                </a:solidFill>
                <a:latin typeface="HeliosCond" panose="020B7200000000000000" pitchFamily="34" charset="0"/>
              </a:rPr>
              <a:t>Организовывать систему непрерывного обучения </a:t>
            </a:r>
            <a:r>
              <a:rPr lang="ru-RU" sz="2400" b="1" dirty="0">
                <a:solidFill>
                  <a:schemeClr val="tx2"/>
                </a:solidFill>
                <a:latin typeface="HeliosCond" panose="020B7200000000000000" pitchFamily="34" charset="0"/>
              </a:rPr>
              <a:t>всех</a:t>
            </a:r>
            <a:r>
              <a:rPr lang="ru-RU" sz="2400" dirty="0">
                <a:solidFill>
                  <a:schemeClr val="tx1"/>
                </a:solidFill>
                <a:latin typeface="HeliosCond" panose="020B7200000000000000" pitchFamily="34" charset="0"/>
              </a:rPr>
              <a:t>, кто связан с проектами по финансовому просвещению, навыкам разработки таких проектов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>
                <a:solidFill>
                  <a:schemeClr val="tx1"/>
                </a:solidFill>
                <a:latin typeface="HeliosCond" panose="020B7200000000000000" pitchFamily="34" charset="0"/>
              </a:rPr>
              <a:t>Осуществлять методическое сопровождение проектов по финансовому просвещению в регионах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>
                <a:solidFill>
                  <a:schemeClr val="tx1"/>
                </a:solidFill>
                <a:latin typeface="HeliosCond" panose="020B7200000000000000" pitchFamily="34" charset="0"/>
              </a:rPr>
              <a:t>Разработать метрики оценки уровня формирования компетенций, в том числе «поведенческих» компетенций, при оценке уровня финансовой грамотности регионов</a:t>
            </a:r>
          </a:p>
          <a:p>
            <a:endParaRPr lang="ru-RU" sz="2800" dirty="0">
              <a:solidFill>
                <a:schemeClr val="tx1"/>
              </a:solidFill>
              <a:latin typeface="HeliosCond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7843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0388155" y="7164213"/>
            <a:ext cx="286343" cy="402483"/>
          </a:xfrm>
        </p:spPr>
        <p:txBody>
          <a:bodyPr/>
          <a:lstStyle/>
          <a:p>
            <a:fld id="{8A9CB6E1-5163-43F6-82A2-462D637E7CC4}" type="slidenum">
              <a:rPr lang="ru-RU" sz="1600" smtClean="0">
                <a:latin typeface="HeliosCond" panose="020B7200000000000000" pitchFamily="34" charset="0"/>
              </a:rPr>
              <a:t>9</a:t>
            </a:fld>
            <a:endParaRPr lang="ru-RU" sz="1600" dirty="0">
              <a:latin typeface="HeliosCond" panose="020B7200000000000000" pitchFamily="34" charset="0"/>
            </a:endParaRP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27350A1E-922B-3A6F-1A12-4703E67C35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0934" y="182794"/>
            <a:ext cx="1227222" cy="1179095"/>
          </a:xfrm>
          <a:prstGeom prst="rect">
            <a:avLst/>
          </a:prstGeom>
        </p:spPr>
      </p:pic>
      <p:sp>
        <p:nvSpPr>
          <p:cNvPr id="4" name="Текст 6">
            <a:extLst>
              <a:ext uri="{FF2B5EF4-FFF2-40B4-BE49-F238E27FC236}">
                <a16:creationId xmlns:a16="http://schemas.microsoft.com/office/drawing/2014/main" id="{BCB26078-A4E5-4277-CEEA-F5A502F06B5D}"/>
              </a:ext>
            </a:extLst>
          </p:cNvPr>
          <p:cNvSpPr txBox="1">
            <a:spLocks/>
          </p:cNvSpPr>
          <p:nvPr/>
        </p:nvSpPr>
        <p:spPr>
          <a:xfrm>
            <a:off x="1273112" y="752604"/>
            <a:ext cx="4730873" cy="77811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200"/>
              </a:lnSpc>
            </a:pPr>
            <a:r>
              <a:rPr lang="ru-RU" sz="3600" b="1" dirty="0">
                <a:solidFill>
                  <a:schemeClr val="tx2"/>
                </a:solidFill>
                <a:latin typeface="HeliosCond" panose="020B7200000000000000" pitchFamily="34" charset="0"/>
              </a:rPr>
              <a:t>Контактные данные</a:t>
            </a:r>
          </a:p>
        </p:txBody>
      </p:sp>
      <p:sp>
        <p:nvSpPr>
          <p:cNvPr id="6" name="object 7">
            <a:extLst>
              <a:ext uri="{FF2B5EF4-FFF2-40B4-BE49-F238E27FC236}">
                <a16:creationId xmlns:a16="http://schemas.microsoft.com/office/drawing/2014/main" id="{8C8A9DDF-C4A0-B218-0A1E-FED6FAA3A43E}"/>
              </a:ext>
            </a:extLst>
          </p:cNvPr>
          <p:cNvSpPr txBox="1"/>
          <p:nvPr/>
        </p:nvSpPr>
        <p:spPr>
          <a:xfrm>
            <a:off x="1338988" y="2762925"/>
            <a:ext cx="3338195" cy="673261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sz="1800" b="1" spc="-25" dirty="0">
                <a:solidFill>
                  <a:schemeClr val="tx2"/>
                </a:solidFill>
                <a:latin typeface="Calibri"/>
                <a:cs typeface="Calibri"/>
              </a:rPr>
              <a:t>Телефон</a:t>
            </a:r>
            <a:r>
              <a:rPr sz="1800" b="1" spc="-25" dirty="0">
                <a:latin typeface="Calibri"/>
                <a:cs typeface="Calibri"/>
              </a:rPr>
              <a:t>: </a:t>
            </a:r>
            <a:r>
              <a:rPr sz="1800" spc="-5" dirty="0">
                <a:latin typeface="Calibri"/>
                <a:cs typeface="Calibri"/>
              </a:rPr>
              <a:t>+7(914)791-57-80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1800" b="1" spc="-5" dirty="0">
                <a:solidFill>
                  <a:schemeClr val="tx2"/>
                </a:solidFill>
                <a:latin typeface="Calibri"/>
                <a:cs typeface="Calibri"/>
              </a:rPr>
              <a:t>E-mail</a:t>
            </a:r>
            <a:r>
              <a:rPr sz="1800" b="1" u="sng" spc="-5" dirty="0">
                <a:solidFill>
                  <a:srgbClr val="0070C0"/>
                </a:solidFill>
                <a:latin typeface="Calibri"/>
                <a:cs typeface="Calibri"/>
              </a:rPr>
              <a:t>:</a:t>
            </a:r>
            <a:r>
              <a:rPr sz="1800" b="1" u="sng" spc="-2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1800" u="sng" spc="-10" dirty="0" err="1">
                <a:solidFill>
                  <a:srgbClr val="0070C0"/>
                </a:solidFill>
                <a:latin typeface="Calibri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vasyukova</a:t>
            </a:r>
            <a:r>
              <a:rPr lang="ru-RU" sz="1800" u="sng" spc="-10" dirty="0">
                <a:solidFill>
                  <a:srgbClr val="0070C0"/>
                </a:solidFill>
                <a:latin typeface="Calibri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.</a:t>
            </a:r>
            <a:r>
              <a:rPr lang="en-US" sz="1800" u="sng" spc="-10" dirty="0" err="1">
                <a:solidFill>
                  <a:srgbClr val="0070C0"/>
                </a:solidFill>
                <a:latin typeface="Calibri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lk</a:t>
            </a:r>
            <a:r>
              <a:rPr sz="1800" u="sng" spc="-10" dirty="0" err="1">
                <a:solidFill>
                  <a:srgbClr val="0070C0"/>
                </a:solidFill>
                <a:latin typeface="Calibri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@</a:t>
            </a:r>
            <a:r>
              <a:rPr lang="en-US" sz="1800" u="sng" spc="-10" dirty="0" err="1">
                <a:solidFill>
                  <a:srgbClr val="0070C0"/>
                </a:solidFill>
                <a:latin typeface="Calibri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dvfu</a:t>
            </a:r>
            <a:r>
              <a:rPr lang="en-US" u="sng" spc="-10" dirty="0" err="1">
                <a:solidFill>
                  <a:srgbClr val="0070C0"/>
                </a:solidFill>
                <a:latin typeface="Calibri"/>
                <a:cs typeface="Calibri"/>
              </a:rPr>
              <a:t>.ru</a:t>
            </a:r>
            <a:endParaRPr sz="1800" u="sng" dirty="0">
              <a:solidFill>
                <a:srgbClr val="0070C0"/>
              </a:solidFill>
              <a:latin typeface="Calibri"/>
              <a:cs typeface="Calibri"/>
            </a:endParaRPr>
          </a:p>
        </p:txBody>
      </p:sp>
      <p:sp>
        <p:nvSpPr>
          <p:cNvPr id="7" name="object 11">
            <a:extLst>
              <a:ext uri="{FF2B5EF4-FFF2-40B4-BE49-F238E27FC236}">
                <a16:creationId xmlns:a16="http://schemas.microsoft.com/office/drawing/2014/main" id="{9FCA9D97-597D-2CFC-84C6-A141A2889251}"/>
              </a:ext>
            </a:extLst>
          </p:cNvPr>
          <p:cNvSpPr/>
          <p:nvPr/>
        </p:nvSpPr>
        <p:spPr>
          <a:xfrm>
            <a:off x="5457022" y="1543338"/>
            <a:ext cx="4148399" cy="54394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3E35AAC-4AB2-5DC5-D3F6-6023EDA2B6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6050" y="3696028"/>
            <a:ext cx="530411" cy="525676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9B5809E-AE4B-422C-9A9D-301C1466DCBE}"/>
              </a:ext>
            </a:extLst>
          </p:cNvPr>
          <p:cNvSpPr/>
          <p:nvPr/>
        </p:nvSpPr>
        <p:spPr>
          <a:xfrm>
            <a:off x="1947577" y="3774200"/>
            <a:ext cx="15803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http://ccfg.ru/</a:t>
            </a:r>
          </a:p>
        </p:txBody>
      </p:sp>
      <p:sp>
        <p:nvSpPr>
          <p:cNvPr id="10" name="object 7">
            <a:extLst>
              <a:ext uri="{FF2B5EF4-FFF2-40B4-BE49-F238E27FC236}">
                <a16:creationId xmlns:a16="http://schemas.microsoft.com/office/drawing/2014/main" id="{1A450BED-23AF-FC59-7E70-F3FEDC267D73}"/>
              </a:ext>
            </a:extLst>
          </p:cNvPr>
          <p:cNvSpPr txBox="1"/>
          <p:nvPr/>
        </p:nvSpPr>
        <p:spPr>
          <a:xfrm>
            <a:off x="1306050" y="1653682"/>
            <a:ext cx="4039856" cy="806631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lang="ru-RU" sz="2400" b="1" spc="-25" dirty="0">
                <a:solidFill>
                  <a:schemeClr val="tx2"/>
                </a:solidFill>
                <a:latin typeface="Calibri"/>
                <a:cs typeface="Calibri"/>
              </a:rPr>
              <a:t>Васюкова Людмила Константиновна</a:t>
            </a:r>
            <a:endParaRPr sz="2400" dirty="0">
              <a:solidFill>
                <a:schemeClr val="tx2"/>
              </a:solidFill>
              <a:latin typeface="Calibri"/>
              <a:cs typeface="Calibri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9FE7B0DD-F065-6D3B-2109-AA07EB3EB6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785" y="4317858"/>
            <a:ext cx="25146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6883801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C3F66E0040559F4AB01D77C4154CD7AF" ma:contentTypeVersion="1" ma:contentTypeDescription="Создание документа." ma:contentTypeScope="" ma:versionID="4f024dcda0ba40ef69cab01ea4d87ffc">
  <xsd:schema xmlns:xsd="http://www.w3.org/2001/XMLSchema" xmlns:xs="http://www.w3.org/2001/XMLSchema" xmlns:p="http://schemas.microsoft.com/office/2006/metadata/properties" xmlns:ns2="b545a042-29c2-4f0a-932d-d96c064ae9ed" targetNamespace="http://schemas.microsoft.com/office/2006/metadata/properties" ma:root="true" ma:fieldsID="0329678ff4acef0a306ae52ae5bf9457" ns2:_="">
    <xsd:import namespace="b545a042-29c2-4f0a-932d-d96c064ae9ed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45a042-29c2-4f0a-932d-d96c064ae9e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D546B44-93DA-41B6-ADE7-40C96D5ABDDE}"/>
</file>

<file path=customXml/itemProps2.xml><?xml version="1.0" encoding="utf-8"?>
<ds:datastoreItem xmlns:ds="http://schemas.openxmlformats.org/officeDocument/2006/customXml" ds:itemID="{A3DD142E-740B-46B1-8E29-B25253A2BC38}"/>
</file>

<file path=customXml/itemProps3.xml><?xml version="1.0" encoding="utf-8"?>
<ds:datastoreItem xmlns:ds="http://schemas.openxmlformats.org/officeDocument/2006/customXml" ds:itemID="{DC84CD1D-C905-4E46-96A1-47570D440120}"/>
</file>

<file path=docProps/app.xml><?xml version="1.0" encoding="utf-8"?>
<Properties xmlns="http://schemas.openxmlformats.org/officeDocument/2006/extended-properties" xmlns:vt="http://schemas.openxmlformats.org/officeDocument/2006/docPropsVTypes">
  <TotalTime>415</TotalTime>
  <Words>223</Words>
  <Application>Microsoft Office PowerPoint</Application>
  <PresentationFormat>Произвольный</PresentationFormat>
  <Paragraphs>59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HeliosCond</vt:lpstr>
      <vt:lpstr>Wingdings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Григорьева Валерия Игоревна</dc:creator>
  <cp:lastModifiedBy>Васюкова Людмила Константиновна</cp:lastModifiedBy>
  <cp:revision>15</cp:revision>
  <dcterms:created xsi:type="dcterms:W3CDTF">2022-04-03T06:20:47Z</dcterms:created>
  <dcterms:modified xsi:type="dcterms:W3CDTF">2022-12-07T13:01:24Z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0x010100C3F66E0040559F4AB01D77C4154CD7AF</vt:lpwstr>
  </property>
</Properties>
</file>