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6" r:id="rId2"/>
    <p:sldId id="368" r:id="rId3"/>
    <p:sldId id="380" r:id="rId4"/>
    <p:sldId id="291" r:id="rId5"/>
    <p:sldId id="339" r:id="rId6"/>
    <p:sldId id="386" r:id="rId7"/>
    <p:sldId id="382" r:id="rId8"/>
    <p:sldId id="383" r:id="rId9"/>
    <p:sldId id="384" r:id="rId10"/>
    <p:sldId id="387" r:id="rId11"/>
    <p:sldId id="385" r:id="rId12"/>
    <p:sldId id="394" r:id="rId13"/>
    <p:sldId id="340" r:id="rId14"/>
    <p:sldId id="341" r:id="rId15"/>
    <p:sldId id="342" r:id="rId16"/>
    <p:sldId id="389" r:id="rId17"/>
    <p:sldId id="391" r:id="rId18"/>
    <p:sldId id="390" r:id="rId19"/>
    <p:sldId id="392" r:id="rId20"/>
    <p:sldId id="393" r:id="rId21"/>
    <p:sldId id="388" r:id="rId22"/>
    <p:sldId id="257" r:id="rId23"/>
  </p:sldIdLst>
  <p:sldSz cx="18288000" cy="10287000"/>
  <p:notesSz cx="6858000" cy="9144000"/>
  <p:embeddedFontLst>
    <p:embeddedFont>
      <p:font typeface="Book Antiqua" panose="02040602050305030304" pitchFamily="18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lear Sans Thin Bold" panose="020B0604020202020204" charset="0"/>
      <p:regular r:id="rId33"/>
    </p:embeddedFont>
    <p:embeddedFont>
      <p:font typeface="Montserrat" panose="00000500000000000000" pitchFamily="2" charset="-52"/>
      <p:regular r:id="rId34"/>
      <p:bold r:id="rId35"/>
      <p:italic r:id="rId36"/>
      <p:boldItalic r:id="rId37"/>
    </p:embeddedFont>
    <p:embeddedFont>
      <p:font typeface="Montserrat Semi-Bold" panose="020B0604020202020204" charset="-52"/>
      <p:regular r:id="rId38"/>
    </p:embeddedFont>
    <p:embeddedFont>
      <p:font typeface="Montserrat Semi-Bold Bold" panose="020B0604020202020204" charset="-52"/>
      <p:regular r:id="rId39"/>
    </p:embeddedFont>
    <p:embeddedFont>
      <p:font typeface="Open Sans" panose="020B0606030504020204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A8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7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3E30B-F0CD-46D5-99C1-0CE5C89B682C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12C0D-2EC9-4BCA-AA31-92D18EC6D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23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ектор слева">
  <p:cSld name="Лектор слева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622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fr.gov.ru/grazhdanam/families_with_children/" TargetMode="Externa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s://&#1085;&#1072;&#1094;&#1080;&#1086;&#1085;&#1072;&#1083;&#1100;&#1085;&#1099;&#1077;&#1087;&#1088;&#1086;&#1077;&#1082;&#1090;&#1099;.&#1088;&#1092;/projects/demografiya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hyperlink" Target="https://www.youtube.com/channel/UCofgsJutLizqgNmK8uNu7Pg/about" TargetMode="External"/><Relationship Id="rId2" Type="http://schemas.openxmlformats.org/officeDocument/2006/relationships/hyperlink" Target="https://vk.com/ifgf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hyperlink" Target="https://t.me/fingramota_ifg" TargetMode="External"/><Relationship Id="rId9" Type="http://schemas.openxmlformats.org/officeDocument/2006/relationships/hyperlink" Target="http://www.fa.ru/org/science/ifg/Pages/about.aspx" TargetMode="External"/><Relationship Id="rId14" Type="http://schemas.openxmlformats.org/officeDocument/2006/relationships/hyperlink" Target="https://t.me/bizgramota_if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kremlin.ru/events/president/news/5742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13577582" y="0"/>
            <a:ext cx="4704801" cy="10287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r>
              <a:rPr lang="ru-RU" sz="28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sz="2700" dirty="0"/>
          </a:p>
        </p:txBody>
      </p:sp>
      <p:sp>
        <p:nvSpPr>
          <p:cNvPr id="19" name="Google Shape;19;p1"/>
          <p:cNvSpPr/>
          <p:nvPr/>
        </p:nvSpPr>
        <p:spPr>
          <a:xfrm>
            <a:off x="12636587" y="-1033182"/>
            <a:ext cx="5069982" cy="12810561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85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12636587" y="-867752"/>
            <a:ext cx="4488552" cy="12479703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85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12636587" y="-651998"/>
            <a:ext cx="3930381" cy="12048195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85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"/>
          <p:cNvSpPr txBox="1"/>
          <p:nvPr/>
        </p:nvSpPr>
        <p:spPr>
          <a:xfrm>
            <a:off x="948909" y="3018733"/>
            <a:ext cx="14473518" cy="2772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r>
              <a:rPr lang="ru-RU" sz="4800" b="1" dirty="0">
                <a:effectLst/>
                <a:latin typeface="Montserrat Semi-Bold Bold" panose="020B0604020202020204" charset="-52"/>
                <a:ea typeface="Times New Roman" panose="02020603050405020304" pitchFamily="18" charset="0"/>
              </a:rPr>
              <a:t>СОЦИАЛЬНЫЕ ВЫПЛАТЫ ДЛЯ СЕМЕЙ С ДЕТЬМИ: УСЛОВИЯ НАЗНАЧЕНИЯ, ПОРЯДОК РАСЧЕТА И ВЫПЛАТЫ</a:t>
            </a:r>
            <a:endParaRPr lang="ru-RU" sz="4800" dirty="0">
              <a:latin typeface="Montserrat" panose="000005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Google Shape;23;p1"/>
          <p:cNvSpPr/>
          <p:nvPr/>
        </p:nvSpPr>
        <p:spPr>
          <a:xfrm>
            <a:off x="999564" y="6283787"/>
            <a:ext cx="14464553" cy="272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algn="l"/>
            <a:r>
              <a:rPr lang="ru-RU" sz="4200" b="1" dirty="0">
                <a:solidFill>
                  <a:srgbClr val="17A8C7"/>
                </a:solidFill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Балынин Игорь Викторович</a:t>
            </a:r>
            <a:br>
              <a:rPr lang="ru-RU" sz="4200" b="1" dirty="0">
                <a:solidFill>
                  <a:srgbClr val="17A8C7"/>
                </a:solidFill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ru-RU" sz="4200" b="1" dirty="0">
                <a:solidFill>
                  <a:srgbClr val="17A8C7"/>
                </a:solidFill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800" dirty="0">
                <a:solidFill>
                  <a:srgbClr val="2C2D2E"/>
                </a:solidFill>
                <a:latin typeface="Montserrat" panose="00000500000000000000" pitchFamily="2" charset="-52"/>
              </a:rPr>
              <a:t>эксперт Института финансовой грамотности, доцент Департамента </a:t>
            </a:r>
            <a:r>
              <a:rPr lang="ru-RU" sz="2800" b="0" i="0" dirty="0">
                <a:solidFill>
                  <a:srgbClr val="2C2D2E"/>
                </a:solidFill>
                <a:effectLst/>
                <a:latin typeface="Montserrat" panose="00000500000000000000" pitchFamily="2" charset="-52"/>
              </a:rPr>
              <a:t>общественных финансов Финансового факультета </a:t>
            </a:r>
          </a:p>
          <a:p>
            <a:pPr algn="l"/>
            <a:r>
              <a:rPr lang="ru-RU" sz="2800" b="0" i="0" dirty="0">
                <a:solidFill>
                  <a:srgbClr val="2C2D2E"/>
                </a:solidFill>
                <a:effectLst/>
                <a:latin typeface="Montserrat" panose="00000500000000000000" pitchFamily="2" charset="-52"/>
              </a:rPr>
              <a:t>Финансового университета при Правительстве Российской Федерации</a:t>
            </a:r>
            <a:endParaRPr lang="ru-RU" sz="2700" dirty="0">
              <a:latin typeface="Montserrat" panose="000005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434F3-9AB7-45EB-A554-5F848497763B}"/>
              </a:ext>
            </a:extLst>
          </p:cNvPr>
          <p:cNvSpPr txBox="1"/>
          <p:nvPr/>
        </p:nvSpPr>
        <p:spPr>
          <a:xfrm>
            <a:off x="7621200" y="768480"/>
            <a:ext cx="7010400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99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17A8C7"/>
                </a:solidFill>
                <a:latin typeface="Montserrat" panose="00000500000000000000" pitchFamily="2" charset="-52"/>
              </a:rPr>
              <a:t>ИНСТИТУТ</a:t>
            </a:r>
            <a:r>
              <a:rPr lang="en-US" sz="1600" b="1" dirty="0">
                <a:latin typeface="Montserrat" panose="00000500000000000000" pitchFamily="2" charset="-52"/>
              </a:rPr>
              <a:t> </a:t>
            </a:r>
            <a:r>
              <a:rPr lang="en-US" sz="1600" b="1" dirty="0">
                <a:solidFill>
                  <a:srgbClr val="17A8C7"/>
                </a:solidFill>
                <a:latin typeface="Montserrat" panose="00000500000000000000" pitchFamily="2" charset="-52"/>
              </a:rPr>
              <a:t>ФИНАНСОВОЙ ГРАМОТНОСТИ - </a:t>
            </a:r>
            <a:r>
              <a:rPr lang="ru-RU" sz="1600" b="1" dirty="0">
                <a:solidFill>
                  <a:srgbClr val="17A8C7"/>
                </a:solidFill>
                <a:latin typeface="Montserrat" panose="00000500000000000000" pitchFamily="2" charset="-52"/>
              </a:rPr>
              <a:t>Ф</a:t>
            </a:r>
            <a:r>
              <a:rPr lang="en-US" sz="1600" b="1" dirty="0">
                <a:solidFill>
                  <a:srgbClr val="17A8C7"/>
                </a:solidFill>
                <a:latin typeface="Montserrat" panose="00000500000000000000" pitchFamily="2" charset="-52"/>
              </a:rPr>
              <a:t>ЕДЕРАЛЬНЫЙ МЕТОДИЧЕСКИЙ </a:t>
            </a:r>
            <a:r>
              <a:rPr lang="ru-RU" sz="1600" b="1" dirty="0">
                <a:solidFill>
                  <a:srgbClr val="17A8C7"/>
                </a:solidFill>
                <a:latin typeface="Montserrat" panose="00000500000000000000" pitchFamily="2" charset="-52"/>
              </a:rPr>
              <a:t>Ц</a:t>
            </a:r>
            <a:r>
              <a:rPr lang="en-US" sz="1600" b="1" dirty="0">
                <a:solidFill>
                  <a:srgbClr val="17A8C7"/>
                </a:solidFill>
                <a:latin typeface="Montserrat" panose="00000500000000000000" pitchFamily="2" charset="-52"/>
              </a:rPr>
              <a:t>ЕНТР</a:t>
            </a:r>
            <a:r>
              <a:rPr lang="ru-RU" sz="1600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  <a:r>
              <a:rPr lang="en-US" sz="1600" b="1" dirty="0">
                <a:solidFill>
                  <a:srgbClr val="17A8C7"/>
                </a:solidFill>
                <a:latin typeface="Montserrat" panose="00000500000000000000" pitchFamily="2" charset="-52"/>
              </a:rPr>
              <a:t>ПО ФИНАНСОВОЙ ГРАМОТНОСТИ</a:t>
            </a:r>
            <a:r>
              <a:rPr lang="ru-RU" sz="1600" b="1" dirty="0">
                <a:solidFill>
                  <a:srgbClr val="17A8C7"/>
                </a:solidFill>
                <a:latin typeface="Montserrat" panose="00000500000000000000" pitchFamily="2" charset="-52"/>
              </a:rPr>
              <a:t> ВЗРОСЛОГО </a:t>
            </a:r>
            <a:r>
              <a:rPr lang="en-US" sz="1600" b="1" dirty="0">
                <a:solidFill>
                  <a:srgbClr val="17A8C7"/>
                </a:solidFill>
                <a:latin typeface="Montserrat" panose="00000500000000000000" pitchFamily="2" charset="-52"/>
              </a:rPr>
              <a:t>НАСЕЛЕНИЯ 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5D2D5D-57D0-437C-9E81-CA72794D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8031"/>
            <a:ext cx="4411104" cy="149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325EBC-D7FE-4A2E-A6BA-465F17DA9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14" y="639039"/>
            <a:ext cx="1692497" cy="13291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435428" y="481401"/>
            <a:ext cx="13206132" cy="1200329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3641560" y="0"/>
            <a:ext cx="4101191" cy="14538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3028" y="481402"/>
            <a:ext cx="12954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Особенности предоставления материнского (семейного) капитала (ежемесячная выплата)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028" y="1930648"/>
            <a:ext cx="1515114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algn="just">
              <a:buFont typeface="Wingdings" panose="05000000000000000000" pitchFamily="2" charset="2"/>
              <a:buChar char="q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предоставляется на каждого ребенка до 3 лет, включая первенца</a:t>
            </a:r>
          </a:p>
          <a:p>
            <a:pPr marL="428625" indent="-428625" algn="just">
              <a:buFont typeface="Wingdings" panose="05000000000000000000" pitchFamily="2" charset="2"/>
              <a:buChar char="q"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 algn="just">
              <a:buFont typeface="Wingdings" panose="05000000000000000000" pitchFamily="2" charset="2"/>
              <a:buChar char="q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если в семье есть несколько детей до 3 лет, а при получении выплаты доходы семьи не превысили двух прожиточных минимумов, родители могут оформить еще одну выплату.</a:t>
            </a:r>
          </a:p>
          <a:p>
            <a:pPr marL="428625" indent="-428625" algn="just">
              <a:buFont typeface="Wingdings" panose="05000000000000000000" pitchFamily="2" charset="2"/>
              <a:buChar char="q"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 algn="just">
              <a:buFont typeface="Wingdings" panose="05000000000000000000" pitchFamily="2" charset="2"/>
              <a:buChar char="q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заявление при этом подается на каждого ребенка по отдельности.</a:t>
            </a:r>
          </a:p>
          <a:p>
            <a:pPr marL="428625" indent="-428625" algn="just">
              <a:buFont typeface="Wingdings" panose="05000000000000000000" pitchFamily="2" charset="2"/>
              <a:buChar char="q"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 algn="just">
              <a:buFont typeface="Wingdings" panose="05000000000000000000" pitchFamily="2" charset="2"/>
              <a:buChar char="q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родители могут одновременно получать и единое пособие, и выплату из маткапитала на одних и тех же детей.</a:t>
            </a:r>
          </a:p>
          <a:p>
            <a:pPr marL="428625" indent="-428625" algn="just">
              <a:buFont typeface="Wingdings" panose="05000000000000000000" pitchFamily="2" charset="2"/>
              <a:buChar char="q"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9670634"/>
            <a:ext cx="2133600" cy="365125"/>
          </a:xfrm>
        </p:spPr>
        <p:txBody>
          <a:bodyPr/>
          <a:lstStyle/>
          <a:p>
            <a:fld id="{08D8E1EF-28A3-48B0-A2E7-28A1554736A7}" type="slidenum">
              <a:rPr lang="ru-RU" sz="4000">
                <a:solidFill>
                  <a:schemeClr val="tx1"/>
                </a:solidFill>
              </a:rPr>
              <a:t>10</a:t>
            </a:fld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TextBox 33">
            <a:extLst>
              <a:ext uri="{FF2B5EF4-FFF2-40B4-BE49-F238E27FC236}">
                <a16:creationId xmlns:a16="http://schemas.microsoft.com/office/drawing/2014/main" id="{C60F346B-1F17-046E-0521-5C33549ED35A}"/>
              </a:ext>
            </a:extLst>
          </p:cNvPr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C25A1F-22CF-C532-3D89-35789BCB8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35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435428" y="53122"/>
            <a:ext cx="13206132" cy="1200329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3641560" y="0"/>
            <a:ext cx="4101191" cy="14538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3028" y="481402"/>
            <a:ext cx="12954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Выплата на погашение ипотеки (1)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9670634"/>
            <a:ext cx="2133600" cy="365125"/>
          </a:xfrm>
        </p:spPr>
        <p:txBody>
          <a:bodyPr/>
          <a:lstStyle/>
          <a:p>
            <a:fld id="{08D8E1EF-28A3-48B0-A2E7-28A1554736A7}" type="slidenum">
              <a:rPr lang="ru-RU" sz="4000">
                <a:solidFill>
                  <a:schemeClr val="tx1"/>
                </a:solidFill>
              </a:rPr>
              <a:t>11</a:t>
            </a:fld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TextBox 33">
            <a:extLst>
              <a:ext uri="{FF2B5EF4-FFF2-40B4-BE49-F238E27FC236}">
                <a16:creationId xmlns:a16="http://schemas.microsoft.com/office/drawing/2014/main" id="{C60F346B-1F17-046E-0521-5C33549ED35A}"/>
              </a:ext>
            </a:extLst>
          </p:cNvPr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C25A1F-22CF-C532-3D89-35789BCB8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AA7CBA-1579-1A45-E07C-63B2CDA45FA3}"/>
              </a:ext>
            </a:extLst>
          </p:cNvPr>
          <p:cNvSpPr txBox="1"/>
          <p:nvPr/>
        </p:nvSpPr>
        <p:spPr>
          <a:xfrm>
            <a:off x="427994" y="3367226"/>
            <a:ext cx="15310367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отцу или матери (заемщику или </a:t>
            </a:r>
            <a:r>
              <a:rPr lang="ru-RU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созаемщику</a:t>
            </a:r>
            <a:r>
              <a:rPr lang="ru-RU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надо обратиться в банк, выдавший ипотечный кредит, с заявлением и документами, подтверждающими право на компенсацию: паспортом, кредитным договором и свидетельствами о рождении детей. Банк перенаправит бумаги в АО «ДОМ. РФ» (государственный институт развития в жилищной сфере), который их проверит и переведет деньги в банк на полное или частичное погашение ипотеки.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3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</a:t>
            </a:r>
            <a:r>
              <a:rPr lang="ru-RU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сли на полное погашение ипотеки денег не хватит, банк пересчитает сумму оставшегося долга и по решению заемщика либо уменьшит сумму ежемесячных взносов, либо сократит срок кредита.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5B98DC-8536-65E6-E7BA-AAFF5F35D350}"/>
              </a:ext>
            </a:extLst>
          </p:cNvPr>
          <p:cNvSpPr txBox="1"/>
          <p:nvPr/>
        </p:nvSpPr>
        <p:spPr>
          <a:xfrm>
            <a:off x="532170" y="1453893"/>
            <a:ext cx="174414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03.07.2019 № 157-ФЗ «О мерах государственной поддержки семей, имеющих детей, в части погашения обязательств по ипотечным жилищным кредитам (займам) и о внесении изменений в статью 13-2 Федерального закона «Об актах гражданского состояния»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907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435428" y="53122"/>
            <a:ext cx="13206132" cy="1200329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3641560" y="0"/>
            <a:ext cx="4101191" cy="14538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3028" y="481402"/>
            <a:ext cx="12954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Выплата на погашение ипотеки (1)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9670634"/>
            <a:ext cx="2133600" cy="365125"/>
          </a:xfrm>
        </p:spPr>
        <p:txBody>
          <a:bodyPr/>
          <a:lstStyle/>
          <a:p>
            <a:fld id="{08D8E1EF-28A3-48B0-A2E7-28A1554736A7}" type="slidenum">
              <a:rPr lang="ru-RU" sz="4000">
                <a:solidFill>
                  <a:schemeClr val="tx1"/>
                </a:solidFill>
              </a:rPr>
              <a:t>12</a:t>
            </a:fld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TextBox 33">
            <a:extLst>
              <a:ext uri="{FF2B5EF4-FFF2-40B4-BE49-F238E27FC236}">
                <a16:creationId xmlns:a16="http://schemas.microsoft.com/office/drawing/2014/main" id="{C60F346B-1F17-046E-0521-5C33549ED35A}"/>
              </a:ext>
            </a:extLst>
          </p:cNvPr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C25A1F-22CF-C532-3D89-35789BCB8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648EA3-5474-FC5E-4513-9033A5AFB641}"/>
              </a:ext>
            </a:extLst>
          </p:cNvPr>
          <p:cNvSpPr txBox="1"/>
          <p:nvPr/>
        </p:nvSpPr>
        <p:spPr>
          <a:xfrm>
            <a:off x="532170" y="1453893"/>
            <a:ext cx="174414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03.07.2019 № 157-ФЗ «О мерах государственной поддержки семей, имеющих детей, в части погашения обязательств по ипотечным жилищным кредитам (займам) и о внесении изменений в статью 13-2 Федерального закона «Об актах гражданского состояния»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AA7CBA-1579-1A45-E07C-63B2CDA45FA3}"/>
              </a:ext>
            </a:extLst>
          </p:cNvPr>
          <p:cNvSpPr txBox="1"/>
          <p:nvPr/>
        </p:nvSpPr>
        <p:spPr>
          <a:xfrm>
            <a:off x="409666" y="3142130"/>
            <a:ext cx="15310367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Воспользоваться такой мерой поддержки можно только один раз.</a:t>
            </a:r>
          </a:p>
          <a:p>
            <a:pPr algn="just"/>
            <a:endParaRPr lang="ru-RU" sz="3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 участвовать в программе нельзя, даже если родился ещё один ребенок или был взят ещё один ипотечный кредит.</a:t>
            </a:r>
          </a:p>
          <a:p>
            <a:pPr algn="just"/>
            <a:endParaRPr lang="ru-RU" sz="3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остаток по кредиту меньше 450 тысяч рублей, то кредит будет полностью погашен данными средствами. 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 неизрасходованный остаток никак не компенсируется, т.е. забрать его или перебросить на другой заем не получится.</a:t>
            </a:r>
          </a:p>
          <a:p>
            <a:pPr algn="just"/>
            <a:endParaRPr lang="ru-RU" sz="3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Выплату можно получить один раз, в отношении только одного ипотечного кредита, взятого до 1 июля 2023 года.</a:t>
            </a:r>
          </a:p>
        </p:txBody>
      </p:sp>
    </p:spTree>
    <p:extLst>
      <p:ext uri="{BB962C8B-B14F-4D97-AF65-F5344CB8AC3E}">
        <p14:creationId xmlns:p14="http://schemas.microsoft.com/office/powerpoint/2010/main" val="464448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435428" y="481401"/>
            <a:ext cx="13206132" cy="1200329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3641560" y="0"/>
            <a:ext cx="4101191" cy="14538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3028" y="481402"/>
            <a:ext cx="12954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Ежемесячное пособие в связи с рождением и воспитанием ребенка (ВВЕДЕНО С 01.01.2023 ГОДА)</a:t>
            </a:r>
            <a:endParaRPr lang="ru-RU" sz="36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9670634"/>
            <a:ext cx="2133600" cy="365125"/>
          </a:xfrm>
        </p:spPr>
        <p:txBody>
          <a:bodyPr/>
          <a:lstStyle/>
          <a:p>
            <a:fld id="{08D8E1EF-28A3-48B0-A2E7-28A1554736A7}" type="slidenum">
              <a:rPr lang="ru-RU" sz="4000">
                <a:solidFill>
                  <a:schemeClr val="tx1"/>
                </a:solidFill>
              </a:rPr>
              <a:t>13</a:t>
            </a:fld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TextBox 33">
            <a:extLst>
              <a:ext uri="{FF2B5EF4-FFF2-40B4-BE49-F238E27FC236}">
                <a16:creationId xmlns:a16="http://schemas.microsoft.com/office/drawing/2014/main" id="{C60F346B-1F17-046E-0521-5C33549ED35A}"/>
              </a:ext>
            </a:extLst>
          </p:cNvPr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C25A1F-22CF-C532-3D89-35789BCB8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87A3CF-BCBF-8AB9-63E5-CA84AC550F4B}"/>
              </a:ext>
            </a:extLst>
          </p:cNvPr>
          <p:cNvSpPr txBox="1"/>
          <p:nvPr/>
        </p:nvSpPr>
        <p:spPr>
          <a:xfrm>
            <a:off x="609600" y="2163132"/>
            <a:ext cx="15011400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36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ежемесячного пособия зависит от дохода семьи и может составлять: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sz="36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50% от прожиточного минимума на ребенка в регионе (базовый размер) — если размер среднедушевого дохода семьи не превышает величину прожиточного минимума на душу населения, установленную в субъекте Российской Федерации;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sz="36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75% от прожиточного минимума на ребенка в регионе  — назначается в том случае, если при назначении базового размера среднедушевой доход семьи меньше прожиточного минимума;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sz="36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100% от прожиточного минимума на ребенка в регионе — если при назначении пособия в размере 75% регионального прожиточного минимума на ребенка уровень среднедушевого дохода семьи меньше прожиточного минимума на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4127581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435428" y="481401"/>
            <a:ext cx="13206132" cy="1200329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3641560" y="0"/>
            <a:ext cx="4101191" cy="14538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3028" y="481402"/>
            <a:ext cx="12954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Ежемесячное пособие в связи с рождением и воспитанием ребенка (ВВЕДЕНО С 01.01.2023 ГОДА)</a:t>
            </a:r>
            <a:endParaRPr lang="ru-RU" sz="36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9670634"/>
            <a:ext cx="2133600" cy="365125"/>
          </a:xfrm>
        </p:spPr>
        <p:txBody>
          <a:bodyPr/>
          <a:lstStyle/>
          <a:p>
            <a:fld id="{08D8E1EF-28A3-48B0-A2E7-28A1554736A7}" type="slidenum">
              <a:rPr lang="ru-RU" sz="4000">
                <a:solidFill>
                  <a:schemeClr val="tx1"/>
                </a:solidFill>
              </a:rPr>
              <a:t>14</a:t>
            </a:fld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TextBox 33">
            <a:extLst>
              <a:ext uri="{FF2B5EF4-FFF2-40B4-BE49-F238E27FC236}">
                <a16:creationId xmlns:a16="http://schemas.microsoft.com/office/drawing/2014/main" id="{C60F346B-1F17-046E-0521-5C33549ED35A}"/>
              </a:ext>
            </a:extLst>
          </p:cNvPr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C25A1F-22CF-C532-3D89-35789BCB8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87A3CF-BCBF-8AB9-63E5-CA84AC550F4B}"/>
              </a:ext>
            </a:extLst>
          </p:cNvPr>
          <p:cNvSpPr txBox="1"/>
          <p:nvPr/>
        </p:nvSpPr>
        <p:spPr>
          <a:xfrm>
            <a:off x="609600" y="2163132"/>
            <a:ext cx="150114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4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Семьям с несколькими детьми от 0 до 17 лет единое пособие выплачивается на каждого ребенка до достижения 17 лет.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4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Единое пособие назначается на один год и продлевается по заявлению.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4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заявление подано в течение полугода после рождения ребенка, пособие начисляется с рождения, но не раньше 1 января 2023 года. Если позже – с месяца обращения, но не раньше 1 января 2023 года. </a:t>
            </a:r>
          </a:p>
        </p:txBody>
      </p:sp>
    </p:spTree>
    <p:extLst>
      <p:ext uri="{BB962C8B-B14F-4D97-AF65-F5344CB8AC3E}">
        <p14:creationId xmlns:p14="http://schemas.microsoft.com/office/powerpoint/2010/main" val="1839593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435428" y="481401"/>
            <a:ext cx="13206132" cy="1200329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3641560" y="0"/>
            <a:ext cx="4101191" cy="14538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3028" y="481402"/>
            <a:ext cx="12954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Социальные выплаты семьям с детьми, осуществляемые на страховом финансовом механизме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9670634"/>
            <a:ext cx="2133600" cy="365125"/>
          </a:xfrm>
        </p:spPr>
        <p:txBody>
          <a:bodyPr/>
          <a:lstStyle/>
          <a:p>
            <a:fld id="{08D8E1EF-28A3-48B0-A2E7-28A1554736A7}" type="slidenum">
              <a:rPr lang="ru-RU" sz="4000">
                <a:solidFill>
                  <a:schemeClr val="tx1"/>
                </a:solidFill>
              </a:rPr>
              <a:t>15</a:t>
            </a:fld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TextBox 33">
            <a:extLst>
              <a:ext uri="{FF2B5EF4-FFF2-40B4-BE49-F238E27FC236}">
                <a16:creationId xmlns:a16="http://schemas.microsoft.com/office/drawing/2014/main" id="{C60F346B-1F17-046E-0521-5C33549ED35A}"/>
              </a:ext>
            </a:extLst>
          </p:cNvPr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C25A1F-22CF-C532-3D89-35789BCB8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87A3CF-BCBF-8AB9-63E5-CA84AC550F4B}"/>
              </a:ext>
            </a:extLst>
          </p:cNvPr>
          <p:cNvSpPr txBox="1"/>
          <p:nvPr/>
        </p:nvSpPr>
        <p:spPr>
          <a:xfrm>
            <a:off x="609600" y="2163132"/>
            <a:ext cx="1501140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48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по беременности и родам (зависит от среднедневного заработка и других факторов).</a:t>
            </a:r>
          </a:p>
          <a:p>
            <a:pPr algn="l"/>
            <a:endParaRPr lang="ru-RU" sz="4800" b="0" i="0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48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Единовременное пособие при рождении ребенка                           размер: с 01.02.23 – 22909,03 рубля </a:t>
            </a:r>
          </a:p>
          <a:p>
            <a:pPr algn="l"/>
            <a:r>
              <a:rPr lang="ru-RU" sz="48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48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(до 01.02.2023 - 20 472,77 рубля).</a:t>
            </a:r>
          </a:p>
          <a:p>
            <a:pPr algn="l"/>
            <a:r>
              <a:rPr lang="ru-RU" sz="48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48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Ежемесячное пособие по уходу за ребенком (зависит от среднедневного заработка и других факторов).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ru-RU" sz="4800" b="0" i="0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788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435428" y="481401"/>
            <a:ext cx="13206132" cy="1200329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3641560" y="0"/>
            <a:ext cx="4101191" cy="14538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3028" y="481402"/>
            <a:ext cx="12954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Алгоритм расчёта пособия по беременности и родам (1)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9670634"/>
            <a:ext cx="2133600" cy="365125"/>
          </a:xfrm>
        </p:spPr>
        <p:txBody>
          <a:bodyPr/>
          <a:lstStyle/>
          <a:p>
            <a:fld id="{08D8E1EF-28A3-48B0-A2E7-28A1554736A7}" type="slidenum">
              <a:rPr lang="ru-RU" sz="4000">
                <a:solidFill>
                  <a:schemeClr val="tx1"/>
                </a:solidFill>
              </a:rPr>
              <a:t>16</a:t>
            </a:fld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TextBox 33">
            <a:extLst>
              <a:ext uri="{FF2B5EF4-FFF2-40B4-BE49-F238E27FC236}">
                <a16:creationId xmlns:a16="http://schemas.microsoft.com/office/drawing/2014/main" id="{C60F346B-1F17-046E-0521-5C33549ED35A}"/>
              </a:ext>
            </a:extLst>
          </p:cNvPr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C25A1F-22CF-C532-3D89-35789BCB8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16DA651-FC5D-DD77-D221-6D6BCF9E1FDE}"/>
              </a:ext>
            </a:extLst>
          </p:cNvPr>
          <p:cNvSpPr/>
          <p:nvPr/>
        </p:nvSpPr>
        <p:spPr>
          <a:xfrm>
            <a:off x="2650451" y="3350781"/>
            <a:ext cx="2282218" cy="12961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Сумма пособия</a:t>
            </a:r>
          </a:p>
          <a:p>
            <a:pPr algn="ctr"/>
            <a:r>
              <a:rPr lang="ru-RU" sz="2000" dirty="0"/>
              <a:t>по беременности </a:t>
            </a:r>
          </a:p>
          <a:p>
            <a:pPr algn="ctr"/>
            <a:r>
              <a:rPr lang="ru-RU" sz="2000" dirty="0"/>
              <a:t>и родам </a:t>
            </a:r>
          </a:p>
        </p:txBody>
      </p:sp>
      <p:sp>
        <p:nvSpPr>
          <p:cNvPr id="9" name="Равно 8">
            <a:extLst>
              <a:ext uri="{FF2B5EF4-FFF2-40B4-BE49-F238E27FC236}">
                <a16:creationId xmlns:a16="http://schemas.microsoft.com/office/drawing/2014/main" id="{8DDDC10A-C680-FC45-378E-834B2A257AB1}"/>
              </a:ext>
            </a:extLst>
          </p:cNvPr>
          <p:cNvSpPr/>
          <p:nvPr/>
        </p:nvSpPr>
        <p:spPr>
          <a:xfrm>
            <a:off x="5082894" y="3710821"/>
            <a:ext cx="1147663" cy="576064"/>
          </a:xfrm>
          <a:prstGeom prst="mathEqua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B09170E-1590-1F71-D843-EA1E985AAD42}"/>
              </a:ext>
            </a:extLst>
          </p:cNvPr>
          <p:cNvSpPr/>
          <p:nvPr/>
        </p:nvSpPr>
        <p:spPr>
          <a:xfrm>
            <a:off x="6383385" y="3350781"/>
            <a:ext cx="2222665" cy="12961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Среднедневной</a:t>
            </a:r>
          </a:p>
          <a:p>
            <a:pPr algn="ctr"/>
            <a:r>
              <a:rPr lang="ru-RU" sz="2000" dirty="0"/>
              <a:t>заработок </a:t>
            </a:r>
          </a:p>
        </p:txBody>
      </p:sp>
      <p:sp>
        <p:nvSpPr>
          <p:cNvPr id="11" name="Умножение 7">
            <a:extLst>
              <a:ext uri="{FF2B5EF4-FFF2-40B4-BE49-F238E27FC236}">
                <a16:creationId xmlns:a16="http://schemas.microsoft.com/office/drawing/2014/main" id="{46495AA1-1499-7AAF-A991-11385043EE1C}"/>
              </a:ext>
            </a:extLst>
          </p:cNvPr>
          <p:cNvSpPr/>
          <p:nvPr/>
        </p:nvSpPr>
        <p:spPr>
          <a:xfrm>
            <a:off x="8758878" y="3625702"/>
            <a:ext cx="792088" cy="936104"/>
          </a:xfrm>
          <a:prstGeom prst="mathMultiply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1CE8E16-92CC-68BF-930B-BECBE18285A7}"/>
              </a:ext>
            </a:extLst>
          </p:cNvPr>
          <p:cNvSpPr/>
          <p:nvPr/>
        </p:nvSpPr>
        <p:spPr>
          <a:xfrm>
            <a:off x="9826283" y="3445682"/>
            <a:ext cx="2447494" cy="12961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Количество дней нетрудоспособности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513587D-911D-CAB2-7A7F-6531BA8A402E}"/>
              </a:ext>
            </a:extLst>
          </p:cNvPr>
          <p:cNvSpPr/>
          <p:nvPr/>
        </p:nvSpPr>
        <p:spPr>
          <a:xfrm>
            <a:off x="2819400" y="6538150"/>
            <a:ext cx="9454377" cy="121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Одноплодная беременность – 140 дней </a:t>
            </a:r>
          </a:p>
          <a:p>
            <a:pPr algn="ctr"/>
            <a:r>
              <a:rPr lang="ru-RU" sz="2400" dirty="0"/>
              <a:t>Одноплодная беременность (с осложнениями) – 156 дней</a:t>
            </a:r>
          </a:p>
          <a:p>
            <a:pPr algn="ctr"/>
            <a:r>
              <a:rPr lang="ru-RU" sz="2400" dirty="0"/>
              <a:t>Многоплодная беременность – 194 дня</a:t>
            </a:r>
          </a:p>
        </p:txBody>
      </p:sp>
      <p:sp>
        <p:nvSpPr>
          <p:cNvPr id="15" name="Штриховая стрелка вправо 10">
            <a:extLst>
              <a:ext uri="{FF2B5EF4-FFF2-40B4-BE49-F238E27FC236}">
                <a16:creationId xmlns:a16="http://schemas.microsoft.com/office/drawing/2014/main" id="{3C82FB76-705F-02DA-01FD-334DA1D305A6}"/>
              </a:ext>
            </a:extLst>
          </p:cNvPr>
          <p:cNvSpPr/>
          <p:nvPr/>
        </p:nvSpPr>
        <p:spPr>
          <a:xfrm rot="5400000">
            <a:off x="10860924" y="5279948"/>
            <a:ext cx="1512168" cy="720080"/>
          </a:xfrm>
          <a:prstGeom prst="strip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91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435428" y="481401"/>
            <a:ext cx="13206132" cy="1200329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3641560" y="0"/>
            <a:ext cx="4101191" cy="14538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3028" y="481402"/>
            <a:ext cx="12954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Алгоритм расчёта пособия по беременности и родам (2)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9670634"/>
            <a:ext cx="2133600" cy="365125"/>
          </a:xfrm>
        </p:spPr>
        <p:txBody>
          <a:bodyPr/>
          <a:lstStyle/>
          <a:p>
            <a:fld id="{08D8E1EF-28A3-48B0-A2E7-28A1554736A7}" type="slidenum">
              <a:rPr lang="ru-RU" sz="4000">
                <a:solidFill>
                  <a:schemeClr val="tx1"/>
                </a:solidFill>
              </a:rPr>
              <a:t>17</a:t>
            </a:fld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TextBox 33">
            <a:extLst>
              <a:ext uri="{FF2B5EF4-FFF2-40B4-BE49-F238E27FC236}">
                <a16:creationId xmlns:a16="http://schemas.microsoft.com/office/drawing/2014/main" id="{C60F346B-1F17-046E-0521-5C33549ED35A}"/>
              </a:ext>
            </a:extLst>
          </p:cNvPr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C25A1F-22CF-C532-3D89-35789BCB8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87A3CF-BCBF-8AB9-63E5-CA84AC550F4B}"/>
              </a:ext>
            </a:extLst>
          </p:cNvPr>
          <p:cNvSpPr txBox="1"/>
          <p:nvPr/>
        </p:nvSpPr>
        <p:spPr>
          <a:xfrm>
            <a:off x="571500" y="1690093"/>
            <a:ext cx="15430500" cy="9140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Определение среднедневного заработка путем деления объема выплат по оплате труда, подлежащего обложению страховыми взносами, на КАЛЕНДАРНОЕ (730,731,732) количество дней в расчетном периоде с учетом вычитаемых периодов.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Вычитаемые периоды: это периоды временной нетрудоспособности, получения пособий по беременности и родам, по уходу за ребенком, а также иные периоды, в которые производились освобождения от работы с сохранением заработной платы (при условии, что страховые взносы за этот период не уплачивались!).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Определение предельного размера среднего дневного заработка (обязательно всегда!!!) путем деления предельных баз для начисления страховых взносов на ОССВНМ на 730 (строго!).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Определение минимального размера среднедневного заработка (МРОТ на дату наступления страхового случая *24/730)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Определение размера дневного пособия.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Расчет пособия за весь период (путем умножения дневного пособия на количество дней: 140 дней – одноплодная беременность, 156 дней – одноплодная беременность с осложнениями, 194 дня – многоплодная беременность).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в случае использования не 2 предыдущих лет, а замены какого-либо года (лет) на предыдущие, в результате чего в расчёте будет использовано два високосных года (допускается, если это приведёт к увеличению размера пособия) </a:t>
            </a:r>
          </a:p>
          <a:p>
            <a:pPr algn="just"/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800" b="0" i="0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767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435428" y="481401"/>
            <a:ext cx="13206132" cy="1200329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3641560" y="0"/>
            <a:ext cx="4101191" cy="14538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3028" y="481402"/>
            <a:ext cx="12954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Алгоритм расчёта пособия по уходу за ребёнком до достижения 1,5 лет (1)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9670634"/>
            <a:ext cx="2133600" cy="365125"/>
          </a:xfrm>
        </p:spPr>
        <p:txBody>
          <a:bodyPr/>
          <a:lstStyle/>
          <a:p>
            <a:fld id="{08D8E1EF-28A3-48B0-A2E7-28A1554736A7}" type="slidenum">
              <a:rPr lang="ru-RU" sz="4000">
                <a:solidFill>
                  <a:schemeClr val="tx1"/>
                </a:solidFill>
              </a:rPr>
              <a:t>18</a:t>
            </a:fld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TextBox 33">
            <a:extLst>
              <a:ext uri="{FF2B5EF4-FFF2-40B4-BE49-F238E27FC236}">
                <a16:creationId xmlns:a16="http://schemas.microsoft.com/office/drawing/2014/main" id="{C60F346B-1F17-046E-0521-5C33549ED35A}"/>
              </a:ext>
            </a:extLst>
          </p:cNvPr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C25A1F-22CF-C532-3D89-35789BCB8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0BBB226-927C-29EE-0F78-0BB31817ACE1}"/>
              </a:ext>
            </a:extLst>
          </p:cNvPr>
          <p:cNvSpPr/>
          <p:nvPr/>
        </p:nvSpPr>
        <p:spPr>
          <a:xfrm>
            <a:off x="4979648" y="3148886"/>
            <a:ext cx="3584579" cy="12961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Сумма пособия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по уходу за ребенком</a:t>
            </a:r>
          </a:p>
        </p:txBody>
      </p:sp>
      <p:sp>
        <p:nvSpPr>
          <p:cNvPr id="9" name="Равно 8">
            <a:extLst>
              <a:ext uri="{FF2B5EF4-FFF2-40B4-BE49-F238E27FC236}">
                <a16:creationId xmlns:a16="http://schemas.microsoft.com/office/drawing/2014/main" id="{36851B47-5E90-2367-2159-8EC87F092FEC}"/>
              </a:ext>
            </a:extLst>
          </p:cNvPr>
          <p:cNvSpPr/>
          <p:nvPr/>
        </p:nvSpPr>
        <p:spPr>
          <a:xfrm>
            <a:off x="6082569" y="4700830"/>
            <a:ext cx="1147663" cy="576064"/>
          </a:xfrm>
          <a:prstGeom prst="mathEqua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F959068-CF4C-A0DF-0FD0-51062CA13A70}"/>
              </a:ext>
            </a:extLst>
          </p:cNvPr>
          <p:cNvSpPr/>
          <p:nvPr/>
        </p:nvSpPr>
        <p:spPr>
          <a:xfrm>
            <a:off x="2586105" y="5685727"/>
            <a:ext cx="2433347" cy="12961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Среднедневной</a:t>
            </a:r>
          </a:p>
          <a:p>
            <a:pPr algn="ctr"/>
            <a:r>
              <a:rPr lang="ru-RU" sz="2000" dirty="0"/>
              <a:t>заработок </a:t>
            </a:r>
          </a:p>
        </p:txBody>
      </p:sp>
      <p:sp>
        <p:nvSpPr>
          <p:cNvPr id="11" name="Умножение 6">
            <a:extLst>
              <a:ext uri="{FF2B5EF4-FFF2-40B4-BE49-F238E27FC236}">
                <a16:creationId xmlns:a16="http://schemas.microsoft.com/office/drawing/2014/main" id="{8955BF1B-AE5C-8693-BD58-FB8B43C4B02D}"/>
              </a:ext>
            </a:extLst>
          </p:cNvPr>
          <p:cNvSpPr/>
          <p:nvPr/>
        </p:nvSpPr>
        <p:spPr>
          <a:xfrm>
            <a:off x="5056353" y="5685727"/>
            <a:ext cx="792088" cy="936104"/>
          </a:xfrm>
          <a:prstGeom prst="mathMultiply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D28F5BA-C33D-B698-DE61-24916D8FFD2D}"/>
              </a:ext>
            </a:extLst>
          </p:cNvPr>
          <p:cNvSpPr/>
          <p:nvPr/>
        </p:nvSpPr>
        <p:spPr>
          <a:xfrm>
            <a:off x="6069359" y="5604634"/>
            <a:ext cx="1630571" cy="12961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30,4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9357372-02BE-FEFA-D053-F60FA380D5DA}"/>
              </a:ext>
            </a:extLst>
          </p:cNvPr>
          <p:cNvSpPr/>
          <p:nvPr/>
        </p:nvSpPr>
        <p:spPr>
          <a:xfrm>
            <a:off x="9191818" y="5604634"/>
            <a:ext cx="2937521" cy="12961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40%</a:t>
            </a:r>
          </a:p>
          <a:p>
            <a:pPr algn="ctr"/>
            <a:r>
              <a:rPr lang="ru-RU" sz="2000" dirty="0"/>
              <a:t>(на каждого ребенка*)</a:t>
            </a:r>
          </a:p>
        </p:txBody>
      </p:sp>
      <p:sp>
        <p:nvSpPr>
          <p:cNvPr id="15" name="Умножение 9">
            <a:extLst>
              <a:ext uri="{FF2B5EF4-FFF2-40B4-BE49-F238E27FC236}">
                <a16:creationId xmlns:a16="http://schemas.microsoft.com/office/drawing/2014/main" id="{38A0D439-2EE6-7307-D3BE-CAB12EB8586E}"/>
              </a:ext>
            </a:extLst>
          </p:cNvPr>
          <p:cNvSpPr/>
          <p:nvPr/>
        </p:nvSpPr>
        <p:spPr>
          <a:xfrm>
            <a:off x="7993477" y="5784654"/>
            <a:ext cx="792088" cy="936104"/>
          </a:xfrm>
          <a:prstGeom prst="mathMultiply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B2163A-B43E-752C-9BB0-418FC2205DF2}"/>
              </a:ext>
            </a:extLst>
          </p:cNvPr>
          <p:cNvSpPr txBox="1"/>
          <p:nvPr/>
        </p:nvSpPr>
        <p:spPr>
          <a:xfrm>
            <a:off x="2743200" y="7884325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* но не более 100%</a:t>
            </a:r>
          </a:p>
        </p:txBody>
      </p:sp>
    </p:spTree>
    <p:extLst>
      <p:ext uri="{BB962C8B-B14F-4D97-AF65-F5344CB8AC3E}">
        <p14:creationId xmlns:p14="http://schemas.microsoft.com/office/powerpoint/2010/main" val="1279598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435428" y="481401"/>
            <a:ext cx="13206132" cy="1200329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3641560" y="0"/>
            <a:ext cx="4101191" cy="14538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3028" y="481402"/>
            <a:ext cx="12954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Алгоритм расчёта пособия по уходу за ребёнком до достижения 1,5 лет (2)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9670634"/>
            <a:ext cx="2133600" cy="365125"/>
          </a:xfrm>
        </p:spPr>
        <p:txBody>
          <a:bodyPr/>
          <a:lstStyle/>
          <a:p>
            <a:fld id="{08D8E1EF-28A3-48B0-A2E7-28A1554736A7}" type="slidenum">
              <a:rPr lang="ru-RU" sz="4000">
                <a:solidFill>
                  <a:schemeClr val="tx1"/>
                </a:solidFill>
              </a:rPr>
              <a:t>19</a:t>
            </a:fld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TextBox 33">
            <a:extLst>
              <a:ext uri="{FF2B5EF4-FFF2-40B4-BE49-F238E27FC236}">
                <a16:creationId xmlns:a16="http://schemas.microsoft.com/office/drawing/2014/main" id="{C60F346B-1F17-046E-0521-5C33549ED35A}"/>
              </a:ext>
            </a:extLst>
          </p:cNvPr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C25A1F-22CF-C532-3D89-35789BCB8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87A3CF-BCBF-8AB9-63E5-CA84AC550F4B}"/>
              </a:ext>
            </a:extLst>
          </p:cNvPr>
          <p:cNvSpPr txBox="1"/>
          <p:nvPr/>
        </p:nvSpPr>
        <p:spPr>
          <a:xfrm>
            <a:off x="571500" y="1658498"/>
            <a:ext cx="15125700" cy="8279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Определение среднедневного заработка путем деления объема выплат по оплате труда, подлежащего обложению страховыми взносами, на КАЛЕНДАРНОЕ (730,731,732* дня) количество дней в расчетном периоде с учетом вычитаемых периодов.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Вычитаемые периоды: это периоды временной нетрудоспособности, получения пособий по беременности и родам, по уходу за ребенком, а также иные периоды, в которые производились освобождения от работы с сохранением заработной платы (при условии, что страховые взносы за этот период не уплачивались!).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Определение предельного размера среднего дневного заработка (обязательно всегда!!!) путем деления предельных баз для начисления страховых взносов на ОССВНМ на 730 (строго!).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Определение среднемесячного заработка (путем умножения на 30,4).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Расчет размера пособия (на каждого ребенка - 40% от среднемесячного заработка, но не более 100%; т.е. при одновременном уходе за тремя и более детьми расчет будет производиться с учетом процента покрытия не 120% и более, а 100%).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с минимальным размером пособия по уходу за ребенком до 1,5 лет. (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8 591,47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руб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800" b="0" i="0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в случае использования не 2 предыдущих лет, а замены какого-либо года (лет) на предыдущие, в результате чего в расчёте будет использовано два високосных года </a:t>
            </a:r>
          </a:p>
          <a:p>
            <a:pPr algn="l"/>
            <a:r>
              <a:rPr lang="ru-RU" sz="28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(допускается, если это приведёт к увеличению размера пособия) </a:t>
            </a:r>
          </a:p>
          <a:p>
            <a:pPr algn="l"/>
            <a:endParaRPr lang="ru-RU" sz="2800" b="0" i="0" dirty="0">
              <a:solidFill>
                <a:srgbClr val="21212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191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1902542" y="170600"/>
            <a:ext cx="12919587" cy="969497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4633293" y="-34702"/>
            <a:ext cx="3411797" cy="1209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2542" y="170600"/>
            <a:ext cx="134889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Book Antiqua" panose="02040602050305030304" pitchFamily="18" charset="0"/>
              </a:rPr>
              <a:t>Национальные цели развития Российской Федерации </a:t>
            </a:r>
          </a:p>
          <a:p>
            <a:pPr algn="ctr"/>
            <a:r>
              <a:rPr lang="ru-RU" sz="3000" b="1" dirty="0">
                <a:solidFill>
                  <a:schemeClr val="bg1"/>
                </a:solidFill>
                <a:latin typeface="Book Antiqua" panose="02040602050305030304" pitchFamily="18" charset="0"/>
              </a:rPr>
              <a:t>(в части социальной поддержки семей с детьми)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1209500"/>
            <a:ext cx="7116698" cy="8748549"/>
          </a:xfrm>
          <a:prstGeom prst="rect">
            <a:avLst/>
          </a:prstGeom>
          <a:noFill/>
          <a:ln w="57150">
            <a:solidFill>
              <a:srgbClr val="25656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Правительству Российской Федерации обеспечить достижение следующих национальных целей развития Российской Федерации </a:t>
            </a:r>
          </a:p>
          <a:p>
            <a:pPr algn="ctr"/>
            <a:r>
              <a:rPr lang="ru-RU" sz="28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период </a:t>
            </a:r>
            <a:r>
              <a:rPr lang="ru-RU" sz="285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2024 года:</a:t>
            </a:r>
          </a:p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устойчивого естественного роста численности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населения Федерации;</a:t>
            </a:r>
          </a:p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ожидаемой продолжительности жизни </a:t>
            </a:r>
            <a:r>
              <a:rPr lang="ru-RU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78 лет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 2030 году – до 80 лет);</a:t>
            </a:r>
          </a:p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устойчивого роста реальных доходов граждан, а также роста уровня пенсионного обеспечения выше уровня инфляции;</a:t>
            </a:r>
          </a:p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в два раза уровня бедности в Российской Федерации;</a:t>
            </a:r>
          </a:p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жилищных условий не менее 5 млн. семей ежегодно.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24" y="173775"/>
            <a:ext cx="1550885" cy="96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264183" y="1209500"/>
            <a:ext cx="10780907" cy="4708981"/>
          </a:xfrm>
          <a:prstGeom prst="rect">
            <a:avLst/>
          </a:prstGeom>
          <a:noFill/>
          <a:ln w="57150">
            <a:solidFill>
              <a:srgbClr val="25656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Правительству Российской Федерации необходимо обеспечить достижение целевых показателей, в </a:t>
            </a:r>
            <a:r>
              <a:rPr lang="ru-RU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ожидаемой продолжительности здоровой жизни </a:t>
            </a:r>
            <a:r>
              <a:rPr lang="ru-RU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67 лет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суммарного коэффициента рождаемости </a:t>
            </a:r>
            <a:r>
              <a:rPr lang="ru-RU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1,7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доступным жильём семей со средним достатком, в том числе </a:t>
            </a:r>
            <a:r>
              <a:rPr lang="ru-RU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возможностей для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приобретения (строительства) ими жилья с использованием </a:t>
            </a:r>
            <a:r>
              <a:rPr lang="ru-RU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ипотечного кредита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ставка по которому должна быть </a:t>
            </a:r>
            <a:r>
              <a:rPr lang="ru-RU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менее 8 процентов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64183" y="6172399"/>
            <a:ext cx="10780907" cy="3716402"/>
          </a:xfrm>
          <a:prstGeom prst="rect">
            <a:avLst/>
          </a:prstGeom>
          <a:noFill/>
          <a:ln w="57150">
            <a:solidFill>
              <a:srgbClr val="256569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Правительству Российской Федерации необходимо обеспечить решение задач, в </a:t>
            </a:r>
            <a:r>
              <a:rPr lang="ru-RU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ru-RU" sz="29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механизма финансовой поддержки семей при рождении детей;</a:t>
            </a:r>
          </a:p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ru-RU" sz="29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осуществления трудовой деятельности женщин, имеющих детей, включая </a:t>
            </a:r>
            <a:r>
              <a:rPr lang="ru-RU" sz="2925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100-процентной доступности </a:t>
            </a:r>
            <a:r>
              <a:rPr lang="ru-RU" sz="29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 2021 году) </a:t>
            </a:r>
            <a:r>
              <a:rPr lang="ru-RU" sz="2925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для детей в возрасте до трёх лет</a:t>
            </a:r>
            <a:r>
              <a:rPr lang="ru-RU" sz="29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950231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BF422C9-79F4-D0BD-7DC7-DFC665F17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134" y="1568465"/>
            <a:ext cx="13206132" cy="7223168"/>
          </a:xfrm>
          <a:prstGeom prst="rect">
            <a:avLst/>
          </a:prstGeom>
        </p:spPr>
      </p:pic>
      <p:sp>
        <p:nvSpPr>
          <p:cNvPr id="5" name="Пятиугольник 4"/>
          <p:cNvSpPr/>
          <p:nvPr/>
        </p:nvSpPr>
        <p:spPr>
          <a:xfrm>
            <a:off x="435428" y="481401"/>
            <a:ext cx="13206132" cy="1200329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3641560" y="0"/>
            <a:ext cx="4101191" cy="14538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3028" y="481402"/>
            <a:ext cx="12954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Социального фонда России. Раздел «Семьям с детьми»</a:t>
            </a:r>
            <a:endParaRPr lang="ru-RU" sz="36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9670634"/>
            <a:ext cx="2133600" cy="365125"/>
          </a:xfrm>
        </p:spPr>
        <p:txBody>
          <a:bodyPr/>
          <a:lstStyle/>
          <a:p>
            <a:fld id="{08D8E1EF-28A3-48B0-A2E7-28A1554736A7}" type="slidenum">
              <a:rPr lang="ru-RU" sz="4000">
                <a:solidFill>
                  <a:schemeClr val="tx1"/>
                </a:solidFill>
              </a:rPr>
              <a:t>20</a:t>
            </a:fld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TextBox 33">
            <a:extLst>
              <a:ext uri="{FF2B5EF4-FFF2-40B4-BE49-F238E27FC236}">
                <a16:creationId xmlns:a16="http://schemas.microsoft.com/office/drawing/2014/main" id="{C60F346B-1F17-046E-0521-5C33549ED35A}"/>
              </a:ext>
            </a:extLst>
          </p:cNvPr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C25A1F-22CF-C532-3D89-35789BCB8C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A87969B-8F7B-2404-9327-4D8F60D2B026}"/>
              </a:ext>
            </a:extLst>
          </p:cNvPr>
          <p:cNvSpPr/>
          <p:nvPr/>
        </p:nvSpPr>
        <p:spPr>
          <a:xfrm>
            <a:off x="1910709" y="8253024"/>
            <a:ext cx="117308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Open Sans"/>
              </a:rPr>
              <a:t>Источник: </a:t>
            </a:r>
            <a:r>
              <a:rPr lang="en-US" sz="3200" dirty="0">
                <a:latin typeface="Open Sans"/>
                <a:hlinkClick r:id="rId5"/>
              </a:rPr>
              <a:t>https://sfr.gov.ru/grazhdanam/families_with_children/</a:t>
            </a:r>
            <a:r>
              <a:rPr lang="ru-RU" sz="3200" dirty="0">
                <a:latin typeface="Open Sans"/>
              </a:rPr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99648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435428" y="481401"/>
            <a:ext cx="13206132" cy="1200329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3641560" y="0"/>
            <a:ext cx="4101191" cy="14538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3028" y="481402"/>
            <a:ext cx="12954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«Национальные проекты»</a:t>
            </a:r>
            <a:endParaRPr lang="ru-RU" sz="36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9670634"/>
            <a:ext cx="2133600" cy="365125"/>
          </a:xfrm>
        </p:spPr>
        <p:txBody>
          <a:bodyPr/>
          <a:lstStyle/>
          <a:p>
            <a:fld id="{08D8E1EF-28A3-48B0-A2E7-28A1554736A7}" type="slidenum">
              <a:rPr lang="ru-RU" sz="4000">
                <a:solidFill>
                  <a:schemeClr val="tx1"/>
                </a:solidFill>
              </a:rPr>
              <a:t>21</a:t>
            </a:fld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TextBox 33">
            <a:extLst>
              <a:ext uri="{FF2B5EF4-FFF2-40B4-BE49-F238E27FC236}">
                <a16:creationId xmlns:a16="http://schemas.microsoft.com/office/drawing/2014/main" id="{C60F346B-1F17-046E-0521-5C33549ED35A}"/>
              </a:ext>
            </a:extLst>
          </p:cNvPr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C25A1F-22CF-C532-3D89-35789BCB8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A87969B-8F7B-2404-9327-4D8F60D2B026}"/>
              </a:ext>
            </a:extLst>
          </p:cNvPr>
          <p:cNvSpPr/>
          <p:nvPr/>
        </p:nvSpPr>
        <p:spPr>
          <a:xfrm>
            <a:off x="1506179" y="8519782"/>
            <a:ext cx="117308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Open Sans"/>
              </a:rPr>
              <a:t>Источник: </a:t>
            </a:r>
            <a:r>
              <a:rPr lang="en-US" sz="3200" dirty="0">
                <a:latin typeface="Open Sans"/>
                <a:hlinkClick r:id="rId4"/>
              </a:rPr>
              <a:t>https://</a:t>
            </a:r>
            <a:r>
              <a:rPr lang="ru-RU" sz="3200" dirty="0" err="1">
                <a:latin typeface="Open Sans"/>
                <a:hlinkClick r:id="rId4"/>
              </a:rPr>
              <a:t>национальныепроекты.рф</a:t>
            </a:r>
            <a:r>
              <a:rPr lang="ru-RU" sz="3200" dirty="0">
                <a:latin typeface="Open Sans"/>
                <a:hlinkClick r:id="rId4"/>
              </a:rPr>
              <a:t>/</a:t>
            </a:r>
            <a:r>
              <a:rPr lang="en-US" sz="3200" dirty="0">
                <a:latin typeface="Open Sans"/>
                <a:hlinkClick r:id="rId4"/>
              </a:rPr>
              <a:t>projects/</a:t>
            </a:r>
            <a:r>
              <a:rPr lang="en-US" sz="3200" dirty="0" err="1">
                <a:latin typeface="Open Sans"/>
                <a:hlinkClick r:id="rId4"/>
              </a:rPr>
              <a:t>demografiya</a:t>
            </a:r>
            <a:r>
              <a:rPr lang="ru-RU" sz="3200" dirty="0">
                <a:latin typeface="Open Sans"/>
              </a:rPr>
              <a:t> </a:t>
            </a:r>
            <a:endParaRPr lang="ru-RU" sz="32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D70A17-0EB4-26F0-807F-58EC45A195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1755364"/>
            <a:ext cx="13030200" cy="658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42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rcRect l="4073" t="7796" r="6828" b="10868"/>
          <a:stretch>
            <a:fillRect/>
          </a:stretch>
        </p:blipFill>
        <p:spPr>
          <a:xfrm>
            <a:off x="1148410" y="5499025"/>
            <a:ext cx="807471" cy="737116"/>
          </a:xfrm>
          <a:prstGeom prst="rect">
            <a:avLst/>
          </a:prstGeom>
        </p:spPr>
      </p:pic>
      <p:pic>
        <p:nvPicPr>
          <p:cNvPr id="4" name="Picture 4">
            <a:hlinkClick r:id="rId4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130020" y="5496657"/>
            <a:ext cx="739484" cy="739484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008710" y="5062624"/>
            <a:ext cx="1086871" cy="332549"/>
          </a:xfrm>
          <a:prstGeom prst="rect">
            <a:avLst/>
          </a:prstGeom>
          <a:solidFill>
            <a:srgbClr val="75E6DA"/>
          </a:solidFill>
        </p:spPr>
      </p:sp>
      <p:sp>
        <p:nvSpPr>
          <p:cNvPr id="6" name="AutoShape 6"/>
          <p:cNvSpPr/>
          <p:nvPr/>
        </p:nvSpPr>
        <p:spPr>
          <a:xfrm>
            <a:off x="3684752" y="5062624"/>
            <a:ext cx="1673995" cy="332549"/>
          </a:xfrm>
          <a:prstGeom prst="rect">
            <a:avLst/>
          </a:prstGeom>
          <a:solidFill>
            <a:srgbClr val="75E6DA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34028" y="2625708"/>
            <a:ext cx="2270880" cy="22708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481222" y="2625708"/>
            <a:ext cx="2270880" cy="22708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4552024" y="2625708"/>
            <a:ext cx="2270880" cy="227088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14801940" y="5084894"/>
            <a:ext cx="1799644" cy="332549"/>
          </a:xfrm>
          <a:prstGeom prst="rect">
            <a:avLst/>
          </a:prstGeom>
          <a:solidFill>
            <a:srgbClr val="75E6DA"/>
          </a:solidFill>
        </p:spPr>
      </p:sp>
      <p:pic>
        <p:nvPicPr>
          <p:cNvPr id="11" name="Picture 11">
            <a:hlinkClick r:id="rId9"/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335550" y="5586774"/>
            <a:ext cx="2703828" cy="8652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9784552" y="2653386"/>
            <a:ext cx="2301002" cy="2301002"/>
          </a:xfrm>
          <a:prstGeom prst="rect">
            <a:avLst/>
          </a:prstGeom>
        </p:spPr>
      </p:pic>
      <p:pic>
        <p:nvPicPr>
          <p:cNvPr id="13" name="Picture 13">
            <a:hlinkClick r:id="rId12"/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0536655" y="5585590"/>
            <a:ext cx="796795" cy="561617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8997134" y="5105167"/>
            <a:ext cx="4378900" cy="332549"/>
          </a:xfrm>
          <a:prstGeom prst="rect">
            <a:avLst/>
          </a:prstGeom>
          <a:solidFill>
            <a:srgbClr val="75E6DA"/>
          </a:solidFill>
        </p:spPr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6564741" y="2653386"/>
            <a:ext cx="2308992" cy="2308992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751035" y="7386954"/>
            <a:ext cx="10833946" cy="1871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2915" lvl="1" indent="-191458" algn="just">
              <a:lnSpc>
                <a:spcPts val="3068"/>
              </a:lnSpc>
              <a:buFont typeface="Arial"/>
              <a:buChar char="•"/>
            </a:pPr>
            <a:r>
              <a:rPr lang="en-US" sz="1773" spc="88">
                <a:solidFill>
                  <a:srgbClr val="000000"/>
                </a:solidFill>
                <a:latin typeface="Montserrat Semi-Bold"/>
              </a:rPr>
              <a:t>методическая поддержка финансовых консультантов</a:t>
            </a:r>
          </a:p>
          <a:p>
            <a:pPr marL="382915" lvl="1" indent="-191458" algn="just">
              <a:lnSpc>
                <a:spcPts val="3068"/>
              </a:lnSpc>
              <a:buFont typeface="Arial"/>
              <a:buChar char="•"/>
            </a:pPr>
            <a:r>
              <a:rPr lang="en-US" sz="1773" spc="88">
                <a:solidFill>
                  <a:srgbClr val="000000"/>
                </a:solidFill>
                <a:latin typeface="Montserrat Semi-Bold"/>
              </a:rPr>
              <a:t>разбор кейсов, практик, сложных ситуаций по финансовой грамотности</a:t>
            </a:r>
          </a:p>
          <a:p>
            <a:pPr marL="382915" lvl="1" indent="-191458" algn="just">
              <a:lnSpc>
                <a:spcPts val="3068"/>
              </a:lnSpc>
              <a:buFont typeface="Arial"/>
              <a:buChar char="•"/>
            </a:pPr>
            <a:r>
              <a:rPr lang="en-US" sz="1773" spc="88">
                <a:solidFill>
                  <a:srgbClr val="000000"/>
                </a:solidFill>
                <a:latin typeface="Montserrat Semi-Bold"/>
              </a:rPr>
              <a:t>ответы на вопросы</a:t>
            </a:r>
          </a:p>
          <a:p>
            <a:pPr marL="382915" lvl="1" indent="-191458" algn="just">
              <a:lnSpc>
                <a:spcPts val="3068"/>
              </a:lnSpc>
              <a:buFont typeface="Arial"/>
              <a:buChar char="•"/>
            </a:pPr>
            <a:r>
              <a:rPr lang="en-US" sz="1773" spc="88">
                <a:solidFill>
                  <a:srgbClr val="000000"/>
                </a:solidFill>
                <a:latin typeface="Montserrat Semi-Bold"/>
              </a:rPr>
              <a:t>анонсы мероприятий</a:t>
            </a:r>
          </a:p>
          <a:p>
            <a:pPr marL="382915" lvl="1" indent="-191458" algn="just">
              <a:lnSpc>
                <a:spcPts val="3068"/>
              </a:lnSpc>
              <a:buFont typeface="Arial"/>
              <a:buChar char="•"/>
            </a:pPr>
            <a:r>
              <a:rPr lang="en-US" sz="1773" spc="88">
                <a:solidFill>
                  <a:srgbClr val="000000"/>
                </a:solidFill>
                <a:latin typeface="Montserrat Semi-Bold"/>
              </a:rPr>
              <a:t>новости ИФГ и не только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54056" y="5089402"/>
            <a:ext cx="1041525" cy="19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67"/>
              </a:lnSpc>
              <a:spcBef>
                <a:spcPct val="0"/>
              </a:spcBef>
            </a:pPr>
            <a:r>
              <a:rPr lang="en-US" sz="1119" u="sng" spc="67" dirty="0">
                <a:solidFill>
                  <a:srgbClr val="000000"/>
                </a:solidFill>
                <a:latin typeface="Montserrat Semi-Bold"/>
              </a:rPr>
              <a:t>vk.com/</a:t>
            </a:r>
            <a:r>
              <a:rPr lang="en-US" sz="1119" u="sng" spc="67" dirty="0" err="1">
                <a:solidFill>
                  <a:srgbClr val="000000"/>
                </a:solidFill>
                <a:latin typeface="Montserrat Semi-Bold"/>
              </a:rPr>
              <a:t>ifgfu</a:t>
            </a:r>
            <a:endParaRPr lang="en-US" sz="1119" u="sng" spc="67" dirty="0">
              <a:solidFill>
                <a:srgbClr val="000000"/>
              </a:solidFill>
              <a:latin typeface="Montserrat Semi-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685654" y="5063292"/>
            <a:ext cx="1628216" cy="238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0"/>
              </a:lnSpc>
              <a:spcBef>
                <a:spcPct val="0"/>
              </a:spcBef>
            </a:pPr>
            <a:r>
              <a:rPr lang="en-US" sz="1127" u="sng" spc="56">
                <a:solidFill>
                  <a:srgbClr val="000000"/>
                </a:solidFill>
                <a:latin typeface="Montserrat Semi-Bold"/>
              </a:rPr>
              <a:t>t.me/fingramota_ifg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261021" y="2161690"/>
            <a:ext cx="8123637" cy="29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 Bold"/>
              </a:rPr>
              <a:t>ОФИЦИАЛЬНЫЕ СООБЩЕСТВА В СОЦИАЛЬНЫХ СЕТЯХ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115628" y="5103104"/>
            <a:ext cx="3143672" cy="235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0"/>
              </a:lnSpc>
              <a:spcBef>
                <a:spcPct val="0"/>
              </a:spcBef>
            </a:pPr>
            <a:r>
              <a:rPr lang="en-US" sz="1127" u="sng" spc="56">
                <a:solidFill>
                  <a:srgbClr val="002F42"/>
                </a:solidFill>
                <a:latin typeface="Montserrat Semi-Bold"/>
              </a:rPr>
              <a:t>fa.ru/org/science/ifg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892622" y="2161690"/>
            <a:ext cx="3251450" cy="29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 Bold"/>
              </a:rPr>
              <a:t>ОФИЦИАЛЬНЫЙ САЙТ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444670" y="466437"/>
            <a:ext cx="5398659" cy="403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7"/>
              </a:lnSpc>
              <a:spcBef>
                <a:spcPct val="0"/>
              </a:spcBef>
            </a:pPr>
            <a:r>
              <a:rPr lang="en-US" sz="2398" dirty="0">
                <a:solidFill>
                  <a:srgbClr val="002F42"/>
                </a:solidFill>
                <a:latin typeface="Clear Sans Thin Bold"/>
              </a:rPr>
              <a:t>Институт финансовой грамотности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071829" y="5119649"/>
            <a:ext cx="4229509" cy="228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0"/>
              </a:lnSpc>
              <a:spcBef>
                <a:spcPct val="0"/>
              </a:spcBef>
            </a:pPr>
            <a:r>
              <a:rPr lang="en-US" sz="1127" u="sng" spc="56">
                <a:solidFill>
                  <a:srgbClr val="000000"/>
                </a:solidFill>
                <a:latin typeface="Montserrat Semi-Bold"/>
              </a:rPr>
              <a:t>youtube.com/channel/UCofgsJutLizqgNmK8uNu7Pg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4543738" y="283138"/>
            <a:ext cx="8906790" cy="1887750"/>
            <a:chOff x="0" y="0"/>
            <a:chExt cx="11875720" cy="2516999"/>
          </a:xfrm>
        </p:grpSpPr>
        <p:sp>
          <p:nvSpPr>
            <p:cNvPr id="25" name="TextBox 25"/>
            <p:cNvSpPr txBox="1"/>
            <p:nvPr/>
          </p:nvSpPr>
          <p:spPr>
            <a:xfrm>
              <a:off x="0" y="0"/>
              <a:ext cx="11875720" cy="520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89"/>
                </a:lnSpc>
              </a:pPr>
              <a:endParaRPr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836694"/>
              <a:ext cx="11875720" cy="7989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11"/>
                </a:lnSpc>
              </a:pPr>
              <a:r>
                <a:rPr lang="en-US" sz="3926">
                  <a:solidFill>
                    <a:srgbClr val="002F42"/>
                  </a:solidFill>
                  <a:latin typeface="Montserrat Semi-Bold Bold"/>
                </a:rPr>
                <a:t>КАНАЛЫ КОММУНИКАЦИИ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2102207"/>
              <a:ext cx="11875720" cy="414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10"/>
                </a:lnSpc>
              </a:pPr>
              <a:endParaRPr/>
            </a:p>
          </p:txBody>
        </p:sp>
      </p:grpSp>
      <p:pic>
        <p:nvPicPr>
          <p:cNvPr id="28" name="Picture 28">
            <a:hlinkClick r:id="rId14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291678" y="5499025"/>
            <a:ext cx="738536" cy="738536"/>
          </a:xfrm>
          <a:prstGeom prst="rect">
            <a:avLst/>
          </a:prstGeom>
        </p:spPr>
      </p:pic>
      <p:sp>
        <p:nvSpPr>
          <p:cNvPr id="29" name="AutoShape 29"/>
          <p:cNvSpPr/>
          <p:nvPr/>
        </p:nvSpPr>
        <p:spPr>
          <a:xfrm>
            <a:off x="6787266" y="5084894"/>
            <a:ext cx="1747359" cy="332549"/>
          </a:xfrm>
          <a:prstGeom prst="rect">
            <a:avLst/>
          </a:prstGeom>
          <a:solidFill>
            <a:srgbClr val="75E6DA"/>
          </a:solidFill>
        </p:spPr>
      </p:sp>
      <p:sp>
        <p:nvSpPr>
          <p:cNvPr id="30" name="TextBox 30"/>
          <p:cNvSpPr txBox="1"/>
          <p:nvPr/>
        </p:nvSpPr>
        <p:spPr>
          <a:xfrm>
            <a:off x="6833804" y="5091930"/>
            <a:ext cx="1817403" cy="238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0"/>
              </a:lnSpc>
              <a:spcBef>
                <a:spcPct val="0"/>
              </a:spcBef>
            </a:pPr>
            <a:r>
              <a:rPr lang="en-US" sz="1127" u="sng" spc="56">
                <a:solidFill>
                  <a:srgbClr val="000000"/>
                </a:solidFill>
                <a:latin typeface="Montserrat Semi-Bold"/>
              </a:rPr>
              <a:t>t.me/bizgramota_ifg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168008" y="6333273"/>
            <a:ext cx="3478791" cy="237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9"/>
              </a:lnSpc>
              <a:spcBef>
                <a:spcPct val="0"/>
              </a:spcBef>
            </a:pPr>
            <a:r>
              <a:rPr lang="en-US" sz="1599" spc="31">
                <a:solidFill>
                  <a:srgbClr val="000000"/>
                </a:solidFill>
                <a:latin typeface="Montserrat Semi-Bold"/>
              </a:rPr>
              <a:t>по предпринимательству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689218" y="6333273"/>
            <a:ext cx="3478791" cy="237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9"/>
              </a:lnSpc>
              <a:spcBef>
                <a:spcPct val="0"/>
              </a:spcBef>
            </a:pPr>
            <a:r>
              <a:rPr lang="en-US" sz="1599" spc="31">
                <a:solidFill>
                  <a:srgbClr val="000000"/>
                </a:solidFill>
                <a:latin typeface="Montserrat Semi-Bold"/>
              </a:rPr>
              <a:t>основной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E39BEB-CA6F-46F5-96CA-E32998778CE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2433485" y="170600"/>
            <a:ext cx="12388644" cy="1315745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4485811" y="276845"/>
            <a:ext cx="3411797" cy="1209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43259" y="170600"/>
            <a:ext cx="10837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Book Antiqua" panose="02040602050305030304" pitchFamily="18" charset="0"/>
              </a:rPr>
              <a:t>Национальные цели развития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5483259" y="9395662"/>
            <a:ext cx="2133600" cy="365125"/>
          </a:xfrm>
        </p:spPr>
        <p:txBody>
          <a:bodyPr/>
          <a:lstStyle/>
          <a:p>
            <a:fld id="{08D8E1EF-28A3-48B0-A2E7-28A1554736A7}" type="slidenum">
              <a:rPr lang="ru-RU" sz="7200"/>
              <a:t>3</a:t>
            </a:fld>
            <a:endParaRPr lang="ru-RU" sz="7200" dirty="0"/>
          </a:p>
        </p:txBody>
      </p:sp>
      <p:sp>
        <p:nvSpPr>
          <p:cNvPr id="8" name="TextBox 7"/>
          <p:cNvSpPr txBox="1"/>
          <p:nvPr/>
        </p:nvSpPr>
        <p:spPr>
          <a:xfrm>
            <a:off x="759279" y="1976412"/>
            <a:ext cx="1676944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Правительству Российской Федерации обеспечить достижение следующих национальных целей развития Российской Федерации </a:t>
            </a:r>
          </a:p>
          <a:p>
            <a:pPr algn="ctr"/>
            <a:r>
              <a:rPr lang="ru-RU" sz="4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период </a:t>
            </a:r>
            <a:r>
              <a:rPr lang="ru-RU" sz="4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2030 года:</a:t>
            </a:r>
          </a:p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устойчивого роста численности населения Российской Федерации;</a:t>
            </a:r>
          </a:p>
          <a:p>
            <a:pPr marL="685800" indent="-685800" algn="just">
              <a:buFont typeface="Wingdings" panose="05000000000000000000" pitchFamily="2" charset="2"/>
              <a:buChar char="q"/>
            </a:pP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ожидаемой продолжительности жизни до 78 лет;</a:t>
            </a:r>
          </a:p>
          <a:p>
            <a:pPr marL="685800" indent="-685800" algn="just">
              <a:buFont typeface="Wingdings" panose="05000000000000000000" pitchFamily="2" charset="2"/>
              <a:buChar char="q"/>
            </a:pP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уровня бедности в два раза по сравнению с показателем 2017 года;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23" y="173775"/>
            <a:ext cx="2106591" cy="131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37941" y="9022123"/>
            <a:ext cx="144537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Подробнее: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http://www.kremlin.ru/events/president/news/57425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9741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435428" y="481401"/>
            <a:ext cx="13206132" cy="1200329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3641560" y="0"/>
            <a:ext cx="4101191" cy="14538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3028" y="481402"/>
            <a:ext cx="12954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Социальные выплаты семьям на бюджетном финансовом механизме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9853" y="2201231"/>
            <a:ext cx="174814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algn="just">
              <a:buFont typeface="Wingdings" panose="05000000000000000000" pitchFamily="2" charset="2"/>
              <a:buChar char="q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материнский (семейный) капитал</a:t>
            </a:r>
          </a:p>
          <a:p>
            <a:pPr algn="just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28625" indent="-428625" algn="just">
              <a:buFont typeface="Wingdings" panose="05000000000000000000" pitchFamily="2" charset="2"/>
              <a:buChar char="q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ежемесячное пособие в связи с рождением и воспитанием ребенка (в СМИ: единое пособие, универсальное пособие)</a:t>
            </a:r>
            <a:endParaRPr lang="en-GB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 algn="just">
              <a:buFont typeface="Wingdings" panose="05000000000000000000" pitchFamily="2" charset="2"/>
              <a:buChar char="q"/>
            </a:pPr>
            <a:endParaRPr lang="en-GB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 algn="just">
              <a:buFont typeface="Wingdings" panose="05000000000000000000" pitchFamily="2" charset="2"/>
              <a:buChar char="q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выплата на погашение ипотеки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9670634"/>
            <a:ext cx="2133600" cy="365125"/>
          </a:xfrm>
        </p:spPr>
        <p:txBody>
          <a:bodyPr/>
          <a:lstStyle/>
          <a:p>
            <a:fld id="{08D8E1EF-28A3-48B0-A2E7-28A1554736A7}" type="slidenum">
              <a:rPr lang="ru-RU" sz="4000">
                <a:solidFill>
                  <a:schemeClr val="tx1"/>
                </a:solidFill>
              </a:rPr>
              <a:t>4</a:t>
            </a:fld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TextBox 33">
            <a:extLst>
              <a:ext uri="{FF2B5EF4-FFF2-40B4-BE49-F238E27FC236}">
                <a16:creationId xmlns:a16="http://schemas.microsoft.com/office/drawing/2014/main" id="{C60F346B-1F17-046E-0521-5C33549ED35A}"/>
              </a:ext>
            </a:extLst>
          </p:cNvPr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C25A1F-22CF-C532-3D89-35789BCB8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80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435428" y="481401"/>
            <a:ext cx="13206132" cy="1200329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3641560" y="0"/>
            <a:ext cx="4101191" cy="14538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3028" y="481402"/>
            <a:ext cx="12954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Материнский (семейный) капитал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9670634"/>
            <a:ext cx="2133600" cy="365125"/>
          </a:xfrm>
        </p:spPr>
        <p:txBody>
          <a:bodyPr/>
          <a:lstStyle/>
          <a:p>
            <a:fld id="{08D8E1EF-28A3-48B0-A2E7-28A1554736A7}" type="slidenum">
              <a:rPr lang="ru-RU" sz="4000">
                <a:solidFill>
                  <a:schemeClr val="tx1"/>
                </a:solidFill>
              </a:rPr>
              <a:t>5</a:t>
            </a:fld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TextBox 33">
            <a:extLst>
              <a:ext uri="{FF2B5EF4-FFF2-40B4-BE49-F238E27FC236}">
                <a16:creationId xmlns:a16="http://schemas.microsoft.com/office/drawing/2014/main" id="{C60F346B-1F17-046E-0521-5C33549ED35A}"/>
              </a:ext>
            </a:extLst>
          </p:cNvPr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C25A1F-22CF-C532-3D89-35789BCB8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6400F5-5F9C-27D2-1748-5F4761EF3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54" y="2134324"/>
            <a:ext cx="13515292" cy="70441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B0DFB3-B576-8286-F691-8B265AC4089F}"/>
              </a:ext>
            </a:extLst>
          </p:cNvPr>
          <p:cNvSpPr txBox="1"/>
          <p:nvPr/>
        </p:nvSpPr>
        <p:spPr>
          <a:xfrm>
            <a:off x="14249399" y="2476500"/>
            <a:ext cx="349335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Размер: 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586 946,72 рубля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188 681, 53 рубля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775 628,25 рублей</a:t>
            </a:r>
          </a:p>
        </p:txBody>
      </p:sp>
    </p:spTree>
    <p:extLst>
      <p:ext uri="{BB962C8B-B14F-4D97-AF65-F5344CB8AC3E}">
        <p14:creationId xmlns:p14="http://schemas.microsoft.com/office/powerpoint/2010/main" val="463625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435428" y="481401"/>
            <a:ext cx="13206132" cy="1200329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3641560" y="0"/>
            <a:ext cx="4101191" cy="14538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3028" y="481402"/>
            <a:ext cx="12954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Материнский (семейный) капитал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9670634"/>
            <a:ext cx="2133600" cy="365125"/>
          </a:xfrm>
        </p:spPr>
        <p:txBody>
          <a:bodyPr/>
          <a:lstStyle/>
          <a:p>
            <a:fld id="{08D8E1EF-28A3-48B0-A2E7-28A1554736A7}" type="slidenum">
              <a:rPr lang="ru-RU" sz="4000">
                <a:solidFill>
                  <a:schemeClr val="tx1"/>
                </a:solidFill>
              </a:rPr>
              <a:t>6</a:t>
            </a:fld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TextBox 33">
            <a:extLst>
              <a:ext uri="{FF2B5EF4-FFF2-40B4-BE49-F238E27FC236}">
                <a16:creationId xmlns:a16="http://schemas.microsoft.com/office/drawing/2014/main" id="{C60F346B-1F17-046E-0521-5C33549ED35A}"/>
              </a:ext>
            </a:extLst>
          </p:cNvPr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C25A1F-22CF-C532-3D89-35789BCB8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B0DFB3-B576-8286-F691-8B265AC4089F}"/>
              </a:ext>
            </a:extLst>
          </p:cNvPr>
          <p:cNvSpPr txBox="1"/>
          <p:nvPr/>
        </p:nvSpPr>
        <p:spPr>
          <a:xfrm>
            <a:off x="14249399" y="2476500"/>
            <a:ext cx="349335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Размер: 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586 946,72 рубля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188 681, 53 рубля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775 628,25 рублей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857A0C-14FE-3DAB-7320-DD5ED350161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259"/>
            <a:ext cx="10855695" cy="7662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0879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435428" y="481401"/>
            <a:ext cx="13206132" cy="1200329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3641560" y="0"/>
            <a:ext cx="4101191" cy="14538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3028" y="481402"/>
            <a:ext cx="12954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Особенности предоставления материнского (семейного) капитала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9853" y="2201231"/>
            <a:ext cx="1748149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algn="just">
              <a:buFont typeface="Wingdings" panose="05000000000000000000" pitchFamily="2" charset="2"/>
              <a:buChar char="q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отсутствие возможности получить средства, предусмотренные МСК, в наличном виде (любые схемы «обналичивания» являются незаконными и преследуются в соответствии с действующим законодательством); </a:t>
            </a:r>
          </a:p>
          <a:p>
            <a:pPr algn="just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 algn="just">
              <a:buFont typeface="Wingdings" panose="05000000000000000000" pitchFamily="2" charset="2"/>
              <a:buChar char="q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2007-2019 гг. сертификат на МСК предоставлялся при рождении с 01.01.2007 года второго или последующего ребенка; </a:t>
            </a:r>
          </a:p>
          <a:p>
            <a:pPr marL="428625" indent="-428625" algn="just">
              <a:buFont typeface="Wingdings" panose="05000000000000000000" pitchFamily="2" charset="2"/>
              <a:buChar char="q"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 algn="just">
              <a:buFont typeface="Wingdings" panose="05000000000000000000" pitchFamily="2" charset="2"/>
              <a:buChar char="q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15 апреля 2020 года сертификат на МСК оформляется в автоматическом режиме (ранее он выдавался в заявительном порядке);</a:t>
            </a:r>
          </a:p>
          <a:p>
            <a:pPr marL="428625" indent="-428625" algn="just">
              <a:buFont typeface="Wingdings" panose="05000000000000000000" pitchFamily="2" charset="2"/>
              <a:buChar char="q"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9670634"/>
            <a:ext cx="2133600" cy="365125"/>
          </a:xfrm>
        </p:spPr>
        <p:txBody>
          <a:bodyPr/>
          <a:lstStyle/>
          <a:p>
            <a:fld id="{08D8E1EF-28A3-48B0-A2E7-28A1554736A7}" type="slidenum">
              <a:rPr lang="ru-RU" sz="4000">
                <a:solidFill>
                  <a:schemeClr val="tx1"/>
                </a:solidFill>
              </a:rPr>
              <a:t>7</a:t>
            </a:fld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TextBox 33">
            <a:extLst>
              <a:ext uri="{FF2B5EF4-FFF2-40B4-BE49-F238E27FC236}">
                <a16:creationId xmlns:a16="http://schemas.microsoft.com/office/drawing/2014/main" id="{C60F346B-1F17-046E-0521-5C33549ED35A}"/>
              </a:ext>
            </a:extLst>
          </p:cNvPr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C25A1F-22CF-C532-3D89-35789BCB8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16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435428" y="481401"/>
            <a:ext cx="13206132" cy="1200329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3641560" y="0"/>
            <a:ext cx="4101191" cy="14538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3028" y="481402"/>
            <a:ext cx="12954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Особенности предоставления материнского (семейного) капитала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9853" y="2201231"/>
            <a:ext cx="174814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algn="just">
              <a:buFont typeface="Wingdings" panose="05000000000000000000" pitchFamily="2" charset="2"/>
              <a:buChar char="q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распорядиться средствами можно при достижении ребенком возраста трех лет, за исключением законодательно установленных случаев более раннего использования;  </a:t>
            </a:r>
          </a:p>
          <a:p>
            <a:pPr marL="428625" indent="-428625" algn="just">
              <a:buFont typeface="Wingdings" panose="05000000000000000000" pitchFamily="2" charset="2"/>
              <a:buChar char="q"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 algn="just">
              <a:buFont typeface="Wingdings" panose="05000000000000000000" pitchFamily="2" charset="2"/>
              <a:buChar char="q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МСК могут использоваться как полностью, так и частично; </a:t>
            </a:r>
          </a:p>
          <a:p>
            <a:pPr algn="just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 algn="just">
              <a:buFont typeface="Wingdings" panose="05000000000000000000" pitchFamily="2" charset="2"/>
              <a:buChar char="q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МСК могут использоваться как по одному, так и на несколько направлений; </a:t>
            </a:r>
          </a:p>
          <a:p>
            <a:pPr marL="428625" indent="-428625" algn="just">
              <a:buFont typeface="Wingdings" panose="05000000000000000000" pitchFamily="2" charset="2"/>
              <a:buChar char="q"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9670634"/>
            <a:ext cx="2133600" cy="365125"/>
          </a:xfrm>
        </p:spPr>
        <p:txBody>
          <a:bodyPr/>
          <a:lstStyle/>
          <a:p>
            <a:fld id="{08D8E1EF-28A3-48B0-A2E7-28A1554736A7}" type="slidenum">
              <a:rPr lang="ru-RU" sz="4000">
                <a:solidFill>
                  <a:schemeClr val="tx1"/>
                </a:solidFill>
              </a:rPr>
              <a:t>8</a:t>
            </a:fld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TextBox 33">
            <a:extLst>
              <a:ext uri="{FF2B5EF4-FFF2-40B4-BE49-F238E27FC236}">
                <a16:creationId xmlns:a16="http://schemas.microsoft.com/office/drawing/2014/main" id="{C60F346B-1F17-046E-0521-5C33549ED35A}"/>
              </a:ext>
            </a:extLst>
          </p:cNvPr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C25A1F-22CF-C532-3D89-35789BCB8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80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435428" y="481401"/>
            <a:ext cx="13206132" cy="1200329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3641560" y="0"/>
            <a:ext cx="4101191" cy="14538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3028" y="481402"/>
            <a:ext cx="12954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Особенности предоставления материнского (семейного) капитала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028" y="1930648"/>
            <a:ext cx="15151147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algn="just">
              <a:buFont typeface="Wingdings" panose="05000000000000000000" pitchFamily="2" charset="2"/>
              <a:buChar char="q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использование средств МСК на оплату образовательных услуг, оказываемых любому ребенку в возрасте на момент начала получения соответствующих образовательных услуг до 25 лет (в связи с этим очень часто лицами, выбравшими это направление использования средств МСК, осуществляется оплата услуг высшего образования старшим братьям/сёстрам родившегося ребенка);</a:t>
            </a:r>
          </a:p>
          <a:p>
            <a:pPr algn="just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 algn="just">
              <a:buFont typeface="Wingdings" panose="05000000000000000000" pitchFamily="2" charset="2"/>
              <a:buChar char="q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исчерпании средств по сертификату МСК Социальный фонд России направляет официальное уведомление его владельцу.    </a:t>
            </a:r>
          </a:p>
          <a:p>
            <a:pPr marL="428625" indent="-428625" algn="just">
              <a:buFont typeface="Wingdings" panose="05000000000000000000" pitchFamily="2" charset="2"/>
              <a:buChar char="q"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 algn="just">
              <a:buFont typeface="Wingdings" panose="05000000000000000000" pitchFamily="2" charset="2"/>
              <a:buChar char="q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по МСК не облагаются налогом на доходы физических лиц; </a:t>
            </a:r>
          </a:p>
          <a:p>
            <a:pPr marL="428625" indent="-428625" algn="just">
              <a:buFont typeface="Wingdings" panose="05000000000000000000" pitchFamily="2" charset="2"/>
              <a:buChar char="q"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9670634"/>
            <a:ext cx="2133600" cy="365125"/>
          </a:xfrm>
        </p:spPr>
        <p:txBody>
          <a:bodyPr/>
          <a:lstStyle/>
          <a:p>
            <a:fld id="{08D8E1EF-28A3-48B0-A2E7-28A1554736A7}" type="slidenum">
              <a:rPr lang="ru-RU" sz="4000">
                <a:solidFill>
                  <a:schemeClr val="tx1"/>
                </a:solidFill>
              </a:rPr>
              <a:t>9</a:t>
            </a:fld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TextBox 33">
            <a:extLst>
              <a:ext uri="{FF2B5EF4-FFF2-40B4-BE49-F238E27FC236}">
                <a16:creationId xmlns:a16="http://schemas.microsoft.com/office/drawing/2014/main" id="{C60F346B-1F17-046E-0521-5C33549ED35A}"/>
              </a:ext>
            </a:extLst>
          </p:cNvPr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C25A1F-22CF-C532-3D89-35789BCB8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9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3F66E0040559F4AB01D77C4154CD7AF" ma:contentTypeVersion="1" ma:contentTypeDescription="Создание документа." ma:contentTypeScope="" ma:versionID="4f024dcda0ba40ef69cab01ea4d87ffc">
  <xsd:schema xmlns:xsd="http://www.w3.org/2001/XMLSchema" xmlns:xs="http://www.w3.org/2001/XMLSchema" xmlns:p="http://schemas.microsoft.com/office/2006/metadata/properties" xmlns:ns2="b545a042-29c2-4f0a-932d-d96c064ae9ed" targetNamespace="http://schemas.microsoft.com/office/2006/metadata/properties" ma:root="true" ma:fieldsID="0329678ff4acef0a306ae52ae5bf9457" ns2:_="">
    <xsd:import namespace="b545a042-29c2-4f0a-932d-d96c064ae9e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5a042-29c2-4f0a-932d-d96c064ae9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DF776E7-41E0-4594-B65F-3DD660AE71C1}"/>
</file>

<file path=customXml/itemProps2.xml><?xml version="1.0" encoding="utf-8"?>
<ds:datastoreItem xmlns:ds="http://schemas.openxmlformats.org/officeDocument/2006/customXml" ds:itemID="{A5679021-7BCA-4E07-90B2-2A9805506F8F}"/>
</file>

<file path=customXml/itemProps3.xml><?xml version="1.0" encoding="utf-8"?>
<ds:datastoreItem xmlns:ds="http://schemas.openxmlformats.org/officeDocument/2006/customXml" ds:itemID="{DD52F28F-1BEF-4921-8762-F822DD25929E}"/>
</file>

<file path=docProps/app.xml><?xml version="1.0" encoding="utf-8"?>
<Properties xmlns="http://schemas.openxmlformats.org/officeDocument/2006/extended-properties" xmlns:vt="http://schemas.openxmlformats.org/officeDocument/2006/docPropsVTypes">
  <TotalTime>5584</TotalTime>
  <Words>2026</Words>
  <Application>Microsoft Office PowerPoint</Application>
  <PresentationFormat>Произвольный</PresentationFormat>
  <Paragraphs>205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Montserrat Semi-Bold Bold</vt:lpstr>
      <vt:lpstr>Calibri</vt:lpstr>
      <vt:lpstr>Wingdings</vt:lpstr>
      <vt:lpstr>Clear Sans Thin Bold</vt:lpstr>
      <vt:lpstr>Open Sans</vt:lpstr>
      <vt:lpstr>Montserrat Semi-Bold</vt:lpstr>
      <vt:lpstr>Montserrat</vt:lpstr>
      <vt:lpstr>Book Antiqua</vt:lpstr>
      <vt:lpstr>Times New Roman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обложки для видео</dc:title>
  <dc:creator>Епхиева Юлия Сергеевна</dc:creator>
  <cp:lastModifiedBy>Епхиева Юлия Сергеевна</cp:lastModifiedBy>
  <cp:revision>20</cp:revision>
  <dcterms:created xsi:type="dcterms:W3CDTF">2006-08-16T00:00:00Z</dcterms:created>
  <dcterms:modified xsi:type="dcterms:W3CDTF">2023-05-15T09:12:47Z</dcterms:modified>
  <dc:identifier>DAEc2Arx-UE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0x010100C3F66E0040559F4AB01D77C4154CD7AF</vt:lpwstr>
  </property>
</Properties>
</file>