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5" r:id="rId5"/>
    <p:sldId id="266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333300"/>
    <a:srgbClr val="00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C5B0-9EB2-4F3F-8B17-6420875D75A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451C-8340-4F4C-91F9-49FBE2E2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4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C5B0-9EB2-4F3F-8B17-6420875D75A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451C-8340-4F4C-91F9-49FBE2E2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C5B0-9EB2-4F3F-8B17-6420875D75A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451C-8340-4F4C-91F9-49FBE2E2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C5B0-9EB2-4F3F-8B17-6420875D75A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451C-8340-4F4C-91F9-49FBE2E2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8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C5B0-9EB2-4F3F-8B17-6420875D75A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451C-8340-4F4C-91F9-49FBE2E2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6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C5B0-9EB2-4F3F-8B17-6420875D75A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451C-8340-4F4C-91F9-49FBE2E2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C5B0-9EB2-4F3F-8B17-6420875D75A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451C-8340-4F4C-91F9-49FBE2E2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1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C5B0-9EB2-4F3F-8B17-6420875D75A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451C-8340-4F4C-91F9-49FBE2E2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5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C5B0-9EB2-4F3F-8B17-6420875D75A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451C-8340-4F4C-91F9-49FBE2E2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0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C5B0-9EB2-4F3F-8B17-6420875D75A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451C-8340-4F4C-91F9-49FBE2E2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6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C5B0-9EB2-4F3F-8B17-6420875D75A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451C-8340-4F4C-91F9-49FBE2E2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7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EC5B0-9EB2-4F3F-8B17-6420875D75A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451C-8340-4F4C-91F9-49FBE2E2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1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44624"/>
            <a:ext cx="8206680" cy="129614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окружная конференция </a:t>
            </a: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Дальневосточном федеральном </a:t>
            </a:r>
            <a:r>
              <a:rPr lang="ru-RU" sz="16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                          </a:t>
            </a: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дистанционных технологий </a:t>
            </a:r>
            <a:r>
              <a:rPr lang="ru-RU" sz="16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«</a:t>
            </a: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и практика повышения финансовой грамотности взрослого населения»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368128"/>
            <a:ext cx="6400800" cy="1057672"/>
          </a:xfrm>
        </p:spPr>
        <p:txBody>
          <a:bodyPr>
            <a:noAutofit/>
          </a:bodyPr>
          <a:lstStyle/>
          <a:p>
            <a:pPr algn="l"/>
            <a:r>
              <a:rPr lang="ru-RU" sz="2000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Слинкова</a:t>
            </a:r>
            <a: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Владимировна, </a:t>
            </a:r>
            <a: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заведующий </a:t>
            </a:r>
            <a: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организационно-методическим отделением ГБУ АО «Белогорский КЦСОН»</a:t>
            </a:r>
          </a:p>
          <a:p>
            <a:pPr algn="l"/>
            <a:endParaRPr lang="ru-RU" sz="20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r-konsul\Desktop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169400" cy="118482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54288"/>
            <a:ext cx="3276476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214" y="2056944"/>
            <a:ext cx="4706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</a:t>
            </a:r>
            <a:r>
              <a:rPr lang="ru-RU" sz="28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 </a:t>
            </a:r>
            <a:r>
              <a:rPr lang="ru-RU" sz="28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направленных на развитие финансовой грамотности взрослого населения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01" y="1916833"/>
            <a:ext cx="4223930" cy="280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85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26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424936" cy="518457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изучения курса «Финансовое консультирование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тем, по которым 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 слушателей правильно информировать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пожилого возраста 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том, 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управлять личными финансами, осуществлять краткосрочные и долгосрочные вклады для оптимизации будущих доходов, грамотно пользоваться банковскими продуктами и уметь вовремя распознать признаки финансового мошенничества. </a:t>
            </a:r>
            <a:endParaRPr lang="ru-RU" sz="2000" b="1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курсу осуществлялась при значительной самостоятельности нас как самих 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слушателей,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 опорой на помощь в моем случае на 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куратора курса – Юлию Андреевну Илларионову.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при каких - то моих затруднениях помогала найти 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решение.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естественно донести суть темы до граждан, которые пришли на 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консультацию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C:\Users\Ur-konsul\Desktop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36047"/>
            <a:ext cx="910466" cy="90008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7"/>
            <a:ext cx="9144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71263" y="2435409"/>
            <a:ext cx="8061177" cy="9981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r-konsul\Desktop\Рисунок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63" y="6051446"/>
            <a:ext cx="761985" cy="75277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ходе практических заданий по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гражданами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пожилого возраста, являющихся 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получателями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услуг 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АО «Белогорский КЦСОН» желающих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информацию по эффективному управлению личными 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финансами  больше всего подошёл индивидуальный подход,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каждому нужно объяснить </a:t>
            </a: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и показать на его смартфоне какие- то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263" y="2510187"/>
            <a:ext cx="7920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336600"/>
                </a:solidFill>
              </a:rPr>
              <a:t>Среди работающего населения </a:t>
            </a:r>
            <a:r>
              <a:rPr lang="ru-RU" b="1" i="1" dirty="0">
                <a:solidFill>
                  <a:srgbClr val="336600"/>
                </a:solidFill>
              </a:rPr>
              <a:t>среднего </a:t>
            </a:r>
            <a:r>
              <a:rPr lang="ru-RU" b="1" i="1" dirty="0" smtClean="0">
                <a:solidFill>
                  <a:srgbClr val="336600"/>
                </a:solidFill>
              </a:rPr>
              <a:t>возраста большую </a:t>
            </a:r>
            <a:r>
              <a:rPr lang="ru-RU" b="1" i="1" dirty="0">
                <a:solidFill>
                  <a:srgbClr val="336600"/>
                </a:solidFill>
              </a:rPr>
              <a:t>заинтересованность </a:t>
            </a:r>
            <a:r>
              <a:rPr lang="ru-RU" b="1" i="1" dirty="0" smtClean="0">
                <a:solidFill>
                  <a:srgbClr val="336600"/>
                </a:solidFill>
              </a:rPr>
              <a:t>вызвала </a:t>
            </a:r>
            <a:r>
              <a:rPr lang="ru-RU" b="1" i="1" dirty="0">
                <a:solidFill>
                  <a:srgbClr val="336600"/>
                </a:solidFill>
              </a:rPr>
              <a:t>тема </a:t>
            </a:r>
            <a:r>
              <a:rPr lang="ru-RU" b="1" i="1" dirty="0" smtClean="0">
                <a:solidFill>
                  <a:srgbClr val="336600"/>
                </a:solidFill>
              </a:rPr>
              <a:t>«Денежные переводы» </a:t>
            </a:r>
          </a:p>
          <a:p>
            <a:pPr algn="ctr"/>
            <a:r>
              <a:rPr lang="ru-RU" b="1" i="1" dirty="0" smtClean="0">
                <a:solidFill>
                  <a:srgbClr val="336600"/>
                </a:solidFill>
              </a:rPr>
              <a:t>«Все </a:t>
            </a:r>
            <a:r>
              <a:rPr lang="ru-RU" b="1" i="1" dirty="0">
                <a:solidFill>
                  <a:srgbClr val="336600"/>
                </a:solidFill>
              </a:rPr>
              <a:t>о Системе быстрых платежей»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30" y="357901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0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0" name="Picture 2" descr="C:\Users\Ur-konsul\Desktop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258" y="5877272"/>
            <a:ext cx="954753" cy="96880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260648"/>
            <a:ext cx="712879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6600"/>
                </a:solidFill>
              </a:rPr>
              <a:t>Получателей социальных услуг заинтересовала тема:                              «Обзор </a:t>
            </a:r>
            <a:r>
              <a:rPr lang="ru-RU" b="1" dirty="0">
                <a:solidFill>
                  <a:srgbClr val="336600"/>
                </a:solidFill>
              </a:rPr>
              <a:t>финансовых инструментов. Инвестиционный портфель</a:t>
            </a:r>
            <a:r>
              <a:rPr lang="ru-RU" dirty="0" smtClean="0"/>
              <a:t>.</a:t>
            </a:r>
            <a:r>
              <a:rPr lang="ru-RU" b="1" dirty="0" smtClean="0">
                <a:solidFill>
                  <a:srgbClr val="336600"/>
                </a:solidFill>
              </a:rPr>
              <a:t>»</a:t>
            </a:r>
            <a:endParaRPr lang="ru-RU" b="1" dirty="0">
              <a:solidFill>
                <a:srgbClr val="3366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8" y="1052736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69" y="1988840"/>
            <a:ext cx="4448043" cy="33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79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7"/>
            <a:ext cx="9144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372587" y="188640"/>
            <a:ext cx="66967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r-konsul\Desktop\Рисунок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63" y="6051446"/>
            <a:ext cx="761985" cy="75277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85978" y="29200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336600"/>
                </a:solidFill>
              </a:rPr>
              <a:t>Мошенничество в сфере финансовых услуг</a:t>
            </a:r>
            <a:r>
              <a:rPr lang="ru-RU" b="1" i="1" dirty="0" smtClean="0">
                <a:solidFill>
                  <a:srgbClr val="336600"/>
                </a:solidFill>
              </a:rPr>
              <a:t>.</a:t>
            </a:r>
          </a:p>
          <a:p>
            <a:pPr algn="ctr"/>
            <a:r>
              <a:rPr lang="ru-RU" b="1" i="1" dirty="0" err="1">
                <a:solidFill>
                  <a:srgbClr val="336600"/>
                </a:solidFill>
              </a:rPr>
              <a:t>Токенизация</a:t>
            </a:r>
            <a:r>
              <a:rPr lang="ru-RU" b="1" i="1" dirty="0">
                <a:solidFill>
                  <a:srgbClr val="336600"/>
                </a:solidFill>
              </a:rPr>
              <a:t> в Яндекс. Кассе.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3" y="1124744"/>
            <a:ext cx="3627906" cy="272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20" y="1229722"/>
            <a:ext cx="3487936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7" y="4018755"/>
            <a:ext cx="3713958" cy="278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04" y="4128441"/>
            <a:ext cx="3421461" cy="256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34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6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Ur-konsul\Desktop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922" y="5949280"/>
            <a:ext cx="907762" cy="89679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1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учреждения открыта вкладка – «Финансовое консультирование», которая ежемесячно пополняется актуальной информацией</a:t>
            </a:r>
            <a:endParaRPr lang="ru-RU" sz="24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5305" r="18041" b="5324"/>
          <a:stretch/>
        </p:blipFill>
        <p:spPr bwMode="auto">
          <a:xfrm>
            <a:off x="1079612" y="1700808"/>
            <a:ext cx="6984776" cy="4542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0" name="Picture 2" descr="C:\Users\Ur-konsul\Desktop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81" y="5661248"/>
            <a:ext cx="1296004" cy="118482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27784" y="2574195"/>
            <a:ext cx="4039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6600"/>
                </a:solidFill>
              </a:rPr>
              <a:t>Спасибо за внимание</a:t>
            </a:r>
            <a:endParaRPr lang="ru-RU" sz="32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F66E0040559F4AB01D77C4154CD7AF" ma:contentTypeVersion="1" ma:contentTypeDescription="Создание документа." ma:contentTypeScope="" ma:versionID="4f024dcda0ba40ef69cab01ea4d87ffc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D0A9DD-4BB1-48AB-95ED-1D7C816A60AD}"/>
</file>

<file path=customXml/itemProps2.xml><?xml version="1.0" encoding="utf-8"?>
<ds:datastoreItem xmlns:ds="http://schemas.openxmlformats.org/officeDocument/2006/customXml" ds:itemID="{721A5BCD-A3B9-4358-AB05-B5057CA3E3B2}"/>
</file>

<file path=customXml/itemProps3.xml><?xml version="1.0" encoding="utf-8"?>
<ds:datastoreItem xmlns:ds="http://schemas.openxmlformats.org/officeDocument/2006/customXml" ds:itemID="{6BD4DE65-979A-49B5-B17A-4D7F813E86E3}"/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270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Межрегиональная окружная конференция в Дальневосточном федеральном округе                           с применением дистанционных технологий                                                                           «Методология и практика повышения финансовой грамотности взрослого населения»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На официальном сайте учреждения открыта вкладка – «Финансовое консультирование», которая ежемесячно пополняется актуальной информацией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методики определения потребности в уходе (типизация 2.0)</dc:title>
  <dc:creator>Ur-konsul</dc:creator>
  <cp:lastModifiedBy>Ladonya Olga Viktorovna</cp:lastModifiedBy>
  <cp:revision>45</cp:revision>
  <dcterms:created xsi:type="dcterms:W3CDTF">2022-05-30T05:39:42Z</dcterms:created>
  <dcterms:modified xsi:type="dcterms:W3CDTF">2022-12-07T06:18:02Z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0x010100C3F66E0040559F4AB01D77C4154CD7AF</vt:lpwstr>
  </property>
</Properties>
</file>