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5"/>
  </p:notesMasterIdLst>
  <p:sldIdLst>
    <p:sldId id="256" r:id="rId5"/>
    <p:sldId id="1068" r:id="rId6"/>
    <p:sldId id="1057" r:id="rId7"/>
    <p:sldId id="1055" r:id="rId8"/>
    <p:sldId id="326" r:id="rId9"/>
    <p:sldId id="1075" r:id="rId10"/>
    <p:sldId id="1095" r:id="rId11"/>
    <p:sldId id="1096" r:id="rId12"/>
    <p:sldId id="1071" r:id="rId13"/>
    <p:sldId id="283" r:id="rId14"/>
    <p:sldId id="284" r:id="rId15"/>
    <p:sldId id="285" r:id="rId16"/>
    <p:sldId id="286" r:id="rId17"/>
    <p:sldId id="287" r:id="rId18"/>
    <p:sldId id="269" r:id="rId19"/>
    <p:sldId id="288" r:id="rId20"/>
    <p:sldId id="621" r:id="rId21"/>
    <p:sldId id="1094" r:id="rId22"/>
    <p:sldId id="272" r:id="rId23"/>
    <p:sldId id="352" r:id="rId24"/>
    <p:sldId id="276" r:id="rId25"/>
    <p:sldId id="1060" r:id="rId26"/>
    <p:sldId id="1083" r:id="rId27"/>
    <p:sldId id="267" r:id="rId28"/>
    <p:sldId id="652" r:id="rId29"/>
    <p:sldId id="1089" r:id="rId30"/>
    <p:sldId id="1070" r:id="rId31"/>
    <p:sldId id="266" r:id="rId32"/>
    <p:sldId id="1097" r:id="rId33"/>
    <p:sldId id="1073" r:id="rId34"/>
    <p:sldId id="361" r:id="rId35"/>
    <p:sldId id="645" r:id="rId36"/>
    <p:sldId id="629" r:id="rId37"/>
    <p:sldId id="336" r:id="rId38"/>
    <p:sldId id="433" r:id="rId39"/>
    <p:sldId id="399" r:id="rId40"/>
    <p:sldId id="462" r:id="rId41"/>
    <p:sldId id="404" r:id="rId42"/>
    <p:sldId id="289" r:id="rId43"/>
    <p:sldId id="259" r:id="rId44"/>
    <p:sldId id="291" r:id="rId45"/>
    <p:sldId id="1085" r:id="rId46"/>
    <p:sldId id="821" r:id="rId47"/>
    <p:sldId id="261" r:id="rId48"/>
    <p:sldId id="1093" r:id="rId49"/>
    <p:sldId id="258" r:id="rId50"/>
    <p:sldId id="290" r:id="rId51"/>
    <p:sldId id="1086" r:id="rId52"/>
    <p:sldId id="1077" r:id="rId53"/>
    <p:sldId id="1076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10"/>
    <p:restoredTop sz="91458"/>
  </p:normalViewPr>
  <p:slideViewPr>
    <p:cSldViewPr snapToGrid="0">
      <p:cViewPr>
        <p:scale>
          <a:sx n="78" d="100"/>
          <a:sy n="78" d="100"/>
        </p:scale>
        <p:origin x="1696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10457666168925"/>
          <c:y val="0.11457717837007887"/>
          <c:w val="0.85585106366328467"/>
          <c:h val="0.870595186782028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F6-B843-B257-505403B8106C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F6-B843-B257-505403B8106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6F6-B843-B257-505403B8106C}"/>
              </c:ext>
            </c:extLst>
          </c:dPt>
          <c:dPt>
            <c:idx val="3"/>
            <c:bubble3D val="0"/>
            <c:spPr>
              <a:solidFill>
                <a:srgbClr val="00AC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6F6-B843-B257-505403B8106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6F6-B843-B257-505403B8106C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6F6-B843-B257-505403B8106C}"/>
              </c:ext>
            </c:extLst>
          </c:dPt>
          <c:dPt>
            <c:idx val="6"/>
            <c:bubble3D val="0"/>
            <c:explosion val="15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6F6-B843-B257-505403B8106C}"/>
              </c:ext>
            </c:extLst>
          </c:dPt>
          <c:cat>
            <c:strRef>
              <c:f>Лист1!$A$2:$A$8</c:f>
              <c:strCache>
                <c:ptCount val="7"/>
                <c:pt idx="0">
                  <c:v>социальная политика</c:v>
                </c:pt>
                <c:pt idx="1">
                  <c:v>образование</c:v>
                </c:pt>
                <c:pt idx="2">
                  <c:v>национальная  экономика</c:v>
                </c:pt>
                <c:pt idx="3">
                  <c:v>жкх</c:v>
                </c:pt>
                <c:pt idx="4">
                  <c:v>здравоохранение</c:v>
                </c:pt>
                <c:pt idx="5">
                  <c:v>межбюджетные трансферты общего характера бюджетам бюджетной системы РФ</c:v>
                </c:pt>
                <c:pt idx="6">
                  <c:v>иные разделы классификации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57520.46</c:v>
                </c:pt>
                <c:pt idx="1">
                  <c:v>51181.81</c:v>
                </c:pt>
                <c:pt idx="2">
                  <c:v>39349.57</c:v>
                </c:pt>
                <c:pt idx="3">
                  <c:v>27213.49</c:v>
                </c:pt>
                <c:pt idx="4">
                  <c:v>25911.82</c:v>
                </c:pt>
                <c:pt idx="5">
                  <c:v>21643.66</c:v>
                </c:pt>
                <c:pt idx="6">
                  <c:v>22522.589999999997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F6-B843-B257-505403B8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B5E21-6322-2B47-972A-5BE5550A55F9}" type="doc">
      <dgm:prSet loTypeId="urn:microsoft.com/office/officeart/2008/layout/HexagonCluster" loCatId="" qsTypeId="urn:microsoft.com/office/officeart/2005/8/quickstyle/3d9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927AA2-FF94-2249-AE5C-ED2B4D0003E9}">
      <dgm:prSet phldrT="[Текст]"/>
      <dgm:spPr/>
      <dgm:t>
        <a:bodyPr/>
        <a:lstStyle/>
        <a:p>
          <a:r>
            <a:rPr lang="ru-RU" dirty="0"/>
            <a:t>РБ</a:t>
          </a:r>
        </a:p>
      </dgm:t>
    </dgm:pt>
    <dgm:pt modelId="{27903D50-9A85-8C4C-99FA-3935C8B3F494}" type="parTrans" cxnId="{5D641EA5-79DF-3C47-B4FE-9B8A8B61C710}">
      <dgm:prSet/>
      <dgm:spPr/>
      <dgm:t>
        <a:bodyPr/>
        <a:lstStyle/>
        <a:p>
          <a:endParaRPr lang="ru-RU"/>
        </a:p>
      </dgm:t>
    </dgm:pt>
    <dgm:pt modelId="{A4940C78-A8CC-404D-B486-71FF01F888AC}" type="sibTrans" cxnId="{5D641EA5-79DF-3C47-B4FE-9B8A8B61C71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4C40A515-D4CE-894D-8C88-2B5C40273392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МБ</a:t>
          </a:r>
        </a:p>
      </dgm:t>
    </dgm:pt>
    <dgm:pt modelId="{7A6B6CB1-93AC-CA49-92FC-22B3C1E3AD13}" type="sibTrans" cxnId="{932E6C96-3235-4F4B-81BE-2D4D3981F57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B611115-0715-DC42-8636-0575593BF430}" type="parTrans" cxnId="{932E6C96-3235-4F4B-81BE-2D4D3981F578}">
      <dgm:prSet/>
      <dgm:spPr/>
      <dgm:t>
        <a:bodyPr/>
        <a:lstStyle/>
        <a:p>
          <a:endParaRPr lang="ru-RU"/>
        </a:p>
      </dgm:t>
    </dgm:pt>
    <dgm:pt modelId="{844D5E87-0B93-874E-A28D-47836F1FAC32}">
      <dgm:prSet/>
      <dgm:spPr/>
      <dgm:t>
        <a:bodyPr/>
        <a:lstStyle/>
        <a:p>
          <a:r>
            <a:rPr lang="ru-RU" dirty="0"/>
            <a:t>ФБ+РБ+МБ</a:t>
          </a:r>
        </a:p>
      </dgm:t>
    </dgm:pt>
    <dgm:pt modelId="{F126C2E7-A3E0-EB45-937A-723D303EE83B}" type="parTrans" cxnId="{EE80BC14-583C-4F42-8BB0-30DA0570BDB6}">
      <dgm:prSet/>
      <dgm:spPr/>
      <dgm:t>
        <a:bodyPr/>
        <a:lstStyle/>
        <a:p>
          <a:endParaRPr lang="ru-RU"/>
        </a:p>
      </dgm:t>
    </dgm:pt>
    <dgm:pt modelId="{2969F494-D8F7-BF45-B11E-93438BC17476}" type="sibTrans" cxnId="{EE80BC14-583C-4F42-8BB0-30DA0570BDB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F86EFAA-7ACA-7A44-8F07-6CAD0F2740A1}">
      <dgm:prSet phldrT="[Текст]"/>
      <dgm:spPr/>
      <dgm:t>
        <a:bodyPr/>
        <a:lstStyle/>
        <a:p>
          <a:r>
            <a:rPr lang="ru-RU" dirty="0"/>
            <a:t>ФБ</a:t>
          </a:r>
        </a:p>
      </dgm:t>
    </dgm:pt>
    <dgm:pt modelId="{AC8E8EAF-6E06-0043-B54B-681C084C6BFF}" type="parTrans" cxnId="{065F5306-CB4A-7449-B6AC-2953FDB06074}">
      <dgm:prSet/>
      <dgm:spPr/>
      <dgm:t>
        <a:bodyPr/>
        <a:lstStyle/>
        <a:p>
          <a:endParaRPr lang="ru-RU"/>
        </a:p>
      </dgm:t>
    </dgm:pt>
    <dgm:pt modelId="{EB4C111D-1D8D-C748-ABB9-258252EA7F9F}" type="sibTrans" cxnId="{065F5306-CB4A-7449-B6AC-2953FDB0607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9AF2B561-BDEE-7044-92CB-00956B15FD77}" type="pres">
      <dgm:prSet presAssocID="{F70B5E21-6322-2B47-972A-5BE5550A55F9}" presName="Name0" presStyleCnt="0">
        <dgm:presLayoutVars>
          <dgm:chMax val="21"/>
          <dgm:chPref val="21"/>
        </dgm:presLayoutVars>
      </dgm:prSet>
      <dgm:spPr/>
    </dgm:pt>
    <dgm:pt modelId="{993F2F5D-19F2-B646-B798-98A66BBE950D}" type="pres">
      <dgm:prSet presAssocID="{35927AA2-FF94-2249-AE5C-ED2B4D0003E9}" presName="text1" presStyleCnt="0"/>
      <dgm:spPr/>
    </dgm:pt>
    <dgm:pt modelId="{D20B6A13-71F2-704B-946A-79BEEFDE38B9}" type="pres">
      <dgm:prSet presAssocID="{35927AA2-FF94-2249-AE5C-ED2B4D0003E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3691E7-16D2-8F48-98E6-A07B83A8FE97}" type="pres">
      <dgm:prSet presAssocID="{35927AA2-FF94-2249-AE5C-ED2B4D0003E9}" presName="textaccent1" presStyleCnt="0"/>
      <dgm:spPr/>
    </dgm:pt>
    <dgm:pt modelId="{BC101AB5-F110-054A-94CF-91F60D52128B}" type="pres">
      <dgm:prSet presAssocID="{35927AA2-FF94-2249-AE5C-ED2B4D0003E9}" presName="accentRepeatNode" presStyleLbl="solidAlignAcc1" presStyleIdx="0" presStyleCnt="8"/>
      <dgm:spPr/>
    </dgm:pt>
    <dgm:pt modelId="{6B6FBB75-C9D0-4346-9AD7-B994EF883447}" type="pres">
      <dgm:prSet presAssocID="{A4940C78-A8CC-404D-B486-71FF01F888AC}" presName="image1" presStyleCnt="0"/>
      <dgm:spPr/>
    </dgm:pt>
    <dgm:pt modelId="{1B74CEDA-E231-7745-BC05-E0A29AB974BA}" type="pres">
      <dgm:prSet presAssocID="{A4940C78-A8CC-404D-B486-71FF01F888AC}" presName="imageRepeatNode" presStyleLbl="alignAcc1" presStyleIdx="0" presStyleCnt="4"/>
      <dgm:spPr/>
    </dgm:pt>
    <dgm:pt modelId="{C06E3FB4-7D5B-0E45-B740-D50F52737710}" type="pres">
      <dgm:prSet presAssocID="{A4940C78-A8CC-404D-B486-71FF01F888AC}" presName="imageaccent1" presStyleCnt="0"/>
      <dgm:spPr/>
    </dgm:pt>
    <dgm:pt modelId="{F1F1C629-366F-0A41-9C23-646C86D13208}" type="pres">
      <dgm:prSet presAssocID="{A4940C78-A8CC-404D-B486-71FF01F888AC}" presName="accentRepeatNode" presStyleLbl="solidAlignAcc1" presStyleIdx="1" presStyleCnt="8"/>
      <dgm:spPr/>
    </dgm:pt>
    <dgm:pt modelId="{4FCC42B8-C75B-454C-A13B-FC937A076C31}" type="pres">
      <dgm:prSet presAssocID="{4C40A515-D4CE-894D-8C88-2B5C40273392}" presName="text2" presStyleCnt="0"/>
      <dgm:spPr/>
    </dgm:pt>
    <dgm:pt modelId="{6924E4E3-78CA-3849-90EB-6F278AC84C1D}" type="pres">
      <dgm:prSet presAssocID="{4C40A515-D4CE-894D-8C88-2B5C40273392}" presName="textRepeatNode" presStyleLbl="alignNode1" presStyleIdx="1" presStyleCnt="4" custLinFactNeighborX="7902">
        <dgm:presLayoutVars>
          <dgm:chMax val="0"/>
          <dgm:chPref val="0"/>
          <dgm:bulletEnabled val="1"/>
        </dgm:presLayoutVars>
      </dgm:prSet>
      <dgm:spPr/>
    </dgm:pt>
    <dgm:pt modelId="{A7138740-08F0-6740-A3FC-AAF6A86F136D}" type="pres">
      <dgm:prSet presAssocID="{4C40A515-D4CE-894D-8C88-2B5C40273392}" presName="textaccent2" presStyleCnt="0"/>
      <dgm:spPr/>
    </dgm:pt>
    <dgm:pt modelId="{44B3C827-8D28-AC42-BD7B-4A3123206091}" type="pres">
      <dgm:prSet presAssocID="{4C40A515-D4CE-894D-8C88-2B5C40273392}" presName="accentRepeatNode" presStyleLbl="solidAlignAcc1" presStyleIdx="2" presStyleCnt="8"/>
      <dgm:spPr/>
    </dgm:pt>
    <dgm:pt modelId="{D95204BF-953D-4741-AE15-D0A4C8D32812}" type="pres">
      <dgm:prSet presAssocID="{7A6B6CB1-93AC-CA49-92FC-22B3C1E3AD13}" presName="image2" presStyleCnt="0"/>
      <dgm:spPr/>
    </dgm:pt>
    <dgm:pt modelId="{9A848D70-2E32-3A42-95DD-6D8586735F13}" type="pres">
      <dgm:prSet presAssocID="{7A6B6CB1-93AC-CA49-92FC-22B3C1E3AD13}" presName="imageRepeatNode" presStyleLbl="alignAcc1" presStyleIdx="1" presStyleCnt="4"/>
      <dgm:spPr/>
    </dgm:pt>
    <dgm:pt modelId="{F39340EB-3E55-FF4F-9CDE-D0735984F1DA}" type="pres">
      <dgm:prSet presAssocID="{7A6B6CB1-93AC-CA49-92FC-22B3C1E3AD13}" presName="imageaccent2" presStyleCnt="0"/>
      <dgm:spPr/>
    </dgm:pt>
    <dgm:pt modelId="{9ABF2B93-044E-9D40-9EA2-00522858FFEF}" type="pres">
      <dgm:prSet presAssocID="{7A6B6CB1-93AC-CA49-92FC-22B3C1E3AD13}" presName="accentRepeatNode" presStyleLbl="solidAlignAcc1" presStyleIdx="3" presStyleCnt="8"/>
      <dgm:spPr/>
    </dgm:pt>
    <dgm:pt modelId="{BBB4717D-D64F-184D-9D94-3089D2AD4586}" type="pres">
      <dgm:prSet presAssocID="{844D5E87-0B93-874E-A28D-47836F1FAC32}" presName="text3" presStyleCnt="0"/>
      <dgm:spPr/>
    </dgm:pt>
    <dgm:pt modelId="{59F4B844-C0AE-7E4A-A2F2-6D343CA9EA31}" type="pres">
      <dgm:prSet presAssocID="{844D5E87-0B93-874E-A28D-47836F1FAC3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08EE6EB-6333-1641-BE86-F15549D17CB5}" type="pres">
      <dgm:prSet presAssocID="{844D5E87-0B93-874E-A28D-47836F1FAC32}" presName="textaccent3" presStyleCnt="0"/>
      <dgm:spPr/>
    </dgm:pt>
    <dgm:pt modelId="{FBE0080D-5EC6-A041-94A6-E7E41EA85BF1}" type="pres">
      <dgm:prSet presAssocID="{844D5E87-0B93-874E-A28D-47836F1FAC32}" presName="accentRepeatNode" presStyleLbl="solidAlignAcc1" presStyleIdx="4" presStyleCnt="8"/>
      <dgm:spPr/>
    </dgm:pt>
    <dgm:pt modelId="{D2B6CFCA-EC20-3A43-9FED-52E9D47E8759}" type="pres">
      <dgm:prSet presAssocID="{2969F494-D8F7-BF45-B11E-93438BC17476}" presName="image3" presStyleCnt="0"/>
      <dgm:spPr/>
    </dgm:pt>
    <dgm:pt modelId="{6A5D6B3A-22F2-6C41-945F-D1E4EDC95703}" type="pres">
      <dgm:prSet presAssocID="{2969F494-D8F7-BF45-B11E-93438BC17476}" presName="imageRepeatNode" presStyleLbl="alignAcc1" presStyleIdx="2" presStyleCnt="4" custLinFactX="70837" custLinFactNeighborX="100000" custLinFactNeighborY="98741"/>
      <dgm:spPr/>
    </dgm:pt>
    <dgm:pt modelId="{541CDFF1-690D-D747-8680-BA8AC1BA8B92}" type="pres">
      <dgm:prSet presAssocID="{2969F494-D8F7-BF45-B11E-93438BC17476}" presName="imageaccent3" presStyleCnt="0"/>
      <dgm:spPr/>
    </dgm:pt>
    <dgm:pt modelId="{D0A42C37-2031-6144-B371-2B3CCFB0E4E0}" type="pres">
      <dgm:prSet presAssocID="{2969F494-D8F7-BF45-B11E-93438BC17476}" presName="accentRepeatNode" presStyleLbl="solidAlignAcc1" presStyleIdx="5" presStyleCnt="8"/>
      <dgm:spPr/>
    </dgm:pt>
    <dgm:pt modelId="{85EA5C2E-47AC-5846-9FCE-48CF4AAC3C6A}" type="pres">
      <dgm:prSet presAssocID="{1F86EFAA-7ACA-7A44-8F07-6CAD0F2740A1}" presName="text4" presStyleCnt="0"/>
      <dgm:spPr/>
    </dgm:pt>
    <dgm:pt modelId="{82963A8B-9711-0C42-846A-7972D9F22CDF}" type="pres">
      <dgm:prSet presAssocID="{1F86EFAA-7ACA-7A44-8F07-6CAD0F2740A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2F65FF-94C2-2F41-A5A5-41099650E668}" type="pres">
      <dgm:prSet presAssocID="{1F86EFAA-7ACA-7A44-8F07-6CAD0F2740A1}" presName="textaccent4" presStyleCnt="0"/>
      <dgm:spPr/>
    </dgm:pt>
    <dgm:pt modelId="{59BB4744-A0C5-6446-B7C1-5CF3EE397D64}" type="pres">
      <dgm:prSet presAssocID="{1F86EFAA-7ACA-7A44-8F07-6CAD0F2740A1}" presName="accentRepeatNode" presStyleLbl="solidAlignAcc1" presStyleIdx="6" presStyleCnt="8"/>
      <dgm:spPr/>
    </dgm:pt>
    <dgm:pt modelId="{E46C5725-D524-EF45-856D-B3D841B695E8}" type="pres">
      <dgm:prSet presAssocID="{EB4C111D-1D8D-C748-ABB9-258252EA7F9F}" presName="image4" presStyleCnt="0"/>
      <dgm:spPr/>
    </dgm:pt>
    <dgm:pt modelId="{41F85D03-A7CB-B147-97B8-D86B06943607}" type="pres">
      <dgm:prSet presAssocID="{EB4C111D-1D8D-C748-ABB9-258252EA7F9F}" presName="imageRepeatNode" presStyleLbl="alignAcc1" presStyleIdx="3" presStyleCnt="4" custLinFactX="-59913" custLinFactY="-4362" custLinFactNeighborX="-100000" custLinFactNeighborY="-100000"/>
      <dgm:spPr/>
    </dgm:pt>
    <dgm:pt modelId="{D5F49C50-BA5C-484E-9C6A-44D9B0F0D0C7}" type="pres">
      <dgm:prSet presAssocID="{EB4C111D-1D8D-C748-ABB9-258252EA7F9F}" presName="imageaccent4" presStyleCnt="0"/>
      <dgm:spPr/>
    </dgm:pt>
    <dgm:pt modelId="{BCA9FD09-7B64-654A-A686-2713FED76861}" type="pres">
      <dgm:prSet presAssocID="{EB4C111D-1D8D-C748-ABB9-258252EA7F9F}" presName="accentRepeatNode" presStyleLbl="solidAlignAcc1" presStyleIdx="7" presStyleCnt="8"/>
      <dgm:spPr/>
    </dgm:pt>
  </dgm:ptLst>
  <dgm:cxnLst>
    <dgm:cxn modelId="{065F5306-CB4A-7449-B6AC-2953FDB06074}" srcId="{F70B5E21-6322-2B47-972A-5BE5550A55F9}" destId="{1F86EFAA-7ACA-7A44-8F07-6CAD0F2740A1}" srcOrd="3" destOrd="0" parTransId="{AC8E8EAF-6E06-0043-B54B-681C084C6BFF}" sibTransId="{EB4C111D-1D8D-C748-ABB9-258252EA7F9F}"/>
    <dgm:cxn modelId="{EE80BC14-583C-4F42-8BB0-30DA0570BDB6}" srcId="{F70B5E21-6322-2B47-972A-5BE5550A55F9}" destId="{844D5E87-0B93-874E-A28D-47836F1FAC32}" srcOrd="2" destOrd="0" parTransId="{F126C2E7-A3E0-EB45-937A-723D303EE83B}" sibTransId="{2969F494-D8F7-BF45-B11E-93438BC17476}"/>
    <dgm:cxn modelId="{93571024-9D5D-304C-9F6E-0B04583CA3D1}" type="presOf" srcId="{A4940C78-A8CC-404D-B486-71FF01F888AC}" destId="{1B74CEDA-E231-7745-BC05-E0A29AB974BA}" srcOrd="0" destOrd="0" presId="urn:microsoft.com/office/officeart/2008/layout/HexagonCluster"/>
    <dgm:cxn modelId="{9C48A846-8DD1-BD44-8A89-DAAFFDD37F0F}" type="presOf" srcId="{844D5E87-0B93-874E-A28D-47836F1FAC32}" destId="{59F4B844-C0AE-7E4A-A2F2-6D343CA9EA31}" srcOrd="0" destOrd="0" presId="urn:microsoft.com/office/officeart/2008/layout/HexagonCluster"/>
    <dgm:cxn modelId="{25DAE480-C242-054E-A07B-A19B68408879}" type="presOf" srcId="{4C40A515-D4CE-894D-8C88-2B5C40273392}" destId="{6924E4E3-78CA-3849-90EB-6F278AC84C1D}" srcOrd="0" destOrd="0" presId="urn:microsoft.com/office/officeart/2008/layout/HexagonCluster"/>
    <dgm:cxn modelId="{ED6E3486-3A9C-2A46-8D57-E5F3C6E79297}" type="presOf" srcId="{1F86EFAA-7ACA-7A44-8F07-6CAD0F2740A1}" destId="{82963A8B-9711-0C42-846A-7972D9F22CDF}" srcOrd="0" destOrd="0" presId="urn:microsoft.com/office/officeart/2008/layout/HexagonCluster"/>
    <dgm:cxn modelId="{932E6C96-3235-4F4B-81BE-2D4D3981F578}" srcId="{F70B5E21-6322-2B47-972A-5BE5550A55F9}" destId="{4C40A515-D4CE-894D-8C88-2B5C40273392}" srcOrd="1" destOrd="0" parTransId="{4B611115-0715-DC42-8636-0575593BF430}" sibTransId="{7A6B6CB1-93AC-CA49-92FC-22B3C1E3AD13}"/>
    <dgm:cxn modelId="{B0A936A0-0515-9740-B9D7-E39B053BA59D}" type="presOf" srcId="{35927AA2-FF94-2249-AE5C-ED2B4D0003E9}" destId="{D20B6A13-71F2-704B-946A-79BEEFDE38B9}" srcOrd="0" destOrd="0" presId="urn:microsoft.com/office/officeart/2008/layout/HexagonCluster"/>
    <dgm:cxn modelId="{5D641EA5-79DF-3C47-B4FE-9B8A8B61C710}" srcId="{F70B5E21-6322-2B47-972A-5BE5550A55F9}" destId="{35927AA2-FF94-2249-AE5C-ED2B4D0003E9}" srcOrd="0" destOrd="0" parTransId="{27903D50-9A85-8C4C-99FA-3935C8B3F494}" sibTransId="{A4940C78-A8CC-404D-B486-71FF01F888AC}"/>
    <dgm:cxn modelId="{9C207AAA-7BB2-8549-9084-ECD0A97A0DCF}" type="presOf" srcId="{7A6B6CB1-93AC-CA49-92FC-22B3C1E3AD13}" destId="{9A848D70-2E32-3A42-95DD-6D8586735F13}" srcOrd="0" destOrd="0" presId="urn:microsoft.com/office/officeart/2008/layout/HexagonCluster"/>
    <dgm:cxn modelId="{EBFB1CC7-5B64-0D46-95C0-83ACF42ADB07}" type="presOf" srcId="{2969F494-D8F7-BF45-B11E-93438BC17476}" destId="{6A5D6B3A-22F2-6C41-945F-D1E4EDC95703}" srcOrd="0" destOrd="0" presId="urn:microsoft.com/office/officeart/2008/layout/HexagonCluster"/>
    <dgm:cxn modelId="{9A3215CC-3F6D-D64A-9366-614770029830}" type="presOf" srcId="{F70B5E21-6322-2B47-972A-5BE5550A55F9}" destId="{9AF2B561-BDEE-7044-92CB-00956B15FD77}" srcOrd="0" destOrd="0" presId="urn:microsoft.com/office/officeart/2008/layout/HexagonCluster"/>
    <dgm:cxn modelId="{87C4ACCE-8767-2D40-92AF-EFE141609E6A}" type="presOf" srcId="{EB4C111D-1D8D-C748-ABB9-258252EA7F9F}" destId="{41F85D03-A7CB-B147-97B8-D86B06943607}" srcOrd="0" destOrd="0" presId="urn:microsoft.com/office/officeart/2008/layout/HexagonCluster"/>
    <dgm:cxn modelId="{C5796564-CF91-E34C-A32C-130AB0843FDB}" type="presParOf" srcId="{9AF2B561-BDEE-7044-92CB-00956B15FD77}" destId="{993F2F5D-19F2-B646-B798-98A66BBE950D}" srcOrd="0" destOrd="0" presId="urn:microsoft.com/office/officeart/2008/layout/HexagonCluster"/>
    <dgm:cxn modelId="{9CB41323-C409-3D45-A612-09ACD95FAEB8}" type="presParOf" srcId="{993F2F5D-19F2-B646-B798-98A66BBE950D}" destId="{D20B6A13-71F2-704B-946A-79BEEFDE38B9}" srcOrd="0" destOrd="0" presId="urn:microsoft.com/office/officeart/2008/layout/HexagonCluster"/>
    <dgm:cxn modelId="{32E204C9-29AD-7D4A-AF52-BCE3D661C686}" type="presParOf" srcId="{9AF2B561-BDEE-7044-92CB-00956B15FD77}" destId="{F03691E7-16D2-8F48-98E6-A07B83A8FE97}" srcOrd="1" destOrd="0" presId="urn:microsoft.com/office/officeart/2008/layout/HexagonCluster"/>
    <dgm:cxn modelId="{39D5FF85-53D7-E04C-95DC-83BAC25E053A}" type="presParOf" srcId="{F03691E7-16D2-8F48-98E6-A07B83A8FE97}" destId="{BC101AB5-F110-054A-94CF-91F60D52128B}" srcOrd="0" destOrd="0" presId="urn:microsoft.com/office/officeart/2008/layout/HexagonCluster"/>
    <dgm:cxn modelId="{A1AD840A-5514-4442-BFA2-3C8E36A4FD26}" type="presParOf" srcId="{9AF2B561-BDEE-7044-92CB-00956B15FD77}" destId="{6B6FBB75-C9D0-4346-9AD7-B994EF883447}" srcOrd="2" destOrd="0" presId="urn:microsoft.com/office/officeart/2008/layout/HexagonCluster"/>
    <dgm:cxn modelId="{C55D2AE3-2524-6A47-BF7F-3CDC0BB1DD40}" type="presParOf" srcId="{6B6FBB75-C9D0-4346-9AD7-B994EF883447}" destId="{1B74CEDA-E231-7745-BC05-E0A29AB974BA}" srcOrd="0" destOrd="0" presId="urn:microsoft.com/office/officeart/2008/layout/HexagonCluster"/>
    <dgm:cxn modelId="{B8EB5A8C-29F0-3345-9937-952CCDE771D6}" type="presParOf" srcId="{9AF2B561-BDEE-7044-92CB-00956B15FD77}" destId="{C06E3FB4-7D5B-0E45-B740-D50F52737710}" srcOrd="3" destOrd="0" presId="urn:microsoft.com/office/officeart/2008/layout/HexagonCluster"/>
    <dgm:cxn modelId="{8744D074-AC43-074E-AE46-BE5BCC5E1864}" type="presParOf" srcId="{C06E3FB4-7D5B-0E45-B740-D50F52737710}" destId="{F1F1C629-366F-0A41-9C23-646C86D13208}" srcOrd="0" destOrd="0" presId="urn:microsoft.com/office/officeart/2008/layout/HexagonCluster"/>
    <dgm:cxn modelId="{CEF20108-B74C-AB41-96C0-01B523785381}" type="presParOf" srcId="{9AF2B561-BDEE-7044-92CB-00956B15FD77}" destId="{4FCC42B8-C75B-454C-A13B-FC937A076C31}" srcOrd="4" destOrd="0" presId="urn:microsoft.com/office/officeart/2008/layout/HexagonCluster"/>
    <dgm:cxn modelId="{E2813807-E3E6-E848-98A8-56A994F22A52}" type="presParOf" srcId="{4FCC42B8-C75B-454C-A13B-FC937A076C31}" destId="{6924E4E3-78CA-3849-90EB-6F278AC84C1D}" srcOrd="0" destOrd="0" presId="urn:microsoft.com/office/officeart/2008/layout/HexagonCluster"/>
    <dgm:cxn modelId="{AB66777C-C6F3-E64F-B482-DA24A3953866}" type="presParOf" srcId="{9AF2B561-BDEE-7044-92CB-00956B15FD77}" destId="{A7138740-08F0-6740-A3FC-AAF6A86F136D}" srcOrd="5" destOrd="0" presId="urn:microsoft.com/office/officeart/2008/layout/HexagonCluster"/>
    <dgm:cxn modelId="{926723C9-A196-944B-94E1-D72B3CE5275C}" type="presParOf" srcId="{A7138740-08F0-6740-A3FC-AAF6A86F136D}" destId="{44B3C827-8D28-AC42-BD7B-4A3123206091}" srcOrd="0" destOrd="0" presId="urn:microsoft.com/office/officeart/2008/layout/HexagonCluster"/>
    <dgm:cxn modelId="{FCDCE2F0-513B-4E4D-AFBB-1EB75BE4FCC6}" type="presParOf" srcId="{9AF2B561-BDEE-7044-92CB-00956B15FD77}" destId="{D95204BF-953D-4741-AE15-D0A4C8D32812}" srcOrd="6" destOrd="0" presId="urn:microsoft.com/office/officeart/2008/layout/HexagonCluster"/>
    <dgm:cxn modelId="{8769C925-9FA4-4746-8A46-BCD0C1394F43}" type="presParOf" srcId="{D95204BF-953D-4741-AE15-D0A4C8D32812}" destId="{9A848D70-2E32-3A42-95DD-6D8586735F13}" srcOrd="0" destOrd="0" presId="urn:microsoft.com/office/officeart/2008/layout/HexagonCluster"/>
    <dgm:cxn modelId="{3605AEE7-4773-3B4D-BE78-1437B942D145}" type="presParOf" srcId="{9AF2B561-BDEE-7044-92CB-00956B15FD77}" destId="{F39340EB-3E55-FF4F-9CDE-D0735984F1DA}" srcOrd="7" destOrd="0" presId="urn:microsoft.com/office/officeart/2008/layout/HexagonCluster"/>
    <dgm:cxn modelId="{6E0162F4-00E0-A54A-856B-D6FDA0AA67F8}" type="presParOf" srcId="{F39340EB-3E55-FF4F-9CDE-D0735984F1DA}" destId="{9ABF2B93-044E-9D40-9EA2-00522858FFEF}" srcOrd="0" destOrd="0" presId="urn:microsoft.com/office/officeart/2008/layout/HexagonCluster"/>
    <dgm:cxn modelId="{17DDA302-A3EE-6F41-8B59-B188CDC746EB}" type="presParOf" srcId="{9AF2B561-BDEE-7044-92CB-00956B15FD77}" destId="{BBB4717D-D64F-184D-9D94-3089D2AD4586}" srcOrd="8" destOrd="0" presId="urn:microsoft.com/office/officeart/2008/layout/HexagonCluster"/>
    <dgm:cxn modelId="{4E27DEDC-2806-6841-A4FA-AB761393393F}" type="presParOf" srcId="{BBB4717D-D64F-184D-9D94-3089D2AD4586}" destId="{59F4B844-C0AE-7E4A-A2F2-6D343CA9EA31}" srcOrd="0" destOrd="0" presId="urn:microsoft.com/office/officeart/2008/layout/HexagonCluster"/>
    <dgm:cxn modelId="{CFB4EFC2-B096-C64C-8E98-034B765A1040}" type="presParOf" srcId="{9AF2B561-BDEE-7044-92CB-00956B15FD77}" destId="{C08EE6EB-6333-1641-BE86-F15549D17CB5}" srcOrd="9" destOrd="0" presId="urn:microsoft.com/office/officeart/2008/layout/HexagonCluster"/>
    <dgm:cxn modelId="{8A411A4B-87DA-724B-BCAB-03125EEC4DD8}" type="presParOf" srcId="{C08EE6EB-6333-1641-BE86-F15549D17CB5}" destId="{FBE0080D-5EC6-A041-94A6-E7E41EA85BF1}" srcOrd="0" destOrd="0" presId="urn:microsoft.com/office/officeart/2008/layout/HexagonCluster"/>
    <dgm:cxn modelId="{7A63EC55-1ACA-4545-A73C-36C8F160717C}" type="presParOf" srcId="{9AF2B561-BDEE-7044-92CB-00956B15FD77}" destId="{D2B6CFCA-EC20-3A43-9FED-52E9D47E8759}" srcOrd="10" destOrd="0" presId="urn:microsoft.com/office/officeart/2008/layout/HexagonCluster"/>
    <dgm:cxn modelId="{6F10FA36-718A-0C4F-8B16-CD2923DA8569}" type="presParOf" srcId="{D2B6CFCA-EC20-3A43-9FED-52E9D47E8759}" destId="{6A5D6B3A-22F2-6C41-945F-D1E4EDC95703}" srcOrd="0" destOrd="0" presId="urn:microsoft.com/office/officeart/2008/layout/HexagonCluster"/>
    <dgm:cxn modelId="{4D87F9AD-B35C-8246-A108-9E309E9F3145}" type="presParOf" srcId="{9AF2B561-BDEE-7044-92CB-00956B15FD77}" destId="{541CDFF1-690D-D747-8680-BA8AC1BA8B92}" srcOrd="11" destOrd="0" presId="urn:microsoft.com/office/officeart/2008/layout/HexagonCluster"/>
    <dgm:cxn modelId="{AC32BD88-8CE5-BA40-8C0B-5D2A7A36F5FE}" type="presParOf" srcId="{541CDFF1-690D-D747-8680-BA8AC1BA8B92}" destId="{D0A42C37-2031-6144-B371-2B3CCFB0E4E0}" srcOrd="0" destOrd="0" presId="urn:microsoft.com/office/officeart/2008/layout/HexagonCluster"/>
    <dgm:cxn modelId="{31F6C30E-16E5-F346-BF6F-213266C0EB9E}" type="presParOf" srcId="{9AF2B561-BDEE-7044-92CB-00956B15FD77}" destId="{85EA5C2E-47AC-5846-9FCE-48CF4AAC3C6A}" srcOrd="12" destOrd="0" presId="urn:microsoft.com/office/officeart/2008/layout/HexagonCluster"/>
    <dgm:cxn modelId="{43D2EBF3-147D-8B40-A90E-1B74836A9E94}" type="presParOf" srcId="{85EA5C2E-47AC-5846-9FCE-48CF4AAC3C6A}" destId="{82963A8B-9711-0C42-846A-7972D9F22CDF}" srcOrd="0" destOrd="0" presId="urn:microsoft.com/office/officeart/2008/layout/HexagonCluster"/>
    <dgm:cxn modelId="{4C23F1A8-3474-C347-AAE5-9C120035D770}" type="presParOf" srcId="{9AF2B561-BDEE-7044-92CB-00956B15FD77}" destId="{B72F65FF-94C2-2F41-A5A5-41099650E668}" srcOrd="13" destOrd="0" presId="urn:microsoft.com/office/officeart/2008/layout/HexagonCluster"/>
    <dgm:cxn modelId="{F3513D68-F86D-A94B-8751-22BB2679C1CA}" type="presParOf" srcId="{B72F65FF-94C2-2F41-A5A5-41099650E668}" destId="{59BB4744-A0C5-6446-B7C1-5CF3EE397D64}" srcOrd="0" destOrd="0" presId="urn:microsoft.com/office/officeart/2008/layout/HexagonCluster"/>
    <dgm:cxn modelId="{3F4F3B14-0E95-C241-A8D4-61DEC013BBE3}" type="presParOf" srcId="{9AF2B561-BDEE-7044-92CB-00956B15FD77}" destId="{E46C5725-D524-EF45-856D-B3D841B695E8}" srcOrd="14" destOrd="0" presId="urn:microsoft.com/office/officeart/2008/layout/HexagonCluster"/>
    <dgm:cxn modelId="{A1EA155D-049C-9A4E-8E15-F5D087E85267}" type="presParOf" srcId="{E46C5725-D524-EF45-856D-B3D841B695E8}" destId="{41F85D03-A7CB-B147-97B8-D86B06943607}" srcOrd="0" destOrd="0" presId="urn:microsoft.com/office/officeart/2008/layout/HexagonCluster"/>
    <dgm:cxn modelId="{FA5619AC-D615-BF43-9906-95C2225E7293}" type="presParOf" srcId="{9AF2B561-BDEE-7044-92CB-00956B15FD77}" destId="{D5F49C50-BA5C-484E-9C6A-44D9B0F0D0C7}" srcOrd="15" destOrd="0" presId="urn:microsoft.com/office/officeart/2008/layout/HexagonCluster"/>
    <dgm:cxn modelId="{374875A5-9D15-E84A-AC07-A55034ED5855}" type="presParOf" srcId="{D5F49C50-BA5C-484E-9C6A-44D9B0F0D0C7}" destId="{BCA9FD09-7B64-654A-A686-2713FED7686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0B5E21-6322-2B47-972A-5BE5550A55F9}" type="doc">
      <dgm:prSet loTypeId="urn:microsoft.com/office/officeart/2008/layout/HexagonCluster" loCatId="" qsTypeId="urn:microsoft.com/office/officeart/2005/8/quickstyle/3d9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927AA2-FF94-2249-AE5C-ED2B4D0003E9}">
      <dgm:prSet phldrT="[Текст]"/>
      <dgm:spPr/>
      <dgm:t>
        <a:bodyPr/>
        <a:lstStyle/>
        <a:p>
          <a:r>
            <a:rPr lang="ru-RU" dirty="0"/>
            <a:t>РБ</a:t>
          </a:r>
        </a:p>
      </dgm:t>
    </dgm:pt>
    <dgm:pt modelId="{27903D50-9A85-8C4C-99FA-3935C8B3F494}" type="parTrans" cxnId="{5D641EA5-79DF-3C47-B4FE-9B8A8B61C710}">
      <dgm:prSet/>
      <dgm:spPr/>
      <dgm:t>
        <a:bodyPr/>
        <a:lstStyle/>
        <a:p>
          <a:endParaRPr lang="ru-RU"/>
        </a:p>
      </dgm:t>
    </dgm:pt>
    <dgm:pt modelId="{A4940C78-A8CC-404D-B486-71FF01F888AC}" type="sibTrans" cxnId="{5D641EA5-79DF-3C47-B4FE-9B8A8B61C71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4C40A515-D4CE-894D-8C88-2B5C40273392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МБ</a:t>
          </a:r>
        </a:p>
      </dgm:t>
    </dgm:pt>
    <dgm:pt modelId="{7A6B6CB1-93AC-CA49-92FC-22B3C1E3AD13}" type="sibTrans" cxnId="{932E6C96-3235-4F4B-81BE-2D4D3981F57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B611115-0715-DC42-8636-0575593BF430}" type="parTrans" cxnId="{932E6C96-3235-4F4B-81BE-2D4D3981F578}">
      <dgm:prSet/>
      <dgm:spPr/>
      <dgm:t>
        <a:bodyPr/>
        <a:lstStyle/>
        <a:p>
          <a:endParaRPr lang="ru-RU"/>
        </a:p>
      </dgm:t>
    </dgm:pt>
    <dgm:pt modelId="{844D5E87-0B93-874E-A28D-47836F1FAC32}">
      <dgm:prSet/>
      <dgm:spPr/>
      <dgm:t>
        <a:bodyPr/>
        <a:lstStyle/>
        <a:p>
          <a:r>
            <a:rPr lang="ru-RU" dirty="0"/>
            <a:t>ФБ+РБ+МБ</a:t>
          </a:r>
        </a:p>
      </dgm:t>
    </dgm:pt>
    <dgm:pt modelId="{F126C2E7-A3E0-EB45-937A-723D303EE83B}" type="parTrans" cxnId="{EE80BC14-583C-4F42-8BB0-30DA0570BDB6}">
      <dgm:prSet/>
      <dgm:spPr/>
      <dgm:t>
        <a:bodyPr/>
        <a:lstStyle/>
        <a:p>
          <a:endParaRPr lang="ru-RU"/>
        </a:p>
      </dgm:t>
    </dgm:pt>
    <dgm:pt modelId="{2969F494-D8F7-BF45-B11E-93438BC17476}" type="sibTrans" cxnId="{EE80BC14-583C-4F42-8BB0-30DA0570BDB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F86EFAA-7ACA-7A44-8F07-6CAD0F2740A1}">
      <dgm:prSet phldrT="[Текст]"/>
      <dgm:spPr/>
      <dgm:t>
        <a:bodyPr/>
        <a:lstStyle/>
        <a:p>
          <a:r>
            <a:rPr lang="ru-RU" dirty="0"/>
            <a:t>ФБ</a:t>
          </a:r>
        </a:p>
      </dgm:t>
    </dgm:pt>
    <dgm:pt modelId="{AC8E8EAF-6E06-0043-B54B-681C084C6BFF}" type="parTrans" cxnId="{065F5306-CB4A-7449-B6AC-2953FDB06074}">
      <dgm:prSet/>
      <dgm:spPr/>
      <dgm:t>
        <a:bodyPr/>
        <a:lstStyle/>
        <a:p>
          <a:endParaRPr lang="ru-RU"/>
        </a:p>
      </dgm:t>
    </dgm:pt>
    <dgm:pt modelId="{EB4C111D-1D8D-C748-ABB9-258252EA7F9F}" type="sibTrans" cxnId="{065F5306-CB4A-7449-B6AC-2953FDB0607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9AF2B561-BDEE-7044-92CB-00956B15FD77}" type="pres">
      <dgm:prSet presAssocID="{F70B5E21-6322-2B47-972A-5BE5550A55F9}" presName="Name0" presStyleCnt="0">
        <dgm:presLayoutVars>
          <dgm:chMax val="21"/>
          <dgm:chPref val="21"/>
        </dgm:presLayoutVars>
      </dgm:prSet>
      <dgm:spPr/>
    </dgm:pt>
    <dgm:pt modelId="{993F2F5D-19F2-B646-B798-98A66BBE950D}" type="pres">
      <dgm:prSet presAssocID="{35927AA2-FF94-2249-AE5C-ED2B4D0003E9}" presName="text1" presStyleCnt="0"/>
      <dgm:spPr/>
    </dgm:pt>
    <dgm:pt modelId="{D20B6A13-71F2-704B-946A-79BEEFDE38B9}" type="pres">
      <dgm:prSet presAssocID="{35927AA2-FF94-2249-AE5C-ED2B4D0003E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3691E7-16D2-8F48-98E6-A07B83A8FE97}" type="pres">
      <dgm:prSet presAssocID="{35927AA2-FF94-2249-AE5C-ED2B4D0003E9}" presName="textaccent1" presStyleCnt="0"/>
      <dgm:spPr/>
    </dgm:pt>
    <dgm:pt modelId="{BC101AB5-F110-054A-94CF-91F60D52128B}" type="pres">
      <dgm:prSet presAssocID="{35927AA2-FF94-2249-AE5C-ED2B4D0003E9}" presName="accentRepeatNode" presStyleLbl="solidAlignAcc1" presStyleIdx="0" presStyleCnt="8"/>
      <dgm:spPr/>
    </dgm:pt>
    <dgm:pt modelId="{6B6FBB75-C9D0-4346-9AD7-B994EF883447}" type="pres">
      <dgm:prSet presAssocID="{A4940C78-A8CC-404D-B486-71FF01F888AC}" presName="image1" presStyleCnt="0"/>
      <dgm:spPr/>
    </dgm:pt>
    <dgm:pt modelId="{1B74CEDA-E231-7745-BC05-E0A29AB974BA}" type="pres">
      <dgm:prSet presAssocID="{A4940C78-A8CC-404D-B486-71FF01F888AC}" presName="imageRepeatNode" presStyleLbl="alignAcc1" presStyleIdx="0" presStyleCnt="4"/>
      <dgm:spPr/>
    </dgm:pt>
    <dgm:pt modelId="{C06E3FB4-7D5B-0E45-B740-D50F52737710}" type="pres">
      <dgm:prSet presAssocID="{A4940C78-A8CC-404D-B486-71FF01F888AC}" presName="imageaccent1" presStyleCnt="0"/>
      <dgm:spPr/>
    </dgm:pt>
    <dgm:pt modelId="{F1F1C629-366F-0A41-9C23-646C86D13208}" type="pres">
      <dgm:prSet presAssocID="{A4940C78-A8CC-404D-B486-71FF01F888AC}" presName="accentRepeatNode" presStyleLbl="solidAlignAcc1" presStyleIdx="1" presStyleCnt="8"/>
      <dgm:spPr/>
    </dgm:pt>
    <dgm:pt modelId="{4FCC42B8-C75B-454C-A13B-FC937A076C31}" type="pres">
      <dgm:prSet presAssocID="{4C40A515-D4CE-894D-8C88-2B5C40273392}" presName="text2" presStyleCnt="0"/>
      <dgm:spPr/>
    </dgm:pt>
    <dgm:pt modelId="{6924E4E3-78CA-3849-90EB-6F278AC84C1D}" type="pres">
      <dgm:prSet presAssocID="{4C40A515-D4CE-894D-8C88-2B5C40273392}" presName="textRepeatNode" presStyleLbl="alignNode1" presStyleIdx="1" presStyleCnt="4" custLinFactNeighborX="7902">
        <dgm:presLayoutVars>
          <dgm:chMax val="0"/>
          <dgm:chPref val="0"/>
          <dgm:bulletEnabled val="1"/>
        </dgm:presLayoutVars>
      </dgm:prSet>
      <dgm:spPr/>
    </dgm:pt>
    <dgm:pt modelId="{A7138740-08F0-6740-A3FC-AAF6A86F136D}" type="pres">
      <dgm:prSet presAssocID="{4C40A515-D4CE-894D-8C88-2B5C40273392}" presName="textaccent2" presStyleCnt="0"/>
      <dgm:spPr/>
    </dgm:pt>
    <dgm:pt modelId="{44B3C827-8D28-AC42-BD7B-4A3123206091}" type="pres">
      <dgm:prSet presAssocID="{4C40A515-D4CE-894D-8C88-2B5C40273392}" presName="accentRepeatNode" presStyleLbl="solidAlignAcc1" presStyleIdx="2" presStyleCnt="8"/>
      <dgm:spPr/>
    </dgm:pt>
    <dgm:pt modelId="{D95204BF-953D-4741-AE15-D0A4C8D32812}" type="pres">
      <dgm:prSet presAssocID="{7A6B6CB1-93AC-CA49-92FC-22B3C1E3AD13}" presName="image2" presStyleCnt="0"/>
      <dgm:spPr/>
    </dgm:pt>
    <dgm:pt modelId="{9A848D70-2E32-3A42-95DD-6D8586735F13}" type="pres">
      <dgm:prSet presAssocID="{7A6B6CB1-93AC-CA49-92FC-22B3C1E3AD13}" presName="imageRepeatNode" presStyleLbl="alignAcc1" presStyleIdx="1" presStyleCnt="4"/>
      <dgm:spPr/>
    </dgm:pt>
    <dgm:pt modelId="{F39340EB-3E55-FF4F-9CDE-D0735984F1DA}" type="pres">
      <dgm:prSet presAssocID="{7A6B6CB1-93AC-CA49-92FC-22B3C1E3AD13}" presName="imageaccent2" presStyleCnt="0"/>
      <dgm:spPr/>
    </dgm:pt>
    <dgm:pt modelId="{9ABF2B93-044E-9D40-9EA2-00522858FFEF}" type="pres">
      <dgm:prSet presAssocID="{7A6B6CB1-93AC-CA49-92FC-22B3C1E3AD13}" presName="accentRepeatNode" presStyleLbl="solidAlignAcc1" presStyleIdx="3" presStyleCnt="8"/>
      <dgm:spPr/>
    </dgm:pt>
    <dgm:pt modelId="{BBB4717D-D64F-184D-9D94-3089D2AD4586}" type="pres">
      <dgm:prSet presAssocID="{844D5E87-0B93-874E-A28D-47836F1FAC32}" presName="text3" presStyleCnt="0"/>
      <dgm:spPr/>
    </dgm:pt>
    <dgm:pt modelId="{59F4B844-C0AE-7E4A-A2F2-6D343CA9EA31}" type="pres">
      <dgm:prSet presAssocID="{844D5E87-0B93-874E-A28D-47836F1FAC3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08EE6EB-6333-1641-BE86-F15549D17CB5}" type="pres">
      <dgm:prSet presAssocID="{844D5E87-0B93-874E-A28D-47836F1FAC32}" presName="textaccent3" presStyleCnt="0"/>
      <dgm:spPr/>
    </dgm:pt>
    <dgm:pt modelId="{FBE0080D-5EC6-A041-94A6-E7E41EA85BF1}" type="pres">
      <dgm:prSet presAssocID="{844D5E87-0B93-874E-A28D-47836F1FAC32}" presName="accentRepeatNode" presStyleLbl="solidAlignAcc1" presStyleIdx="4" presStyleCnt="8"/>
      <dgm:spPr/>
    </dgm:pt>
    <dgm:pt modelId="{D2B6CFCA-EC20-3A43-9FED-52E9D47E8759}" type="pres">
      <dgm:prSet presAssocID="{2969F494-D8F7-BF45-B11E-93438BC17476}" presName="image3" presStyleCnt="0"/>
      <dgm:spPr/>
    </dgm:pt>
    <dgm:pt modelId="{6A5D6B3A-22F2-6C41-945F-D1E4EDC95703}" type="pres">
      <dgm:prSet presAssocID="{2969F494-D8F7-BF45-B11E-93438BC17476}" presName="imageRepeatNode" presStyleLbl="alignAcc1" presStyleIdx="2" presStyleCnt="4" custLinFactX="70837" custLinFactNeighborX="100000" custLinFactNeighborY="98741"/>
      <dgm:spPr/>
    </dgm:pt>
    <dgm:pt modelId="{541CDFF1-690D-D747-8680-BA8AC1BA8B92}" type="pres">
      <dgm:prSet presAssocID="{2969F494-D8F7-BF45-B11E-93438BC17476}" presName="imageaccent3" presStyleCnt="0"/>
      <dgm:spPr/>
    </dgm:pt>
    <dgm:pt modelId="{D0A42C37-2031-6144-B371-2B3CCFB0E4E0}" type="pres">
      <dgm:prSet presAssocID="{2969F494-D8F7-BF45-B11E-93438BC17476}" presName="accentRepeatNode" presStyleLbl="solidAlignAcc1" presStyleIdx="5" presStyleCnt="8"/>
      <dgm:spPr/>
    </dgm:pt>
    <dgm:pt modelId="{85EA5C2E-47AC-5846-9FCE-48CF4AAC3C6A}" type="pres">
      <dgm:prSet presAssocID="{1F86EFAA-7ACA-7A44-8F07-6CAD0F2740A1}" presName="text4" presStyleCnt="0"/>
      <dgm:spPr/>
    </dgm:pt>
    <dgm:pt modelId="{82963A8B-9711-0C42-846A-7972D9F22CDF}" type="pres">
      <dgm:prSet presAssocID="{1F86EFAA-7ACA-7A44-8F07-6CAD0F2740A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2F65FF-94C2-2F41-A5A5-41099650E668}" type="pres">
      <dgm:prSet presAssocID="{1F86EFAA-7ACA-7A44-8F07-6CAD0F2740A1}" presName="textaccent4" presStyleCnt="0"/>
      <dgm:spPr/>
    </dgm:pt>
    <dgm:pt modelId="{59BB4744-A0C5-6446-B7C1-5CF3EE397D64}" type="pres">
      <dgm:prSet presAssocID="{1F86EFAA-7ACA-7A44-8F07-6CAD0F2740A1}" presName="accentRepeatNode" presStyleLbl="solidAlignAcc1" presStyleIdx="6" presStyleCnt="8"/>
      <dgm:spPr/>
    </dgm:pt>
    <dgm:pt modelId="{E46C5725-D524-EF45-856D-B3D841B695E8}" type="pres">
      <dgm:prSet presAssocID="{EB4C111D-1D8D-C748-ABB9-258252EA7F9F}" presName="image4" presStyleCnt="0"/>
      <dgm:spPr/>
    </dgm:pt>
    <dgm:pt modelId="{41F85D03-A7CB-B147-97B8-D86B06943607}" type="pres">
      <dgm:prSet presAssocID="{EB4C111D-1D8D-C748-ABB9-258252EA7F9F}" presName="imageRepeatNode" presStyleLbl="alignAcc1" presStyleIdx="3" presStyleCnt="4" custLinFactX="-59913" custLinFactY="-4362" custLinFactNeighborX="-100000" custLinFactNeighborY="-100000"/>
      <dgm:spPr/>
    </dgm:pt>
    <dgm:pt modelId="{D5F49C50-BA5C-484E-9C6A-44D9B0F0D0C7}" type="pres">
      <dgm:prSet presAssocID="{EB4C111D-1D8D-C748-ABB9-258252EA7F9F}" presName="imageaccent4" presStyleCnt="0"/>
      <dgm:spPr/>
    </dgm:pt>
    <dgm:pt modelId="{BCA9FD09-7B64-654A-A686-2713FED76861}" type="pres">
      <dgm:prSet presAssocID="{EB4C111D-1D8D-C748-ABB9-258252EA7F9F}" presName="accentRepeatNode" presStyleLbl="solidAlignAcc1" presStyleIdx="7" presStyleCnt="8"/>
      <dgm:spPr/>
    </dgm:pt>
  </dgm:ptLst>
  <dgm:cxnLst>
    <dgm:cxn modelId="{065F5306-CB4A-7449-B6AC-2953FDB06074}" srcId="{F70B5E21-6322-2B47-972A-5BE5550A55F9}" destId="{1F86EFAA-7ACA-7A44-8F07-6CAD0F2740A1}" srcOrd="3" destOrd="0" parTransId="{AC8E8EAF-6E06-0043-B54B-681C084C6BFF}" sibTransId="{EB4C111D-1D8D-C748-ABB9-258252EA7F9F}"/>
    <dgm:cxn modelId="{EE80BC14-583C-4F42-8BB0-30DA0570BDB6}" srcId="{F70B5E21-6322-2B47-972A-5BE5550A55F9}" destId="{844D5E87-0B93-874E-A28D-47836F1FAC32}" srcOrd="2" destOrd="0" parTransId="{F126C2E7-A3E0-EB45-937A-723D303EE83B}" sibTransId="{2969F494-D8F7-BF45-B11E-93438BC17476}"/>
    <dgm:cxn modelId="{93571024-9D5D-304C-9F6E-0B04583CA3D1}" type="presOf" srcId="{A4940C78-A8CC-404D-B486-71FF01F888AC}" destId="{1B74CEDA-E231-7745-BC05-E0A29AB974BA}" srcOrd="0" destOrd="0" presId="urn:microsoft.com/office/officeart/2008/layout/HexagonCluster"/>
    <dgm:cxn modelId="{9C48A846-8DD1-BD44-8A89-DAAFFDD37F0F}" type="presOf" srcId="{844D5E87-0B93-874E-A28D-47836F1FAC32}" destId="{59F4B844-C0AE-7E4A-A2F2-6D343CA9EA31}" srcOrd="0" destOrd="0" presId="urn:microsoft.com/office/officeart/2008/layout/HexagonCluster"/>
    <dgm:cxn modelId="{25DAE480-C242-054E-A07B-A19B68408879}" type="presOf" srcId="{4C40A515-D4CE-894D-8C88-2B5C40273392}" destId="{6924E4E3-78CA-3849-90EB-6F278AC84C1D}" srcOrd="0" destOrd="0" presId="urn:microsoft.com/office/officeart/2008/layout/HexagonCluster"/>
    <dgm:cxn modelId="{ED6E3486-3A9C-2A46-8D57-E5F3C6E79297}" type="presOf" srcId="{1F86EFAA-7ACA-7A44-8F07-6CAD0F2740A1}" destId="{82963A8B-9711-0C42-846A-7972D9F22CDF}" srcOrd="0" destOrd="0" presId="urn:microsoft.com/office/officeart/2008/layout/HexagonCluster"/>
    <dgm:cxn modelId="{932E6C96-3235-4F4B-81BE-2D4D3981F578}" srcId="{F70B5E21-6322-2B47-972A-5BE5550A55F9}" destId="{4C40A515-D4CE-894D-8C88-2B5C40273392}" srcOrd="1" destOrd="0" parTransId="{4B611115-0715-DC42-8636-0575593BF430}" sibTransId="{7A6B6CB1-93AC-CA49-92FC-22B3C1E3AD13}"/>
    <dgm:cxn modelId="{B0A936A0-0515-9740-B9D7-E39B053BA59D}" type="presOf" srcId="{35927AA2-FF94-2249-AE5C-ED2B4D0003E9}" destId="{D20B6A13-71F2-704B-946A-79BEEFDE38B9}" srcOrd="0" destOrd="0" presId="urn:microsoft.com/office/officeart/2008/layout/HexagonCluster"/>
    <dgm:cxn modelId="{5D641EA5-79DF-3C47-B4FE-9B8A8B61C710}" srcId="{F70B5E21-6322-2B47-972A-5BE5550A55F9}" destId="{35927AA2-FF94-2249-AE5C-ED2B4D0003E9}" srcOrd="0" destOrd="0" parTransId="{27903D50-9A85-8C4C-99FA-3935C8B3F494}" sibTransId="{A4940C78-A8CC-404D-B486-71FF01F888AC}"/>
    <dgm:cxn modelId="{9C207AAA-7BB2-8549-9084-ECD0A97A0DCF}" type="presOf" srcId="{7A6B6CB1-93AC-CA49-92FC-22B3C1E3AD13}" destId="{9A848D70-2E32-3A42-95DD-6D8586735F13}" srcOrd="0" destOrd="0" presId="urn:microsoft.com/office/officeart/2008/layout/HexagonCluster"/>
    <dgm:cxn modelId="{EBFB1CC7-5B64-0D46-95C0-83ACF42ADB07}" type="presOf" srcId="{2969F494-D8F7-BF45-B11E-93438BC17476}" destId="{6A5D6B3A-22F2-6C41-945F-D1E4EDC95703}" srcOrd="0" destOrd="0" presId="urn:microsoft.com/office/officeart/2008/layout/HexagonCluster"/>
    <dgm:cxn modelId="{9A3215CC-3F6D-D64A-9366-614770029830}" type="presOf" srcId="{F70B5E21-6322-2B47-972A-5BE5550A55F9}" destId="{9AF2B561-BDEE-7044-92CB-00956B15FD77}" srcOrd="0" destOrd="0" presId="urn:microsoft.com/office/officeart/2008/layout/HexagonCluster"/>
    <dgm:cxn modelId="{87C4ACCE-8767-2D40-92AF-EFE141609E6A}" type="presOf" srcId="{EB4C111D-1D8D-C748-ABB9-258252EA7F9F}" destId="{41F85D03-A7CB-B147-97B8-D86B06943607}" srcOrd="0" destOrd="0" presId="urn:microsoft.com/office/officeart/2008/layout/HexagonCluster"/>
    <dgm:cxn modelId="{C5796564-CF91-E34C-A32C-130AB0843FDB}" type="presParOf" srcId="{9AF2B561-BDEE-7044-92CB-00956B15FD77}" destId="{993F2F5D-19F2-B646-B798-98A66BBE950D}" srcOrd="0" destOrd="0" presId="urn:microsoft.com/office/officeart/2008/layout/HexagonCluster"/>
    <dgm:cxn modelId="{9CB41323-C409-3D45-A612-09ACD95FAEB8}" type="presParOf" srcId="{993F2F5D-19F2-B646-B798-98A66BBE950D}" destId="{D20B6A13-71F2-704B-946A-79BEEFDE38B9}" srcOrd="0" destOrd="0" presId="urn:microsoft.com/office/officeart/2008/layout/HexagonCluster"/>
    <dgm:cxn modelId="{32E204C9-29AD-7D4A-AF52-BCE3D661C686}" type="presParOf" srcId="{9AF2B561-BDEE-7044-92CB-00956B15FD77}" destId="{F03691E7-16D2-8F48-98E6-A07B83A8FE97}" srcOrd="1" destOrd="0" presId="urn:microsoft.com/office/officeart/2008/layout/HexagonCluster"/>
    <dgm:cxn modelId="{39D5FF85-53D7-E04C-95DC-83BAC25E053A}" type="presParOf" srcId="{F03691E7-16D2-8F48-98E6-A07B83A8FE97}" destId="{BC101AB5-F110-054A-94CF-91F60D52128B}" srcOrd="0" destOrd="0" presId="urn:microsoft.com/office/officeart/2008/layout/HexagonCluster"/>
    <dgm:cxn modelId="{A1AD840A-5514-4442-BFA2-3C8E36A4FD26}" type="presParOf" srcId="{9AF2B561-BDEE-7044-92CB-00956B15FD77}" destId="{6B6FBB75-C9D0-4346-9AD7-B994EF883447}" srcOrd="2" destOrd="0" presId="urn:microsoft.com/office/officeart/2008/layout/HexagonCluster"/>
    <dgm:cxn modelId="{C55D2AE3-2524-6A47-BF7F-3CDC0BB1DD40}" type="presParOf" srcId="{6B6FBB75-C9D0-4346-9AD7-B994EF883447}" destId="{1B74CEDA-E231-7745-BC05-E0A29AB974BA}" srcOrd="0" destOrd="0" presId="urn:microsoft.com/office/officeart/2008/layout/HexagonCluster"/>
    <dgm:cxn modelId="{B8EB5A8C-29F0-3345-9937-952CCDE771D6}" type="presParOf" srcId="{9AF2B561-BDEE-7044-92CB-00956B15FD77}" destId="{C06E3FB4-7D5B-0E45-B740-D50F52737710}" srcOrd="3" destOrd="0" presId="urn:microsoft.com/office/officeart/2008/layout/HexagonCluster"/>
    <dgm:cxn modelId="{8744D074-AC43-074E-AE46-BE5BCC5E1864}" type="presParOf" srcId="{C06E3FB4-7D5B-0E45-B740-D50F52737710}" destId="{F1F1C629-366F-0A41-9C23-646C86D13208}" srcOrd="0" destOrd="0" presId="urn:microsoft.com/office/officeart/2008/layout/HexagonCluster"/>
    <dgm:cxn modelId="{CEF20108-B74C-AB41-96C0-01B523785381}" type="presParOf" srcId="{9AF2B561-BDEE-7044-92CB-00956B15FD77}" destId="{4FCC42B8-C75B-454C-A13B-FC937A076C31}" srcOrd="4" destOrd="0" presId="urn:microsoft.com/office/officeart/2008/layout/HexagonCluster"/>
    <dgm:cxn modelId="{E2813807-E3E6-E848-98A8-56A994F22A52}" type="presParOf" srcId="{4FCC42B8-C75B-454C-A13B-FC937A076C31}" destId="{6924E4E3-78CA-3849-90EB-6F278AC84C1D}" srcOrd="0" destOrd="0" presId="urn:microsoft.com/office/officeart/2008/layout/HexagonCluster"/>
    <dgm:cxn modelId="{AB66777C-C6F3-E64F-B482-DA24A3953866}" type="presParOf" srcId="{9AF2B561-BDEE-7044-92CB-00956B15FD77}" destId="{A7138740-08F0-6740-A3FC-AAF6A86F136D}" srcOrd="5" destOrd="0" presId="urn:microsoft.com/office/officeart/2008/layout/HexagonCluster"/>
    <dgm:cxn modelId="{926723C9-A196-944B-94E1-D72B3CE5275C}" type="presParOf" srcId="{A7138740-08F0-6740-A3FC-AAF6A86F136D}" destId="{44B3C827-8D28-AC42-BD7B-4A3123206091}" srcOrd="0" destOrd="0" presId="urn:microsoft.com/office/officeart/2008/layout/HexagonCluster"/>
    <dgm:cxn modelId="{FCDCE2F0-513B-4E4D-AFBB-1EB75BE4FCC6}" type="presParOf" srcId="{9AF2B561-BDEE-7044-92CB-00956B15FD77}" destId="{D95204BF-953D-4741-AE15-D0A4C8D32812}" srcOrd="6" destOrd="0" presId="urn:microsoft.com/office/officeart/2008/layout/HexagonCluster"/>
    <dgm:cxn modelId="{8769C925-9FA4-4746-8A46-BCD0C1394F43}" type="presParOf" srcId="{D95204BF-953D-4741-AE15-D0A4C8D32812}" destId="{9A848D70-2E32-3A42-95DD-6D8586735F13}" srcOrd="0" destOrd="0" presId="urn:microsoft.com/office/officeart/2008/layout/HexagonCluster"/>
    <dgm:cxn modelId="{3605AEE7-4773-3B4D-BE78-1437B942D145}" type="presParOf" srcId="{9AF2B561-BDEE-7044-92CB-00956B15FD77}" destId="{F39340EB-3E55-FF4F-9CDE-D0735984F1DA}" srcOrd="7" destOrd="0" presId="urn:microsoft.com/office/officeart/2008/layout/HexagonCluster"/>
    <dgm:cxn modelId="{6E0162F4-00E0-A54A-856B-D6FDA0AA67F8}" type="presParOf" srcId="{F39340EB-3E55-FF4F-9CDE-D0735984F1DA}" destId="{9ABF2B93-044E-9D40-9EA2-00522858FFEF}" srcOrd="0" destOrd="0" presId="urn:microsoft.com/office/officeart/2008/layout/HexagonCluster"/>
    <dgm:cxn modelId="{17DDA302-A3EE-6F41-8B59-B188CDC746EB}" type="presParOf" srcId="{9AF2B561-BDEE-7044-92CB-00956B15FD77}" destId="{BBB4717D-D64F-184D-9D94-3089D2AD4586}" srcOrd="8" destOrd="0" presId="urn:microsoft.com/office/officeart/2008/layout/HexagonCluster"/>
    <dgm:cxn modelId="{4E27DEDC-2806-6841-A4FA-AB761393393F}" type="presParOf" srcId="{BBB4717D-D64F-184D-9D94-3089D2AD4586}" destId="{59F4B844-C0AE-7E4A-A2F2-6D343CA9EA31}" srcOrd="0" destOrd="0" presId="urn:microsoft.com/office/officeart/2008/layout/HexagonCluster"/>
    <dgm:cxn modelId="{CFB4EFC2-B096-C64C-8E98-034B765A1040}" type="presParOf" srcId="{9AF2B561-BDEE-7044-92CB-00956B15FD77}" destId="{C08EE6EB-6333-1641-BE86-F15549D17CB5}" srcOrd="9" destOrd="0" presId="urn:microsoft.com/office/officeart/2008/layout/HexagonCluster"/>
    <dgm:cxn modelId="{8A411A4B-87DA-724B-BCAB-03125EEC4DD8}" type="presParOf" srcId="{C08EE6EB-6333-1641-BE86-F15549D17CB5}" destId="{FBE0080D-5EC6-A041-94A6-E7E41EA85BF1}" srcOrd="0" destOrd="0" presId="urn:microsoft.com/office/officeart/2008/layout/HexagonCluster"/>
    <dgm:cxn modelId="{7A63EC55-1ACA-4545-A73C-36C8F160717C}" type="presParOf" srcId="{9AF2B561-BDEE-7044-92CB-00956B15FD77}" destId="{D2B6CFCA-EC20-3A43-9FED-52E9D47E8759}" srcOrd="10" destOrd="0" presId="urn:microsoft.com/office/officeart/2008/layout/HexagonCluster"/>
    <dgm:cxn modelId="{6F10FA36-718A-0C4F-8B16-CD2923DA8569}" type="presParOf" srcId="{D2B6CFCA-EC20-3A43-9FED-52E9D47E8759}" destId="{6A5D6B3A-22F2-6C41-945F-D1E4EDC95703}" srcOrd="0" destOrd="0" presId="urn:microsoft.com/office/officeart/2008/layout/HexagonCluster"/>
    <dgm:cxn modelId="{4D87F9AD-B35C-8246-A108-9E309E9F3145}" type="presParOf" srcId="{9AF2B561-BDEE-7044-92CB-00956B15FD77}" destId="{541CDFF1-690D-D747-8680-BA8AC1BA8B92}" srcOrd="11" destOrd="0" presId="urn:microsoft.com/office/officeart/2008/layout/HexagonCluster"/>
    <dgm:cxn modelId="{AC32BD88-8CE5-BA40-8C0B-5D2A7A36F5FE}" type="presParOf" srcId="{541CDFF1-690D-D747-8680-BA8AC1BA8B92}" destId="{D0A42C37-2031-6144-B371-2B3CCFB0E4E0}" srcOrd="0" destOrd="0" presId="urn:microsoft.com/office/officeart/2008/layout/HexagonCluster"/>
    <dgm:cxn modelId="{31F6C30E-16E5-F346-BF6F-213266C0EB9E}" type="presParOf" srcId="{9AF2B561-BDEE-7044-92CB-00956B15FD77}" destId="{85EA5C2E-47AC-5846-9FCE-48CF4AAC3C6A}" srcOrd="12" destOrd="0" presId="urn:microsoft.com/office/officeart/2008/layout/HexagonCluster"/>
    <dgm:cxn modelId="{43D2EBF3-147D-8B40-A90E-1B74836A9E94}" type="presParOf" srcId="{85EA5C2E-47AC-5846-9FCE-48CF4AAC3C6A}" destId="{82963A8B-9711-0C42-846A-7972D9F22CDF}" srcOrd="0" destOrd="0" presId="urn:microsoft.com/office/officeart/2008/layout/HexagonCluster"/>
    <dgm:cxn modelId="{4C23F1A8-3474-C347-AAE5-9C120035D770}" type="presParOf" srcId="{9AF2B561-BDEE-7044-92CB-00956B15FD77}" destId="{B72F65FF-94C2-2F41-A5A5-41099650E668}" srcOrd="13" destOrd="0" presId="urn:microsoft.com/office/officeart/2008/layout/HexagonCluster"/>
    <dgm:cxn modelId="{F3513D68-F86D-A94B-8751-22BB2679C1CA}" type="presParOf" srcId="{B72F65FF-94C2-2F41-A5A5-41099650E668}" destId="{59BB4744-A0C5-6446-B7C1-5CF3EE397D64}" srcOrd="0" destOrd="0" presId="urn:microsoft.com/office/officeart/2008/layout/HexagonCluster"/>
    <dgm:cxn modelId="{3F4F3B14-0E95-C241-A8D4-61DEC013BBE3}" type="presParOf" srcId="{9AF2B561-BDEE-7044-92CB-00956B15FD77}" destId="{E46C5725-D524-EF45-856D-B3D841B695E8}" srcOrd="14" destOrd="0" presId="urn:microsoft.com/office/officeart/2008/layout/HexagonCluster"/>
    <dgm:cxn modelId="{A1EA155D-049C-9A4E-8E15-F5D087E85267}" type="presParOf" srcId="{E46C5725-D524-EF45-856D-B3D841B695E8}" destId="{41F85D03-A7CB-B147-97B8-D86B06943607}" srcOrd="0" destOrd="0" presId="urn:microsoft.com/office/officeart/2008/layout/HexagonCluster"/>
    <dgm:cxn modelId="{FA5619AC-D615-BF43-9906-95C2225E7293}" type="presParOf" srcId="{9AF2B561-BDEE-7044-92CB-00956B15FD77}" destId="{D5F49C50-BA5C-484E-9C6A-44D9B0F0D0C7}" srcOrd="15" destOrd="0" presId="urn:microsoft.com/office/officeart/2008/layout/HexagonCluster"/>
    <dgm:cxn modelId="{374875A5-9D15-E84A-AC07-A55034ED5855}" type="presParOf" srcId="{D5F49C50-BA5C-484E-9C6A-44D9B0F0D0C7}" destId="{BCA9FD09-7B64-654A-A686-2713FED7686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0B5E21-6322-2B47-972A-5BE5550A55F9}" type="doc">
      <dgm:prSet loTypeId="urn:microsoft.com/office/officeart/2008/layout/HexagonCluster" loCatId="" qsTypeId="urn:microsoft.com/office/officeart/2005/8/quickstyle/3d9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927AA2-FF94-2249-AE5C-ED2B4D0003E9}">
      <dgm:prSet phldrT="[Текст]"/>
      <dgm:spPr/>
      <dgm:t>
        <a:bodyPr/>
        <a:lstStyle/>
        <a:p>
          <a:r>
            <a:rPr lang="ru-RU" dirty="0"/>
            <a:t>РБ</a:t>
          </a:r>
        </a:p>
      </dgm:t>
    </dgm:pt>
    <dgm:pt modelId="{27903D50-9A85-8C4C-99FA-3935C8B3F494}" type="parTrans" cxnId="{5D641EA5-79DF-3C47-B4FE-9B8A8B61C710}">
      <dgm:prSet/>
      <dgm:spPr/>
      <dgm:t>
        <a:bodyPr/>
        <a:lstStyle/>
        <a:p>
          <a:endParaRPr lang="ru-RU"/>
        </a:p>
      </dgm:t>
    </dgm:pt>
    <dgm:pt modelId="{A4940C78-A8CC-404D-B486-71FF01F888AC}" type="sibTrans" cxnId="{5D641EA5-79DF-3C47-B4FE-9B8A8B61C71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4C40A515-D4CE-894D-8C88-2B5C40273392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МБ</a:t>
          </a:r>
        </a:p>
      </dgm:t>
    </dgm:pt>
    <dgm:pt modelId="{7A6B6CB1-93AC-CA49-92FC-22B3C1E3AD13}" type="sibTrans" cxnId="{932E6C96-3235-4F4B-81BE-2D4D3981F57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B611115-0715-DC42-8636-0575593BF430}" type="parTrans" cxnId="{932E6C96-3235-4F4B-81BE-2D4D3981F578}">
      <dgm:prSet/>
      <dgm:spPr/>
      <dgm:t>
        <a:bodyPr/>
        <a:lstStyle/>
        <a:p>
          <a:endParaRPr lang="ru-RU"/>
        </a:p>
      </dgm:t>
    </dgm:pt>
    <dgm:pt modelId="{844D5E87-0B93-874E-A28D-47836F1FAC32}">
      <dgm:prSet/>
      <dgm:spPr/>
      <dgm:t>
        <a:bodyPr/>
        <a:lstStyle/>
        <a:p>
          <a:r>
            <a:rPr lang="ru-RU" dirty="0"/>
            <a:t>ФБ+РБ+МБ</a:t>
          </a:r>
        </a:p>
      </dgm:t>
    </dgm:pt>
    <dgm:pt modelId="{F126C2E7-A3E0-EB45-937A-723D303EE83B}" type="parTrans" cxnId="{EE80BC14-583C-4F42-8BB0-30DA0570BDB6}">
      <dgm:prSet/>
      <dgm:spPr/>
      <dgm:t>
        <a:bodyPr/>
        <a:lstStyle/>
        <a:p>
          <a:endParaRPr lang="ru-RU"/>
        </a:p>
      </dgm:t>
    </dgm:pt>
    <dgm:pt modelId="{2969F494-D8F7-BF45-B11E-93438BC17476}" type="sibTrans" cxnId="{EE80BC14-583C-4F42-8BB0-30DA0570BDB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F86EFAA-7ACA-7A44-8F07-6CAD0F2740A1}">
      <dgm:prSet phldrT="[Текст]"/>
      <dgm:spPr/>
      <dgm:t>
        <a:bodyPr/>
        <a:lstStyle/>
        <a:p>
          <a:r>
            <a:rPr lang="ru-RU" dirty="0"/>
            <a:t>ФБ</a:t>
          </a:r>
        </a:p>
      </dgm:t>
    </dgm:pt>
    <dgm:pt modelId="{AC8E8EAF-6E06-0043-B54B-681C084C6BFF}" type="parTrans" cxnId="{065F5306-CB4A-7449-B6AC-2953FDB06074}">
      <dgm:prSet/>
      <dgm:spPr/>
      <dgm:t>
        <a:bodyPr/>
        <a:lstStyle/>
        <a:p>
          <a:endParaRPr lang="ru-RU"/>
        </a:p>
      </dgm:t>
    </dgm:pt>
    <dgm:pt modelId="{EB4C111D-1D8D-C748-ABB9-258252EA7F9F}" type="sibTrans" cxnId="{065F5306-CB4A-7449-B6AC-2953FDB0607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9AF2B561-BDEE-7044-92CB-00956B15FD77}" type="pres">
      <dgm:prSet presAssocID="{F70B5E21-6322-2B47-972A-5BE5550A55F9}" presName="Name0" presStyleCnt="0">
        <dgm:presLayoutVars>
          <dgm:chMax val="21"/>
          <dgm:chPref val="21"/>
        </dgm:presLayoutVars>
      </dgm:prSet>
      <dgm:spPr/>
    </dgm:pt>
    <dgm:pt modelId="{993F2F5D-19F2-B646-B798-98A66BBE950D}" type="pres">
      <dgm:prSet presAssocID="{35927AA2-FF94-2249-AE5C-ED2B4D0003E9}" presName="text1" presStyleCnt="0"/>
      <dgm:spPr/>
    </dgm:pt>
    <dgm:pt modelId="{D20B6A13-71F2-704B-946A-79BEEFDE38B9}" type="pres">
      <dgm:prSet presAssocID="{35927AA2-FF94-2249-AE5C-ED2B4D0003E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3691E7-16D2-8F48-98E6-A07B83A8FE97}" type="pres">
      <dgm:prSet presAssocID="{35927AA2-FF94-2249-AE5C-ED2B4D0003E9}" presName="textaccent1" presStyleCnt="0"/>
      <dgm:spPr/>
    </dgm:pt>
    <dgm:pt modelId="{BC101AB5-F110-054A-94CF-91F60D52128B}" type="pres">
      <dgm:prSet presAssocID="{35927AA2-FF94-2249-AE5C-ED2B4D0003E9}" presName="accentRepeatNode" presStyleLbl="solidAlignAcc1" presStyleIdx="0" presStyleCnt="8"/>
      <dgm:spPr/>
    </dgm:pt>
    <dgm:pt modelId="{6B6FBB75-C9D0-4346-9AD7-B994EF883447}" type="pres">
      <dgm:prSet presAssocID="{A4940C78-A8CC-404D-B486-71FF01F888AC}" presName="image1" presStyleCnt="0"/>
      <dgm:spPr/>
    </dgm:pt>
    <dgm:pt modelId="{1B74CEDA-E231-7745-BC05-E0A29AB974BA}" type="pres">
      <dgm:prSet presAssocID="{A4940C78-A8CC-404D-B486-71FF01F888AC}" presName="imageRepeatNode" presStyleLbl="alignAcc1" presStyleIdx="0" presStyleCnt="4"/>
      <dgm:spPr/>
    </dgm:pt>
    <dgm:pt modelId="{C06E3FB4-7D5B-0E45-B740-D50F52737710}" type="pres">
      <dgm:prSet presAssocID="{A4940C78-A8CC-404D-B486-71FF01F888AC}" presName="imageaccent1" presStyleCnt="0"/>
      <dgm:spPr/>
    </dgm:pt>
    <dgm:pt modelId="{F1F1C629-366F-0A41-9C23-646C86D13208}" type="pres">
      <dgm:prSet presAssocID="{A4940C78-A8CC-404D-B486-71FF01F888AC}" presName="accentRepeatNode" presStyleLbl="solidAlignAcc1" presStyleIdx="1" presStyleCnt="8"/>
      <dgm:spPr/>
    </dgm:pt>
    <dgm:pt modelId="{4FCC42B8-C75B-454C-A13B-FC937A076C31}" type="pres">
      <dgm:prSet presAssocID="{4C40A515-D4CE-894D-8C88-2B5C40273392}" presName="text2" presStyleCnt="0"/>
      <dgm:spPr/>
    </dgm:pt>
    <dgm:pt modelId="{6924E4E3-78CA-3849-90EB-6F278AC84C1D}" type="pres">
      <dgm:prSet presAssocID="{4C40A515-D4CE-894D-8C88-2B5C40273392}" presName="textRepeatNode" presStyleLbl="alignNode1" presStyleIdx="1" presStyleCnt="4" custLinFactNeighborX="7902">
        <dgm:presLayoutVars>
          <dgm:chMax val="0"/>
          <dgm:chPref val="0"/>
          <dgm:bulletEnabled val="1"/>
        </dgm:presLayoutVars>
      </dgm:prSet>
      <dgm:spPr/>
    </dgm:pt>
    <dgm:pt modelId="{A7138740-08F0-6740-A3FC-AAF6A86F136D}" type="pres">
      <dgm:prSet presAssocID="{4C40A515-D4CE-894D-8C88-2B5C40273392}" presName="textaccent2" presStyleCnt="0"/>
      <dgm:spPr/>
    </dgm:pt>
    <dgm:pt modelId="{44B3C827-8D28-AC42-BD7B-4A3123206091}" type="pres">
      <dgm:prSet presAssocID="{4C40A515-D4CE-894D-8C88-2B5C40273392}" presName="accentRepeatNode" presStyleLbl="solidAlignAcc1" presStyleIdx="2" presStyleCnt="8"/>
      <dgm:spPr/>
    </dgm:pt>
    <dgm:pt modelId="{D95204BF-953D-4741-AE15-D0A4C8D32812}" type="pres">
      <dgm:prSet presAssocID="{7A6B6CB1-93AC-CA49-92FC-22B3C1E3AD13}" presName="image2" presStyleCnt="0"/>
      <dgm:spPr/>
    </dgm:pt>
    <dgm:pt modelId="{9A848D70-2E32-3A42-95DD-6D8586735F13}" type="pres">
      <dgm:prSet presAssocID="{7A6B6CB1-93AC-CA49-92FC-22B3C1E3AD13}" presName="imageRepeatNode" presStyleLbl="alignAcc1" presStyleIdx="1" presStyleCnt="4"/>
      <dgm:spPr/>
    </dgm:pt>
    <dgm:pt modelId="{F39340EB-3E55-FF4F-9CDE-D0735984F1DA}" type="pres">
      <dgm:prSet presAssocID="{7A6B6CB1-93AC-CA49-92FC-22B3C1E3AD13}" presName="imageaccent2" presStyleCnt="0"/>
      <dgm:spPr/>
    </dgm:pt>
    <dgm:pt modelId="{9ABF2B93-044E-9D40-9EA2-00522858FFEF}" type="pres">
      <dgm:prSet presAssocID="{7A6B6CB1-93AC-CA49-92FC-22B3C1E3AD13}" presName="accentRepeatNode" presStyleLbl="solidAlignAcc1" presStyleIdx="3" presStyleCnt="8"/>
      <dgm:spPr/>
    </dgm:pt>
    <dgm:pt modelId="{BBB4717D-D64F-184D-9D94-3089D2AD4586}" type="pres">
      <dgm:prSet presAssocID="{844D5E87-0B93-874E-A28D-47836F1FAC32}" presName="text3" presStyleCnt="0"/>
      <dgm:spPr/>
    </dgm:pt>
    <dgm:pt modelId="{59F4B844-C0AE-7E4A-A2F2-6D343CA9EA31}" type="pres">
      <dgm:prSet presAssocID="{844D5E87-0B93-874E-A28D-47836F1FAC3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08EE6EB-6333-1641-BE86-F15549D17CB5}" type="pres">
      <dgm:prSet presAssocID="{844D5E87-0B93-874E-A28D-47836F1FAC32}" presName="textaccent3" presStyleCnt="0"/>
      <dgm:spPr/>
    </dgm:pt>
    <dgm:pt modelId="{FBE0080D-5EC6-A041-94A6-E7E41EA85BF1}" type="pres">
      <dgm:prSet presAssocID="{844D5E87-0B93-874E-A28D-47836F1FAC32}" presName="accentRepeatNode" presStyleLbl="solidAlignAcc1" presStyleIdx="4" presStyleCnt="8"/>
      <dgm:spPr/>
    </dgm:pt>
    <dgm:pt modelId="{D2B6CFCA-EC20-3A43-9FED-52E9D47E8759}" type="pres">
      <dgm:prSet presAssocID="{2969F494-D8F7-BF45-B11E-93438BC17476}" presName="image3" presStyleCnt="0"/>
      <dgm:spPr/>
    </dgm:pt>
    <dgm:pt modelId="{6A5D6B3A-22F2-6C41-945F-D1E4EDC95703}" type="pres">
      <dgm:prSet presAssocID="{2969F494-D8F7-BF45-B11E-93438BC17476}" presName="imageRepeatNode" presStyleLbl="alignAcc1" presStyleIdx="2" presStyleCnt="4" custLinFactX="70837" custLinFactNeighborX="100000" custLinFactNeighborY="98741"/>
      <dgm:spPr/>
    </dgm:pt>
    <dgm:pt modelId="{541CDFF1-690D-D747-8680-BA8AC1BA8B92}" type="pres">
      <dgm:prSet presAssocID="{2969F494-D8F7-BF45-B11E-93438BC17476}" presName="imageaccent3" presStyleCnt="0"/>
      <dgm:spPr/>
    </dgm:pt>
    <dgm:pt modelId="{D0A42C37-2031-6144-B371-2B3CCFB0E4E0}" type="pres">
      <dgm:prSet presAssocID="{2969F494-D8F7-BF45-B11E-93438BC17476}" presName="accentRepeatNode" presStyleLbl="solidAlignAcc1" presStyleIdx="5" presStyleCnt="8"/>
      <dgm:spPr/>
    </dgm:pt>
    <dgm:pt modelId="{85EA5C2E-47AC-5846-9FCE-48CF4AAC3C6A}" type="pres">
      <dgm:prSet presAssocID="{1F86EFAA-7ACA-7A44-8F07-6CAD0F2740A1}" presName="text4" presStyleCnt="0"/>
      <dgm:spPr/>
    </dgm:pt>
    <dgm:pt modelId="{82963A8B-9711-0C42-846A-7972D9F22CDF}" type="pres">
      <dgm:prSet presAssocID="{1F86EFAA-7ACA-7A44-8F07-6CAD0F2740A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2F65FF-94C2-2F41-A5A5-41099650E668}" type="pres">
      <dgm:prSet presAssocID="{1F86EFAA-7ACA-7A44-8F07-6CAD0F2740A1}" presName="textaccent4" presStyleCnt="0"/>
      <dgm:spPr/>
    </dgm:pt>
    <dgm:pt modelId="{59BB4744-A0C5-6446-B7C1-5CF3EE397D64}" type="pres">
      <dgm:prSet presAssocID="{1F86EFAA-7ACA-7A44-8F07-6CAD0F2740A1}" presName="accentRepeatNode" presStyleLbl="solidAlignAcc1" presStyleIdx="6" presStyleCnt="8"/>
      <dgm:spPr/>
    </dgm:pt>
    <dgm:pt modelId="{E46C5725-D524-EF45-856D-B3D841B695E8}" type="pres">
      <dgm:prSet presAssocID="{EB4C111D-1D8D-C748-ABB9-258252EA7F9F}" presName="image4" presStyleCnt="0"/>
      <dgm:spPr/>
    </dgm:pt>
    <dgm:pt modelId="{41F85D03-A7CB-B147-97B8-D86B06943607}" type="pres">
      <dgm:prSet presAssocID="{EB4C111D-1D8D-C748-ABB9-258252EA7F9F}" presName="imageRepeatNode" presStyleLbl="alignAcc1" presStyleIdx="3" presStyleCnt="4" custLinFactX="-59913" custLinFactY="-4362" custLinFactNeighborX="-100000" custLinFactNeighborY="-100000"/>
      <dgm:spPr/>
    </dgm:pt>
    <dgm:pt modelId="{D5F49C50-BA5C-484E-9C6A-44D9B0F0D0C7}" type="pres">
      <dgm:prSet presAssocID="{EB4C111D-1D8D-C748-ABB9-258252EA7F9F}" presName="imageaccent4" presStyleCnt="0"/>
      <dgm:spPr/>
    </dgm:pt>
    <dgm:pt modelId="{BCA9FD09-7B64-654A-A686-2713FED76861}" type="pres">
      <dgm:prSet presAssocID="{EB4C111D-1D8D-C748-ABB9-258252EA7F9F}" presName="accentRepeatNode" presStyleLbl="solidAlignAcc1" presStyleIdx="7" presStyleCnt="8"/>
      <dgm:spPr/>
    </dgm:pt>
  </dgm:ptLst>
  <dgm:cxnLst>
    <dgm:cxn modelId="{065F5306-CB4A-7449-B6AC-2953FDB06074}" srcId="{F70B5E21-6322-2B47-972A-5BE5550A55F9}" destId="{1F86EFAA-7ACA-7A44-8F07-6CAD0F2740A1}" srcOrd="3" destOrd="0" parTransId="{AC8E8EAF-6E06-0043-B54B-681C084C6BFF}" sibTransId="{EB4C111D-1D8D-C748-ABB9-258252EA7F9F}"/>
    <dgm:cxn modelId="{EE80BC14-583C-4F42-8BB0-30DA0570BDB6}" srcId="{F70B5E21-6322-2B47-972A-5BE5550A55F9}" destId="{844D5E87-0B93-874E-A28D-47836F1FAC32}" srcOrd="2" destOrd="0" parTransId="{F126C2E7-A3E0-EB45-937A-723D303EE83B}" sibTransId="{2969F494-D8F7-BF45-B11E-93438BC17476}"/>
    <dgm:cxn modelId="{93571024-9D5D-304C-9F6E-0B04583CA3D1}" type="presOf" srcId="{A4940C78-A8CC-404D-B486-71FF01F888AC}" destId="{1B74CEDA-E231-7745-BC05-E0A29AB974BA}" srcOrd="0" destOrd="0" presId="urn:microsoft.com/office/officeart/2008/layout/HexagonCluster"/>
    <dgm:cxn modelId="{9C48A846-8DD1-BD44-8A89-DAAFFDD37F0F}" type="presOf" srcId="{844D5E87-0B93-874E-A28D-47836F1FAC32}" destId="{59F4B844-C0AE-7E4A-A2F2-6D343CA9EA31}" srcOrd="0" destOrd="0" presId="urn:microsoft.com/office/officeart/2008/layout/HexagonCluster"/>
    <dgm:cxn modelId="{25DAE480-C242-054E-A07B-A19B68408879}" type="presOf" srcId="{4C40A515-D4CE-894D-8C88-2B5C40273392}" destId="{6924E4E3-78CA-3849-90EB-6F278AC84C1D}" srcOrd="0" destOrd="0" presId="urn:microsoft.com/office/officeart/2008/layout/HexagonCluster"/>
    <dgm:cxn modelId="{ED6E3486-3A9C-2A46-8D57-E5F3C6E79297}" type="presOf" srcId="{1F86EFAA-7ACA-7A44-8F07-6CAD0F2740A1}" destId="{82963A8B-9711-0C42-846A-7972D9F22CDF}" srcOrd="0" destOrd="0" presId="urn:microsoft.com/office/officeart/2008/layout/HexagonCluster"/>
    <dgm:cxn modelId="{932E6C96-3235-4F4B-81BE-2D4D3981F578}" srcId="{F70B5E21-6322-2B47-972A-5BE5550A55F9}" destId="{4C40A515-D4CE-894D-8C88-2B5C40273392}" srcOrd="1" destOrd="0" parTransId="{4B611115-0715-DC42-8636-0575593BF430}" sibTransId="{7A6B6CB1-93AC-CA49-92FC-22B3C1E3AD13}"/>
    <dgm:cxn modelId="{B0A936A0-0515-9740-B9D7-E39B053BA59D}" type="presOf" srcId="{35927AA2-FF94-2249-AE5C-ED2B4D0003E9}" destId="{D20B6A13-71F2-704B-946A-79BEEFDE38B9}" srcOrd="0" destOrd="0" presId="urn:microsoft.com/office/officeart/2008/layout/HexagonCluster"/>
    <dgm:cxn modelId="{5D641EA5-79DF-3C47-B4FE-9B8A8B61C710}" srcId="{F70B5E21-6322-2B47-972A-5BE5550A55F9}" destId="{35927AA2-FF94-2249-AE5C-ED2B4D0003E9}" srcOrd="0" destOrd="0" parTransId="{27903D50-9A85-8C4C-99FA-3935C8B3F494}" sibTransId="{A4940C78-A8CC-404D-B486-71FF01F888AC}"/>
    <dgm:cxn modelId="{9C207AAA-7BB2-8549-9084-ECD0A97A0DCF}" type="presOf" srcId="{7A6B6CB1-93AC-CA49-92FC-22B3C1E3AD13}" destId="{9A848D70-2E32-3A42-95DD-6D8586735F13}" srcOrd="0" destOrd="0" presId="urn:microsoft.com/office/officeart/2008/layout/HexagonCluster"/>
    <dgm:cxn modelId="{EBFB1CC7-5B64-0D46-95C0-83ACF42ADB07}" type="presOf" srcId="{2969F494-D8F7-BF45-B11E-93438BC17476}" destId="{6A5D6B3A-22F2-6C41-945F-D1E4EDC95703}" srcOrd="0" destOrd="0" presId="urn:microsoft.com/office/officeart/2008/layout/HexagonCluster"/>
    <dgm:cxn modelId="{9A3215CC-3F6D-D64A-9366-614770029830}" type="presOf" srcId="{F70B5E21-6322-2B47-972A-5BE5550A55F9}" destId="{9AF2B561-BDEE-7044-92CB-00956B15FD77}" srcOrd="0" destOrd="0" presId="urn:microsoft.com/office/officeart/2008/layout/HexagonCluster"/>
    <dgm:cxn modelId="{87C4ACCE-8767-2D40-92AF-EFE141609E6A}" type="presOf" srcId="{EB4C111D-1D8D-C748-ABB9-258252EA7F9F}" destId="{41F85D03-A7CB-B147-97B8-D86B06943607}" srcOrd="0" destOrd="0" presId="urn:microsoft.com/office/officeart/2008/layout/HexagonCluster"/>
    <dgm:cxn modelId="{C5796564-CF91-E34C-A32C-130AB0843FDB}" type="presParOf" srcId="{9AF2B561-BDEE-7044-92CB-00956B15FD77}" destId="{993F2F5D-19F2-B646-B798-98A66BBE950D}" srcOrd="0" destOrd="0" presId="urn:microsoft.com/office/officeart/2008/layout/HexagonCluster"/>
    <dgm:cxn modelId="{9CB41323-C409-3D45-A612-09ACD95FAEB8}" type="presParOf" srcId="{993F2F5D-19F2-B646-B798-98A66BBE950D}" destId="{D20B6A13-71F2-704B-946A-79BEEFDE38B9}" srcOrd="0" destOrd="0" presId="urn:microsoft.com/office/officeart/2008/layout/HexagonCluster"/>
    <dgm:cxn modelId="{32E204C9-29AD-7D4A-AF52-BCE3D661C686}" type="presParOf" srcId="{9AF2B561-BDEE-7044-92CB-00956B15FD77}" destId="{F03691E7-16D2-8F48-98E6-A07B83A8FE97}" srcOrd="1" destOrd="0" presId="urn:microsoft.com/office/officeart/2008/layout/HexagonCluster"/>
    <dgm:cxn modelId="{39D5FF85-53D7-E04C-95DC-83BAC25E053A}" type="presParOf" srcId="{F03691E7-16D2-8F48-98E6-A07B83A8FE97}" destId="{BC101AB5-F110-054A-94CF-91F60D52128B}" srcOrd="0" destOrd="0" presId="urn:microsoft.com/office/officeart/2008/layout/HexagonCluster"/>
    <dgm:cxn modelId="{A1AD840A-5514-4442-BFA2-3C8E36A4FD26}" type="presParOf" srcId="{9AF2B561-BDEE-7044-92CB-00956B15FD77}" destId="{6B6FBB75-C9D0-4346-9AD7-B994EF883447}" srcOrd="2" destOrd="0" presId="urn:microsoft.com/office/officeart/2008/layout/HexagonCluster"/>
    <dgm:cxn modelId="{C55D2AE3-2524-6A47-BF7F-3CDC0BB1DD40}" type="presParOf" srcId="{6B6FBB75-C9D0-4346-9AD7-B994EF883447}" destId="{1B74CEDA-E231-7745-BC05-E0A29AB974BA}" srcOrd="0" destOrd="0" presId="urn:microsoft.com/office/officeart/2008/layout/HexagonCluster"/>
    <dgm:cxn modelId="{B8EB5A8C-29F0-3345-9937-952CCDE771D6}" type="presParOf" srcId="{9AF2B561-BDEE-7044-92CB-00956B15FD77}" destId="{C06E3FB4-7D5B-0E45-B740-D50F52737710}" srcOrd="3" destOrd="0" presId="urn:microsoft.com/office/officeart/2008/layout/HexagonCluster"/>
    <dgm:cxn modelId="{8744D074-AC43-074E-AE46-BE5BCC5E1864}" type="presParOf" srcId="{C06E3FB4-7D5B-0E45-B740-D50F52737710}" destId="{F1F1C629-366F-0A41-9C23-646C86D13208}" srcOrd="0" destOrd="0" presId="urn:microsoft.com/office/officeart/2008/layout/HexagonCluster"/>
    <dgm:cxn modelId="{CEF20108-B74C-AB41-96C0-01B523785381}" type="presParOf" srcId="{9AF2B561-BDEE-7044-92CB-00956B15FD77}" destId="{4FCC42B8-C75B-454C-A13B-FC937A076C31}" srcOrd="4" destOrd="0" presId="urn:microsoft.com/office/officeart/2008/layout/HexagonCluster"/>
    <dgm:cxn modelId="{E2813807-E3E6-E848-98A8-56A994F22A52}" type="presParOf" srcId="{4FCC42B8-C75B-454C-A13B-FC937A076C31}" destId="{6924E4E3-78CA-3849-90EB-6F278AC84C1D}" srcOrd="0" destOrd="0" presId="urn:microsoft.com/office/officeart/2008/layout/HexagonCluster"/>
    <dgm:cxn modelId="{AB66777C-C6F3-E64F-B482-DA24A3953866}" type="presParOf" srcId="{9AF2B561-BDEE-7044-92CB-00956B15FD77}" destId="{A7138740-08F0-6740-A3FC-AAF6A86F136D}" srcOrd="5" destOrd="0" presId="urn:microsoft.com/office/officeart/2008/layout/HexagonCluster"/>
    <dgm:cxn modelId="{926723C9-A196-944B-94E1-D72B3CE5275C}" type="presParOf" srcId="{A7138740-08F0-6740-A3FC-AAF6A86F136D}" destId="{44B3C827-8D28-AC42-BD7B-4A3123206091}" srcOrd="0" destOrd="0" presId="urn:microsoft.com/office/officeart/2008/layout/HexagonCluster"/>
    <dgm:cxn modelId="{FCDCE2F0-513B-4E4D-AFBB-1EB75BE4FCC6}" type="presParOf" srcId="{9AF2B561-BDEE-7044-92CB-00956B15FD77}" destId="{D95204BF-953D-4741-AE15-D0A4C8D32812}" srcOrd="6" destOrd="0" presId="urn:microsoft.com/office/officeart/2008/layout/HexagonCluster"/>
    <dgm:cxn modelId="{8769C925-9FA4-4746-8A46-BCD0C1394F43}" type="presParOf" srcId="{D95204BF-953D-4741-AE15-D0A4C8D32812}" destId="{9A848D70-2E32-3A42-95DD-6D8586735F13}" srcOrd="0" destOrd="0" presId="urn:microsoft.com/office/officeart/2008/layout/HexagonCluster"/>
    <dgm:cxn modelId="{3605AEE7-4773-3B4D-BE78-1437B942D145}" type="presParOf" srcId="{9AF2B561-BDEE-7044-92CB-00956B15FD77}" destId="{F39340EB-3E55-FF4F-9CDE-D0735984F1DA}" srcOrd="7" destOrd="0" presId="urn:microsoft.com/office/officeart/2008/layout/HexagonCluster"/>
    <dgm:cxn modelId="{6E0162F4-00E0-A54A-856B-D6FDA0AA67F8}" type="presParOf" srcId="{F39340EB-3E55-FF4F-9CDE-D0735984F1DA}" destId="{9ABF2B93-044E-9D40-9EA2-00522858FFEF}" srcOrd="0" destOrd="0" presId="urn:microsoft.com/office/officeart/2008/layout/HexagonCluster"/>
    <dgm:cxn modelId="{17DDA302-A3EE-6F41-8B59-B188CDC746EB}" type="presParOf" srcId="{9AF2B561-BDEE-7044-92CB-00956B15FD77}" destId="{BBB4717D-D64F-184D-9D94-3089D2AD4586}" srcOrd="8" destOrd="0" presId="urn:microsoft.com/office/officeart/2008/layout/HexagonCluster"/>
    <dgm:cxn modelId="{4E27DEDC-2806-6841-A4FA-AB761393393F}" type="presParOf" srcId="{BBB4717D-D64F-184D-9D94-3089D2AD4586}" destId="{59F4B844-C0AE-7E4A-A2F2-6D343CA9EA31}" srcOrd="0" destOrd="0" presId="urn:microsoft.com/office/officeart/2008/layout/HexagonCluster"/>
    <dgm:cxn modelId="{CFB4EFC2-B096-C64C-8E98-034B765A1040}" type="presParOf" srcId="{9AF2B561-BDEE-7044-92CB-00956B15FD77}" destId="{C08EE6EB-6333-1641-BE86-F15549D17CB5}" srcOrd="9" destOrd="0" presId="urn:microsoft.com/office/officeart/2008/layout/HexagonCluster"/>
    <dgm:cxn modelId="{8A411A4B-87DA-724B-BCAB-03125EEC4DD8}" type="presParOf" srcId="{C08EE6EB-6333-1641-BE86-F15549D17CB5}" destId="{FBE0080D-5EC6-A041-94A6-E7E41EA85BF1}" srcOrd="0" destOrd="0" presId="urn:microsoft.com/office/officeart/2008/layout/HexagonCluster"/>
    <dgm:cxn modelId="{7A63EC55-1ACA-4545-A73C-36C8F160717C}" type="presParOf" srcId="{9AF2B561-BDEE-7044-92CB-00956B15FD77}" destId="{D2B6CFCA-EC20-3A43-9FED-52E9D47E8759}" srcOrd="10" destOrd="0" presId="urn:microsoft.com/office/officeart/2008/layout/HexagonCluster"/>
    <dgm:cxn modelId="{6F10FA36-718A-0C4F-8B16-CD2923DA8569}" type="presParOf" srcId="{D2B6CFCA-EC20-3A43-9FED-52E9D47E8759}" destId="{6A5D6B3A-22F2-6C41-945F-D1E4EDC95703}" srcOrd="0" destOrd="0" presId="urn:microsoft.com/office/officeart/2008/layout/HexagonCluster"/>
    <dgm:cxn modelId="{4D87F9AD-B35C-8246-A108-9E309E9F3145}" type="presParOf" srcId="{9AF2B561-BDEE-7044-92CB-00956B15FD77}" destId="{541CDFF1-690D-D747-8680-BA8AC1BA8B92}" srcOrd="11" destOrd="0" presId="urn:microsoft.com/office/officeart/2008/layout/HexagonCluster"/>
    <dgm:cxn modelId="{AC32BD88-8CE5-BA40-8C0B-5D2A7A36F5FE}" type="presParOf" srcId="{541CDFF1-690D-D747-8680-BA8AC1BA8B92}" destId="{D0A42C37-2031-6144-B371-2B3CCFB0E4E0}" srcOrd="0" destOrd="0" presId="urn:microsoft.com/office/officeart/2008/layout/HexagonCluster"/>
    <dgm:cxn modelId="{31F6C30E-16E5-F346-BF6F-213266C0EB9E}" type="presParOf" srcId="{9AF2B561-BDEE-7044-92CB-00956B15FD77}" destId="{85EA5C2E-47AC-5846-9FCE-48CF4AAC3C6A}" srcOrd="12" destOrd="0" presId="urn:microsoft.com/office/officeart/2008/layout/HexagonCluster"/>
    <dgm:cxn modelId="{43D2EBF3-147D-8B40-A90E-1B74836A9E94}" type="presParOf" srcId="{85EA5C2E-47AC-5846-9FCE-48CF4AAC3C6A}" destId="{82963A8B-9711-0C42-846A-7972D9F22CDF}" srcOrd="0" destOrd="0" presId="urn:microsoft.com/office/officeart/2008/layout/HexagonCluster"/>
    <dgm:cxn modelId="{4C23F1A8-3474-C347-AAE5-9C120035D770}" type="presParOf" srcId="{9AF2B561-BDEE-7044-92CB-00956B15FD77}" destId="{B72F65FF-94C2-2F41-A5A5-41099650E668}" srcOrd="13" destOrd="0" presId="urn:microsoft.com/office/officeart/2008/layout/HexagonCluster"/>
    <dgm:cxn modelId="{F3513D68-F86D-A94B-8751-22BB2679C1CA}" type="presParOf" srcId="{B72F65FF-94C2-2F41-A5A5-41099650E668}" destId="{59BB4744-A0C5-6446-B7C1-5CF3EE397D64}" srcOrd="0" destOrd="0" presId="urn:microsoft.com/office/officeart/2008/layout/HexagonCluster"/>
    <dgm:cxn modelId="{3F4F3B14-0E95-C241-A8D4-61DEC013BBE3}" type="presParOf" srcId="{9AF2B561-BDEE-7044-92CB-00956B15FD77}" destId="{E46C5725-D524-EF45-856D-B3D841B695E8}" srcOrd="14" destOrd="0" presId="urn:microsoft.com/office/officeart/2008/layout/HexagonCluster"/>
    <dgm:cxn modelId="{A1EA155D-049C-9A4E-8E15-F5D087E85267}" type="presParOf" srcId="{E46C5725-D524-EF45-856D-B3D841B695E8}" destId="{41F85D03-A7CB-B147-97B8-D86B06943607}" srcOrd="0" destOrd="0" presId="urn:microsoft.com/office/officeart/2008/layout/HexagonCluster"/>
    <dgm:cxn modelId="{FA5619AC-D615-BF43-9906-95C2225E7293}" type="presParOf" srcId="{9AF2B561-BDEE-7044-92CB-00956B15FD77}" destId="{D5F49C50-BA5C-484E-9C6A-44D9B0F0D0C7}" srcOrd="15" destOrd="0" presId="urn:microsoft.com/office/officeart/2008/layout/HexagonCluster"/>
    <dgm:cxn modelId="{374875A5-9D15-E84A-AC07-A55034ED5855}" type="presParOf" srcId="{D5F49C50-BA5C-484E-9C6A-44D9B0F0D0C7}" destId="{BCA9FD09-7B64-654A-A686-2713FED7686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0B5E21-6322-2B47-972A-5BE5550A55F9}" type="doc">
      <dgm:prSet loTypeId="urn:microsoft.com/office/officeart/2008/layout/HexagonCluster" loCatId="" qsTypeId="urn:microsoft.com/office/officeart/2005/8/quickstyle/3d9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5927AA2-FF94-2249-AE5C-ED2B4D0003E9}">
      <dgm:prSet phldrT="[Текст]"/>
      <dgm:spPr/>
      <dgm:t>
        <a:bodyPr/>
        <a:lstStyle/>
        <a:p>
          <a:r>
            <a:rPr lang="ru-RU" dirty="0"/>
            <a:t>РБ</a:t>
          </a:r>
        </a:p>
      </dgm:t>
    </dgm:pt>
    <dgm:pt modelId="{27903D50-9A85-8C4C-99FA-3935C8B3F494}" type="parTrans" cxnId="{5D641EA5-79DF-3C47-B4FE-9B8A8B61C710}">
      <dgm:prSet/>
      <dgm:spPr/>
      <dgm:t>
        <a:bodyPr/>
        <a:lstStyle/>
        <a:p>
          <a:endParaRPr lang="ru-RU"/>
        </a:p>
      </dgm:t>
    </dgm:pt>
    <dgm:pt modelId="{A4940C78-A8CC-404D-B486-71FF01F888AC}" type="sibTrans" cxnId="{5D641EA5-79DF-3C47-B4FE-9B8A8B61C71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4C40A515-D4CE-894D-8C88-2B5C40273392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/>
            <a:t>МБ</a:t>
          </a:r>
        </a:p>
      </dgm:t>
    </dgm:pt>
    <dgm:pt modelId="{7A6B6CB1-93AC-CA49-92FC-22B3C1E3AD13}" type="sibTrans" cxnId="{932E6C96-3235-4F4B-81BE-2D4D3981F578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4B611115-0715-DC42-8636-0575593BF430}" type="parTrans" cxnId="{932E6C96-3235-4F4B-81BE-2D4D3981F578}">
      <dgm:prSet/>
      <dgm:spPr/>
      <dgm:t>
        <a:bodyPr/>
        <a:lstStyle/>
        <a:p>
          <a:endParaRPr lang="ru-RU"/>
        </a:p>
      </dgm:t>
    </dgm:pt>
    <dgm:pt modelId="{844D5E87-0B93-874E-A28D-47836F1FAC32}">
      <dgm:prSet/>
      <dgm:spPr/>
      <dgm:t>
        <a:bodyPr/>
        <a:lstStyle/>
        <a:p>
          <a:r>
            <a:rPr lang="ru-RU" dirty="0"/>
            <a:t>ФБ+РБ+МБ</a:t>
          </a:r>
        </a:p>
      </dgm:t>
    </dgm:pt>
    <dgm:pt modelId="{F126C2E7-A3E0-EB45-937A-723D303EE83B}" type="parTrans" cxnId="{EE80BC14-583C-4F42-8BB0-30DA0570BDB6}">
      <dgm:prSet/>
      <dgm:spPr/>
      <dgm:t>
        <a:bodyPr/>
        <a:lstStyle/>
        <a:p>
          <a:endParaRPr lang="ru-RU"/>
        </a:p>
      </dgm:t>
    </dgm:pt>
    <dgm:pt modelId="{2969F494-D8F7-BF45-B11E-93438BC17476}" type="sibTrans" cxnId="{EE80BC14-583C-4F42-8BB0-30DA0570BDB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1F86EFAA-7ACA-7A44-8F07-6CAD0F2740A1}">
      <dgm:prSet phldrT="[Текст]"/>
      <dgm:spPr/>
      <dgm:t>
        <a:bodyPr/>
        <a:lstStyle/>
        <a:p>
          <a:r>
            <a:rPr lang="ru-RU" dirty="0"/>
            <a:t>ФБ</a:t>
          </a:r>
        </a:p>
      </dgm:t>
    </dgm:pt>
    <dgm:pt modelId="{AC8E8EAF-6E06-0043-B54B-681C084C6BFF}" type="parTrans" cxnId="{065F5306-CB4A-7449-B6AC-2953FDB06074}">
      <dgm:prSet/>
      <dgm:spPr/>
      <dgm:t>
        <a:bodyPr/>
        <a:lstStyle/>
        <a:p>
          <a:endParaRPr lang="ru-RU"/>
        </a:p>
      </dgm:t>
    </dgm:pt>
    <dgm:pt modelId="{EB4C111D-1D8D-C748-ABB9-258252EA7F9F}" type="sibTrans" cxnId="{065F5306-CB4A-7449-B6AC-2953FDB0607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9AF2B561-BDEE-7044-92CB-00956B15FD77}" type="pres">
      <dgm:prSet presAssocID="{F70B5E21-6322-2B47-972A-5BE5550A55F9}" presName="Name0" presStyleCnt="0">
        <dgm:presLayoutVars>
          <dgm:chMax val="21"/>
          <dgm:chPref val="21"/>
        </dgm:presLayoutVars>
      </dgm:prSet>
      <dgm:spPr/>
    </dgm:pt>
    <dgm:pt modelId="{993F2F5D-19F2-B646-B798-98A66BBE950D}" type="pres">
      <dgm:prSet presAssocID="{35927AA2-FF94-2249-AE5C-ED2B4D0003E9}" presName="text1" presStyleCnt="0"/>
      <dgm:spPr/>
    </dgm:pt>
    <dgm:pt modelId="{D20B6A13-71F2-704B-946A-79BEEFDE38B9}" type="pres">
      <dgm:prSet presAssocID="{35927AA2-FF94-2249-AE5C-ED2B4D0003E9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3691E7-16D2-8F48-98E6-A07B83A8FE97}" type="pres">
      <dgm:prSet presAssocID="{35927AA2-FF94-2249-AE5C-ED2B4D0003E9}" presName="textaccent1" presStyleCnt="0"/>
      <dgm:spPr/>
    </dgm:pt>
    <dgm:pt modelId="{BC101AB5-F110-054A-94CF-91F60D52128B}" type="pres">
      <dgm:prSet presAssocID="{35927AA2-FF94-2249-AE5C-ED2B4D0003E9}" presName="accentRepeatNode" presStyleLbl="solidAlignAcc1" presStyleIdx="0" presStyleCnt="8"/>
      <dgm:spPr/>
    </dgm:pt>
    <dgm:pt modelId="{6B6FBB75-C9D0-4346-9AD7-B994EF883447}" type="pres">
      <dgm:prSet presAssocID="{A4940C78-A8CC-404D-B486-71FF01F888AC}" presName="image1" presStyleCnt="0"/>
      <dgm:spPr/>
    </dgm:pt>
    <dgm:pt modelId="{1B74CEDA-E231-7745-BC05-E0A29AB974BA}" type="pres">
      <dgm:prSet presAssocID="{A4940C78-A8CC-404D-B486-71FF01F888AC}" presName="imageRepeatNode" presStyleLbl="alignAcc1" presStyleIdx="0" presStyleCnt="4"/>
      <dgm:spPr/>
    </dgm:pt>
    <dgm:pt modelId="{C06E3FB4-7D5B-0E45-B740-D50F52737710}" type="pres">
      <dgm:prSet presAssocID="{A4940C78-A8CC-404D-B486-71FF01F888AC}" presName="imageaccent1" presStyleCnt="0"/>
      <dgm:spPr/>
    </dgm:pt>
    <dgm:pt modelId="{F1F1C629-366F-0A41-9C23-646C86D13208}" type="pres">
      <dgm:prSet presAssocID="{A4940C78-A8CC-404D-B486-71FF01F888AC}" presName="accentRepeatNode" presStyleLbl="solidAlignAcc1" presStyleIdx="1" presStyleCnt="8"/>
      <dgm:spPr/>
    </dgm:pt>
    <dgm:pt modelId="{4FCC42B8-C75B-454C-A13B-FC937A076C31}" type="pres">
      <dgm:prSet presAssocID="{4C40A515-D4CE-894D-8C88-2B5C40273392}" presName="text2" presStyleCnt="0"/>
      <dgm:spPr/>
    </dgm:pt>
    <dgm:pt modelId="{6924E4E3-78CA-3849-90EB-6F278AC84C1D}" type="pres">
      <dgm:prSet presAssocID="{4C40A515-D4CE-894D-8C88-2B5C40273392}" presName="textRepeatNode" presStyleLbl="alignNode1" presStyleIdx="1" presStyleCnt="4" custLinFactNeighborX="7902">
        <dgm:presLayoutVars>
          <dgm:chMax val="0"/>
          <dgm:chPref val="0"/>
          <dgm:bulletEnabled val="1"/>
        </dgm:presLayoutVars>
      </dgm:prSet>
      <dgm:spPr/>
    </dgm:pt>
    <dgm:pt modelId="{A7138740-08F0-6740-A3FC-AAF6A86F136D}" type="pres">
      <dgm:prSet presAssocID="{4C40A515-D4CE-894D-8C88-2B5C40273392}" presName="textaccent2" presStyleCnt="0"/>
      <dgm:spPr/>
    </dgm:pt>
    <dgm:pt modelId="{44B3C827-8D28-AC42-BD7B-4A3123206091}" type="pres">
      <dgm:prSet presAssocID="{4C40A515-D4CE-894D-8C88-2B5C40273392}" presName="accentRepeatNode" presStyleLbl="solidAlignAcc1" presStyleIdx="2" presStyleCnt="8"/>
      <dgm:spPr/>
    </dgm:pt>
    <dgm:pt modelId="{D95204BF-953D-4741-AE15-D0A4C8D32812}" type="pres">
      <dgm:prSet presAssocID="{7A6B6CB1-93AC-CA49-92FC-22B3C1E3AD13}" presName="image2" presStyleCnt="0"/>
      <dgm:spPr/>
    </dgm:pt>
    <dgm:pt modelId="{9A848D70-2E32-3A42-95DD-6D8586735F13}" type="pres">
      <dgm:prSet presAssocID="{7A6B6CB1-93AC-CA49-92FC-22B3C1E3AD13}" presName="imageRepeatNode" presStyleLbl="alignAcc1" presStyleIdx="1" presStyleCnt="4"/>
      <dgm:spPr/>
    </dgm:pt>
    <dgm:pt modelId="{F39340EB-3E55-FF4F-9CDE-D0735984F1DA}" type="pres">
      <dgm:prSet presAssocID="{7A6B6CB1-93AC-CA49-92FC-22B3C1E3AD13}" presName="imageaccent2" presStyleCnt="0"/>
      <dgm:spPr/>
    </dgm:pt>
    <dgm:pt modelId="{9ABF2B93-044E-9D40-9EA2-00522858FFEF}" type="pres">
      <dgm:prSet presAssocID="{7A6B6CB1-93AC-CA49-92FC-22B3C1E3AD13}" presName="accentRepeatNode" presStyleLbl="solidAlignAcc1" presStyleIdx="3" presStyleCnt="8"/>
      <dgm:spPr/>
    </dgm:pt>
    <dgm:pt modelId="{BBB4717D-D64F-184D-9D94-3089D2AD4586}" type="pres">
      <dgm:prSet presAssocID="{844D5E87-0B93-874E-A28D-47836F1FAC32}" presName="text3" presStyleCnt="0"/>
      <dgm:spPr/>
    </dgm:pt>
    <dgm:pt modelId="{59F4B844-C0AE-7E4A-A2F2-6D343CA9EA31}" type="pres">
      <dgm:prSet presAssocID="{844D5E87-0B93-874E-A28D-47836F1FAC32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08EE6EB-6333-1641-BE86-F15549D17CB5}" type="pres">
      <dgm:prSet presAssocID="{844D5E87-0B93-874E-A28D-47836F1FAC32}" presName="textaccent3" presStyleCnt="0"/>
      <dgm:spPr/>
    </dgm:pt>
    <dgm:pt modelId="{FBE0080D-5EC6-A041-94A6-E7E41EA85BF1}" type="pres">
      <dgm:prSet presAssocID="{844D5E87-0B93-874E-A28D-47836F1FAC32}" presName="accentRepeatNode" presStyleLbl="solidAlignAcc1" presStyleIdx="4" presStyleCnt="8"/>
      <dgm:spPr/>
    </dgm:pt>
    <dgm:pt modelId="{D2B6CFCA-EC20-3A43-9FED-52E9D47E8759}" type="pres">
      <dgm:prSet presAssocID="{2969F494-D8F7-BF45-B11E-93438BC17476}" presName="image3" presStyleCnt="0"/>
      <dgm:spPr/>
    </dgm:pt>
    <dgm:pt modelId="{6A5D6B3A-22F2-6C41-945F-D1E4EDC95703}" type="pres">
      <dgm:prSet presAssocID="{2969F494-D8F7-BF45-B11E-93438BC17476}" presName="imageRepeatNode" presStyleLbl="alignAcc1" presStyleIdx="2" presStyleCnt="4" custLinFactX="70837" custLinFactNeighborX="100000" custLinFactNeighborY="98741"/>
      <dgm:spPr/>
    </dgm:pt>
    <dgm:pt modelId="{541CDFF1-690D-D747-8680-BA8AC1BA8B92}" type="pres">
      <dgm:prSet presAssocID="{2969F494-D8F7-BF45-B11E-93438BC17476}" presName="imageaccent3" presStyleCnt="0"/>
      <dgm:spPr/>
    </dgm:pt>
    <dgm:pt modelId="{D0A42C37-2031-6144-B371-2B3CCFB0E4E0}" type="pres">
      <dgm:prSet presAssocID="{2969F494-D8F7-BF45-B11E-93438BC17476}" presName="accentRepeatNode" presStyleLbl="solidAlignAcc1" presStyleIdx="5" presStyleCnt="8"/>
      <dgm:spPr/>
    </dgm:pt>
    <dgm:pt modelId="{85EA5C2E-47AC-5846-9FCE-48CF4AAC3C6A}" type="pres">
      <dgm:prSet presAssocID="{1F86EFAA-7ACA-7A44-8F07-6CAD0F2740A1}" presName="text4" presStyleCnt="0"/>
      <dgm:spPr/>
    </dgm:pt>
    <dgm:pt modelId="{82963A8B-9711-0C42-846A-7972D9F22CDF}" type="pres">
      <dgm:prSet presAssocID="{1F86EFAA-7ACA-7A44-8F07-6CAD0F2740A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72F65FF-94C2-2F41-A5A5-41099650E668}" type="pres">
      <dgm:prSet presAssocID="{1F86EFAA-7ACA-7A44-8F07-6CAD0F2740A1}" presName="textaccent4" presStyleCnt="0"/>
      <dgm:spPr/>
    </dgm:pt>
    <dgm:pt modelId="{59BB4744-A0C5-6446-B7C1-5CF3EE397D64}" type="pres">
      <dgm:prSet presAssocID="{1F86EFAA-7ACA-7A44-8F07-6CAD0F2740A1}" presName="accentRepeatNode" presStyleLbl="solidAlignAcc1" presStyleIdx="6" presStyleCnt="8"/>
      <dgm:spPr/>
    </dgm:pt>
    <dgm:pt modelId="{E46C5725-D524-EF45-856D-B3D841B695E8}" type="pres">
      <dgm:prSet presAssocID="{EB4C111D-1D8D-C748-ABB9-258252EA7F9F}" presName="image4" presStyleCnt="0"/>
      <dgm:spPr/>
    </dgm:pt>
    <dgm:pt modelId="{41F85D03-A7CB-B147-97B8-D86B06943607}" type="pres">
      <dgm:prSet presAssocID="{EB4C111D-1D8D-C748-ABB9-258252EA7F9F}" presName="imageRepeatNode" presStyleLbl="alignAcc1" presStyleIdx="3" presStyleCnt="4" custLinFactX="-59913" custLinFactY="-4362" custLinFactNeighborX="-100000" custLinFactNeighborY="-100000"/>
      <dgm:spPr/>
    </dgm:pt>
    <dgm:pt modelId="{D5F49C50-BA5C-484E-9C6A-44D9B0F0D0C7}" type="pres">
      <dgm:prSet presAssocID="{EB4C111D-1D8D-C748-ABB9-258252EA7F9F}" presName="imageaccent4" presStyleCnt="0"/>
      <dgm:spPr/>
    </dgm:pt>
    <dgm:pt modelId="{BCA9FD09-7B64-654A-A686-2713FED76861}" type="pres">
      <dgm:prSet presAssocID="{EB4C111D-1D8D-C748-ABB9-258252EA7F9F}" presName="accentRepeatNode" presStyleLbl="solidAlignAcc1" presStyleIdx="7" presStyleCnt="8"/>
      <dgm:spPr/>
    </dgm:pt>
  </dgm:ptLst>
  <dgm:cxnLst>
    <dgm:cxn modelId="{065F5306-CB4A-7449-B6AC-2953FDB06074}" srcId="{F70B5E21-6322-2B47-972A-5BE5550A55F9}" destId="{1F86EFAA-7ACA-7A44-8F07-6CAD0F2740A1}" srcOrd="3" destOrd="0" parTransId="{AC8E8EAF-6E06-0043-B54B-681C084C6BFF}" sibTransId="{EB4C111D-1D8D-C748-ABB9-258252EA7F9F}"/>
    <dgm:cxn modelId="{EE80BC14-583C-4F42-8BB0-30DA0570BDB6}" srcId="{F70B5E21-6322-2B47-972A-5BE5550A55F9}" destId="{844D5E87-0B93-874E-A28D-47836F1FAC32}" srcOrd="2" destOrd="0" parTransId="{F126C2E7-A3E0-EB45-937A-723D303EE83B}" sibTransId="{2969F494-D8F7-BF45-B11E-93438BC17476}"/>
    <dgm:cxn modelId="{93571024-9D5D-304C-9F6E-0B04583CA3D1}" type="presOf" srcId="{A4940C78-A8CC-404D-B486-71FF01F888AC}" destId="{1B74CEDA-E231-7745-BC05-E0A29AB974BA}" srcOrd="0" destOrd="0" presId="urn:microsoft.com/office/officeart/2008/layout/HexagonCluster"/>
    <dgm:cxn modelId="{9C48A846-8DD1-BD44-8A89-DAAFFDD37F0F}" type="presOf" srcId="{844D5E87-0B93-874E-A28D-47836F1FAC32}" destId="{59F4B844-C0AE-7E4A-A2F2-6D343CA9EA31}" srcOrd="0" destOrd="0" presId="urn:microsoft.com/office/officeart/2008/layout/HexagonCluster"/>
    <dgm:cxn modelId="{25DAE480-C242-054E-A07B-A19B68408879}" type="presOf" srcId="{4C40A515-D4CE-894D-8C88-2B5C40273392}" destId="{6924E4E3-78CA-3849-90EB-6F278AC84C1D}" srcOrd="0" destOrd="0" presId="urn:microsoft.com/office/officeart/2008/layout/HexagonCluster"/>
    <dgm:cxn modelId="{ED6E3486-3A9C-2A46-8D57-E5F3C6E79297}" type="presOf" srcId="{1F86EFAA-7ACA-7A44-8F07-6CAD0F2740A1}" destId="{82963A8B-9711-0C42-846A-7972D9F22CDF}" srcOrd="0" destOrd="0" presId="urn:microsoft.com/office/officeart/2008/layout/HexagonCluster"/>
    <dgm:cxn modelId="{932E6C96-3235-4F4B-81BE-2D4D3981F578}" srcId="{F70B5E21-6322-2B47-972A-5BE5550A55F9}" destId="{4C40A515-D4CE-894D-8C88-2B5C40273392}" srcOrd="1" destOrd="0" parTransId="{4B611115-0715-DC42-8636-0575593BF430}" sibTransId="{7A6B6CB1-93AC-CA49-92FC-22B3C1E3AD13}"/>
    <dgm:cxn modelId="{B0A936A0-0515-9740-B9D7-E39B053BA59D}" type="presOf" srcId="{35927AA2-FF94-2249-AE5C-ED2B4D0003E9}" destId="{D20B6A13-71F2-704B-946A-79BEEFDE38B9}" srcOrd="0" destOrd="0" presId="urn:microsoft.com/office/officeart/2008/layout/HexagonCluster"/>
    <dgm:cxn modelId="{5D641EA5-79DF-3C47-B4FE-9B8A8B61C710}" srcId="{F70B5E21-6322-2B47-972A-5BE5550A55F9}" destId="{35927AA2-FF94-2249-AE5C-ED2B4D0003E9}" srcOrd="0" destOrd="0" parTransId="{27903D50-9A85-8C4C-99FA-3935C8B3F494}" sibTransId="{A4940C78-A8CC-404D-B486-71FF01F888AC}"/>
    <dgm:cxn modelId="{9C207AAA-7BB2-8549-9084-ECD0A97A0DCF}" type="presOf" srcId="{7A6B6CB1-93AC-CA49-92FC-22B3C1E3AD13}" destId="{9A848D70-2E32-3A42-95DD-6D8586735F13}" srcOrd="0" destOrd="0" presId="urn:microsoft.com/office/officeart/2008/layout/HexagonCluster"/>
    <dgm:cxn modelId="{EBFB1CC7-5B64-0D46-95C0-83ACF42ADB07}" type="presOf" srcId="{2969F494-D8F7-BF45-B11E-93438BC17476}" destId="{6A5D6B3A-22F2-6C41-945F-D1E4EDC95703}" srcOrd="0" destOrd="0" presId="urn:microsoft.com/office/officeart/2008/layout/HexagonCluster"/>
    <dgm:cxn modelId="{9A3215CC-3F6D-D64A-9366-614770029830}" type="presOf" srcId="{F70B5E21-6322-2B47-972A-5BE5550A55F9}" destId="{9AF2B561-BDEE-7044-92CB-00956B15FD77}" srcOrd="0" destOrd="0" presId="urn:microsoft.com/office/officeart/2008/layout/HexagonCluster"/>
    <dgm:cxn modelId="{87C4ACCE-8767-2D40-92AF-EFE141609E6A}" type="presOf" srcId="{EB4C111D-1D8D-C748-ABB9-258252EA7F9F}" destId="{41F85D03-A7CB-B147-97B8-D86B06943607}" srcOrd="0" destOrd="0" presId="urn:microsoft.com/office/officeart/2008/layout/HexagonCluster"/>
    <dgm:cxn modelId="{C5796564-CF91-E34C-A32C-130AB0843FDB}" type="presParOf" srcId="{9AF2B561-BDEE-7044-92CB-00956B15FD77}" destId="{993F2F5D-19F2-B646-B798-98A66BBE950D}" srcOrd="0" destOrd="0" presId="urn:microsoft.com/office/officeart/2008/layout/HexagonCluster"/>
    <dgm:cxn modelId="{9CB41323-C409-3D45-A612-09ACD95FAEB8}" type="presParOf" srcId="{993F2F5D-19F2-B646-B798-98A66BBE950D}" destId="{D20B6A13-71F2-704B-946A-79BEEFDE38B9}" srcOrd="0" destOrd="0" presId="urn:microsoft.com/office/officeart/2008/layout/HexagonCluster"/>
    <dgm:cxn modelId="{32E204C9-29AD-7D4A-AF52-BCE3D661C686}" type="presParOf" srcId="{9AF2B561-BDEE-7044-92CB-00956B15FD77}" destId="{F03691E7-16D2-8F48-98E6-A07B83A8FE97}" srcOrd="1" destOrd="0" presId="urn:microsoft.com/office/officeart/2008/layout/HexagonCluster"/>
    <dgm:cxn modelId="{39D5FF85-53D7-E04C-95DC-83BAC25E053A}" type="presParOf" srcId="{F03691E7-16D2-8F48-98E6-A07B83A8FE97}" destId="{BC101AB5-F110-054A-94CF-91F60D52128B}" srcOrd="0" destOrd="0" presId="urn:microsoft.com/office/officeart/2008/layout/HexagonCluster"/>
    <dgm:cxn modelId="{A1AD840A-5514-4442-BFA2-3C8E36A4FD26}" type="presParOf" srcId="{9AF2B561-BDEE-7044-92CB-00956B15FD77}" destId="{6B6FBB75-C9D0-4346-9AD7-B994EF883447}" srcOrd="2" destOrd="0" presId="urn:microsoft.com/office/officeart/2008/layout/HexagonCluster"/>
    <dgm:cxn modelId="{C55D2AE3-2524-6A47-BF7F-3CDC0BB1DD40}" type="presParOf" srcId="{6B6FBB75-C9D0-4346-9AD7-B994EF883447}" destId="{1B74CEDA-E231-7745-BC05-E0A29AB974BA}" srcOrd="0" destOrd="0" presId="urn:microsoft.com/office/officeart/2008/layout/HexagonCluster"/>
    <dgm:cxn modelId="{B8EB5A8C-29F0-3345-9937-952CCDE771D6}" type="presParOf" srcId="{9AF2B561-BDEE-7044-92CB-00956B15FD77}" destId="{C06E3FB4-7D5B-0E45-B740-D50F52737710}" srcOrd="3" destOrd="0" presId="urn:microsoft.com/office/officeart/2008/layout/HexagonCluster"/>
    <dgm:cxn modelId="{8744D074-AC43-074E-AE46-BE5BCC5E1864}" type="presParOf" srcId="{C06E3FB4-7D5B-0E45-B740-D50F52737710}" destId="{F1F1C629-366F-0A41-9C23-646C86D13208}" srcOrd="0" destOrd="0" presId="urn:microsoft.com/office/officeart/2008/layout/HexagonCluster"/>
    <dgm:cxn modelId="{CEF20108-B74C-AB41-96C0-01B523785381}" type="presParOf" srcId="{9AF2B561-BDEE-7044-92CB-00956B15FD77}" destId="{4FCC42B8-C75B-454C-A13B-FC937A076C31}" srcOrd="4" destOrd="0" presId="urn:microsoft.com/office/officeart/2008/layout/HexagonCluster"/>
    <dgm:cxn modelId="{E2813807-E3E6-E848-98A8-56A994F22A52}" type="presParOf" srcId="{4FCC42B8-C75B-454C-A13B-FC937A076C31}" destId="{6924E4E3-78CA-3849-90EB-6F278AC84C1D}" srcOrd="0" destOrd="0" presId="urn:microsoft.com/office/officeart/2008/layout/HexagonCluster"/>
    <dgm:cxn modelId="{AB66777C-C6F3-E64F-B482-DA24A3953866}" type="presParOf" srcId="{9AF2B561-BDEE-7044-92CB-00956B15FD77}" destId="{A7138740-08F0-6740-A3FC-AAF6A86F136D}" srcOrd="5" destOrd="0" presId="urn:microsoft.com/office/officeart/2008/layout/HexagonCluster"/>
    <dgm:cxn modelId="{926723C9-A196-944B-94E1-D72B3CE5275C}" type="presParOf" srcId="{A7138740-08F0-6740-A3FC-AAF6A86F136D}" destId="{44B3C827-8D28-AC42-BD7B-4A3123206091}" srcOrd="0" destOrd="0" presId="urn:microsoft.com/office/officeart/2008/layout/HexagonCluster"/>
    <dgm:cxn modelId="{FCDCE2F0-513B-4E4D-AFBB-1EB75BE4FCC6}" type="presParOf" srcId="{9AF2B561-BDEE-7044-92CB-00956B15FD77}" destId="{D95204BF-953D-4741-AE15-D0A4C8D32812}" srcOrd="6" destOrd="0" presId="urn:microsoft.com/office/officeart/2008/layout/HexagonCluster"/>
    <dgm:cxn modelId="{8769C925-9FA4-4746-8A46-BCD0C1394F43}" type="presParOf" srcId="{D95204BF-953D-4741-AE15-D0A4C8D32812}" destId="{9A848D70-2E32-3A42-95DD-6D8586735F13}" srcOrd="0" destOrd="0" presId="urn:microsoft.com/office/officeart/2008/layout/HexagonCluster"/>
    <dgm:cxn modelId="{3605AEE7-4773-3B4D-BE78-1437B942D145}" type="presParOf" srcId="{9AF2B561-BDEE-7044-92CB-00956B15FD77}" destId="{F39340EB-3E55-FF4F-9CDE-D0735984F1DA}" srcOrd="7" destOrd="0" presId="urn:microsoft.com/office/officeart/2008/layout/HexagonCluster"/>
    <dgm:cxn modelId="{6E0162F4-00E0-A54A-856B-D6FDA0AA67F8}" type="presParOf" srcId="{F39340EB-3E55-FF4F-9CDE-D0735984F1DA}" destId="{9ABF2B93-044E-9D40-9EA2-00522858FFEF}" srcOrd="0" destOrd="0" presId="urn:microsoft.com/office/officeart/2008/layout/HexagonCluster"/>
    <dgm:cxn modelId="{17DDA302-A3EE-6F41-8B59-B188CDC746EB}" type="presParOf" srcId="{9AF2B561-BDEE-7044-92CB-00956B15FD77}" destId="{BBB4717D-D64F-184D-9D94-3089D2AD4586}" srcOrd="8" destOrd="0" presId="urn:microsoft.com/office/officeart/2008/layout/HexagonCluster"/>
    <dgm:cxn modelId="{4E27DEDC-2806-6841-A4FA-AB761393393F}" type="presParOf" srcId="{BBB4717D-D64F-184D-9D94-3089D2AD4586}" destId="{59F4B844-C0AE-7E4A-A2F2-6D343CA9EA31}" srcOrd="0" destOrd="0" presId="urn:microsoft.com/office/officeart/2008/layout/HexagonCluster"/>
    <dgm:cxn modelId="{CFB4EFC2-B096-C64C-8E98-034B765A1040}" type="presParOf" srcId="{9AF2B561-BDEE-7044-92CB-00956B15FD77}" destId="{C08EE6EB-6333-1641-BE86-F15549D17CB5}" srcOrd="9" destOrd="0" presId="urn:microsoft.com/office/officeart/2008/layout/HexagonCluster"/>
    <dgm:cxn modelId="{8A411A4B-87DA-724B-BCAB-03125EEC4DD8}" type="presParOf" srcId="{C08EE6EB-6333-1641-BE86-F15549D17CB5}" destId="{FBE0080D-5EC6-A041-94A6-E7E41EA85BF1}" srcOrd="0" destOrd="0" presId="urn:microsoft.com/office/officeart/2008/layout/HexagonCluster"/>
    <dgm:cxn modelId="{7A63EC55-1ACA-4545-A73C-36C8F160717C}" type="presParOf" srcId="{9AF2B561-BDEE-7044-92CB-00956B15FD77}" destId="{D2B6CFCA-EC20-3A43-9FED-52E9D47E8759}" srcOrd="10" destOrd="0" presId="urn:microsoft.com/office/officeart/2008/layout/HexagonCluster"/>
    <dgm:cxn modelId="{6F10FA36-718A-0C4F-8B16-CD2923DA8569}" type="presParOf" srcId="{D2B6CFCA-EC20-3A43-9FED-52E9D47E8759}" destId="{6A5D6B3A-22F2-6C41-945F-D1E4EDC95703}" srcOrd="0" destOrd="0" presId="urn:microsoft.com/office/officeart/2008/layout/HexagonCluster"/>
    <dgm:cxn modelId="{4D87F9AD-B35C-8246-A108-9E309E9F3145}" type="presParOf" srcId="{9AF2B561-BDEE-7044-92CB-00956B15FD77}" destId="{541CDFF1-690D-D747-8680-BA8AC1BA8B92}" srcOrd="11" destOrd="0" presId="urn:microsoft.com/office/officeart/2008/layout/HexagonCluster"/>
    <dgm:cxn modelId="{AC32BD88-8CE5-BA40-8C0B-5D2A7A36F5FE}" type="presParOf" srcId="{541CDFF1-690D-D747-8680-BA8AC1BA8B92}" destId="{D0A42C37-2031-6144-B371-2B3CCFB0E4E0}" srcOrd="0" destOrd="0" presId="urn:microsoft.com/office/officeart/2008/layout/HexagonCluster"/>
    <dgm:cxn modelId="{31F6C30E-16E5-F346-BF6F-213266C0EB9E}" type="presParOf" srcId="{9AF2B561-BDEE-7044-92CB-00956B15FD77}" destId="{85EA5C2E-47AC-5846-9FCE-48CF4AAC3C6A}" srcOrd="12" destOrd="0" presId="urn:microsoft.com/office/officeart/2008/layout/HexagonCluster"/>
    <dgm:cxn modelId="{43D2EBF3-147D-8B40-A90E-1B74836A9E94}" type="presParOf" srcId="{85EA5C2E-47AC-5846-9FCE-48CF4AAC3C6A}" destId="{82963A8B-9711-0C42-846A-7972D9F22CDF}" srcOrd="0" destOrd="0" presId="urn:microsoft.com/office/officeart/2008/layout/HexagonCluster"/>
    <dgm:cxn modelId="{4C23F1A8-3474-C347-AAE5-9C120035D770}" type="presParOf" srcId="{9AF2B561-BDEE-7044-92CB-00956B15FD77}" destId="{B72F65FF-94C2-2F41-A5A5-41099650E668}" srcOrd="13" destOrd="0" presId="urn:microsoft.com/office/officeart/2008/layout/HexagonCluster"/>
    <dgm:cxn modelId="{F3513D68-F86D-A94B-8751-22BB2679C1CA}" type="presParOf" srcId="{B72F65FF-94C2-2F41-A5A5-41099650E668}" destId="{59BB4744-A0C5-6446-B7C1-5CF3EE397D64}" srcOrd="0" destOrd="0" presId="urn:microsoft.com/office/officeart/2008/layout/HexagonCluster"/>
    <dgm:cxn modelId="{3F4F3B14-0E95-C241-A8D4-61DEC013BBE3}" type="presParOf" srcId="{9AF2B561-BDEE-7044-92CB-00956B15FD77}" destId="{E46C5725-D524-EF45-856D-B3D841B695E8}" srcOrd="14" destOrd="0" presId="urn:microsoft.com/office/officeart/2008/layout/HexagonCluster"/>
    <dgm:cxn modelId="{A1EA155D-049C-9A4E-8E15-F5D087E85267}" type="presParOf" srcId="{E46C5725-D524-EF45-856D-B3D841B695E8}" destId="{41F85D03-A7CB-B147-97B8-D86B06943607}" srcOrd="0" destOrd="0" presId="urn:microsoft.com/office/officeart/2008/layout/HexagonCluster"/>
    <dgm:cxn modelId="{FA5619AC-D615-BF43-9906-95C2225E7293}" type="presParOf" srcId="{9AF2B561-BDEE-7044-92CB-00956B15FD77}" destId="{D5F49C50-BA5C-484E-9C6A-44D9B0F0D0C7}" srcOrd="15" destOrd="0" presId="urn:microsoft.com/office/officeart/2008/layout/HexagonCluster"/>
    <dgm:cxn modelId="{374875A5-9D15-E84A-AC07-A55034ED5855}" type="presParOf" srcId="{D5F49C50-BA5C-484E-9C6A-44D9B0F0D0C7}" destId="{BCA9FD09-7B64-654A-A686-2713FED7686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619801-9B1C-418B-90C3-2C6EC23E3D22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41CBDF0-1D2A-4FC9-A0AC-3AD1042CECF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200" b="1" i="0" dirty="0">
              <a:latin typeface="Times New Roman" pitchFamily="18" charset="0"/>
              <a:cs typeface="Times New Roman" pitchFamily="18" charset="0"/>
            </a:rPr>
            <a:t>ЭЛЕКТРОННЫЙ БЮДЖЕТ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5349C8D6-B6F8-494D-B978-EFDBEB6222BA}" type="parTrans" cxnId="{F55B2412-49EB-4B3E-B4B7-F7FA8141B70D}">
      <dgm:prSet/>
      <dgm:spPr/>
      <dgm:t>
        <a:bodyPr/>
        <a:lstStyle/>
        <a:p>
          <a:endParaRPr lang="ru-RU"/>
        </a:p>
      </dgm:t>
    </dgm:pt>
    <dgm:pt modelId="{B8113547-7B16-4E88-97C8-D6C3F3110277}" type="sibTrans" cxnId="{F55B2412-49EB-4B3E-B4B7-F7FA8141B70D}">
      <dgm:prSet/>
      <dgm:spPr/>
      <dgm:t>
        <a:bodyPr/>
        <a:lstStyle/>
        <a:p>
          <a:endParaRPr lang="ru-RU"/>
        </a:p>
      </dgm:t>
    </dgm:pt>
    <dgm:pt modelId="{30E09476-F44E-4F1F-B8DA-A57EA179FABB}" type="pres">
      <dgm:prSet presAssocID="{D9619801-9B1C-418B-90C3-2C6EC23E3D22}" presName="linear" presStyleCnt="0">
        <dgm:presLayoutVars>
          <dgm:dir/>
          <dgm:resizeHandles val="exact"/>
        </dgm:presLayoutVars>
      </dgm:prSet>
      <dgm:spPr/>
    </dgm:pt>
    <dgm:pt modelId="{5EE8223D-40BD-4C77-B1A3-AA1F910D4762}" type="pres">
      <dgm:prSet presAssocID="{B41CBDF0-1D2A-4FC9-A0AC-3AD1042CECFC}" presName="comp" presStyleCnt="0"/>
      <dgm:spPr/>
    </dgm:pt>
    <dgm:pt modelId="{6470B22C-B9A8-40A1-895D-43D11CEF3AE2}" type="pres">
      <dgm:prSet presAssocID="{B41CBDF0-1D2A-4FC9-A0AC-3AD1042CECFC}" presName="box" presStyleLbl="node1" presStyleIdx="0" presStyleCnt="1" custLinFactNeighborX="3017"/>
      <dgm:spPr/>
    </dgm:pt>
    <dgm:pt modelId="{E1182236-F69B-47A1-8CCB-BD33A1981092}" type="pres">
      <dgm:prSet presAssocID="{B41CBDF0-1D2A-4FC9-A0AC-3AD1042CECFC}" presName="img" presStyleLbl="fgImgPlace1" presStyleIdx="0" presStyleCnt="1" custScaleX="135920" custScaleY="79781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538B8419-913C-4136-B11D-F53C0675ECDB}" type="pres">
      <dgm:prSet presAssocID="{B41CBDF0-1D2A-4FC9-A0AC-3AD1042CECFC}" presName="text" presStyleLbl="node1" presStyleIdx="0" presStyleCnt="1">
        <dgm:presLayoutVars>
          <dgm:bulletEnabled val="1"/>
        </dgm:presLayoutVars>
      </dgm:prSet>
      <dgm:spPr/>
    </dgm:pt>
  </dgm:ptLst>
  <dgm:cxnLst>
    <dgm:cxn modelId="{F55B2412-49EB-4B3E-B4B7-F7FA8141B70D}" srcId="{D9619801-9B1C-418B-90C3-2C6EC23E3D22}" destId="{B41CBDF0-1D2A-4FC9-A0AC-3AD1042CECFC}" srcOrd="0" destOrd="0" parTransId="{5349C8D6-B6F8-494D-B978-EFDBEB6222BA}" sibTransId="{B8113547-7B16-4E88-97C8-D6C3F3110277}"/>
    <dgm:cxn modelId="{DBD4E34B-13F4-47D5-845C-2223F99C1D6A}" type="presOf" srcId="{D9619801-9B1C-418B-90C3-2C6EC23E3D22}" destId="{30E09476-F44E-4F1F-B8DA-A57EA179FABB}" srcOrd="0" destOrd="0" presId="urn:microsoft.com/office/officeart/2005/8/layout/vList4"/>
    <dgm:cxn modelId="{ED67AD7E-C77D-4182-A087-19B6DC16D8EF}" type="presOf" srcId="{B41CBDF0-1D2A-4FC9-A0AC-3AD1042CECFC}" destId="{6470B22C-B9A8-40A1-895D-43D11CEF3AE2}" srcOrd="0" destOrd="0" presId="urn:microsoft.com/office/officeart/2005/8/layout/vList4"/>
    <dgm:cxn modelId="{1B882DFA-C23C-4D81-8093-3F057E0DE60E}" type="presOf" srcId="{B41CBDF0-1D2A-4FC9-A0AC-3AD1042CECFC}" destId="{538B8419-913C-4136-B11D-F53C0675ECDB}" srcOrd="1" destOrd="0" presId="urn:microsoft.com/office/officeart/2005/8/layout/vList4"/>
    <dgm:cxn modelId="{6E1CAE6F-E66A-49AD-993B-6C436EE40485}" type="presParOf" srcId="{30E09476-F44E-4F1F-B8DA-A57EA179FABB}" destId="{5EE8223D-40BD-4C77-B1A3-AA1F910D4762}" srcOrd="0" destOrd="0" presId="urn:microsoft.com/office/officeart/2005/8/layout/vList4"/>
    <dgm:cxn modelId="{8A101301-27C0-4F3F-BDE8-58F05C3D4B2F}" type="presParOf" srcId="{5EE8223D-40BD-4C77-B1A3-AA1F910D4762}" destId="{6470B22C-B9A8-40A1-895D-43D11CEF3AE2}" srcOrd="0" destOrd="0" presId="urn:microsoft.com/office/officeart/2005/8/layout/vList4"/>
    <dgm:cxn modelId="{77CA1C80-D7ED-44CB-BC5C-1C523B67B8E5}" type="presParOf" srcId="{5EE8223D-40BD-4C77-B1A3-AA1F910D4762}" destId="{E1182236-F69B-47A1-8CCB-BD33A1981092}" srcOrd="1" destOrd="0" presId="urn:microsoft.com/office/officeart/2005/8/layout/vList4"/>
    <dgm:cxn modelId="{6DB4C147-2BDD-4064-8420-5F739F0FF0D1}" type="presParOf" srcId="{5EE8223D-40BD-4C77-B1A3-AA1F910D4762}" destId="{538B8419-913C-4136-B11D-F53C0675EC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6A13-71F2-704B-946A-79BEEFDE38B9}">
      <dsp:nvSpPr>
        <dsp:cNvPr id="0" name=""/>
        <dsp:cNvSpPr/>
      </dsp:nvSpPr>
      <dsp:spPr>
        <a:xfrm>
          <a:off x="646889" y="122540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РБ</a:t>
          </a:r>
        </a:p>
      </dsp:txBody>
      <dsp:txXfrm>
        <a:off x="764902" y="1326709"/>
        <a:ext cx="526008" cy="451517"/>
      </dsp:txXfrm>
    </dsp:sp>
    <dsp:sp modelId="{BC101AB5-F110-054A-94CF-91F60D52128B}">
      <dsp:nvSpPr>
        <dsp:cNvPr id="0" name=""/>
        <dsp:cNvSpPr/>
      </dsp:nvSpPr>
      <dsp:spPr>
        <a:xfrm>
          <a:off x="670723" y="1514457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74CEDA-E231-7745-BC05-E0A29AB974BA}">
      <dsp:nvSpPr>
        <dsp:cNvPr id="0" name=""/>
        <dsp:cNvSpPr/>
      </dsp:nvSpPr>
      <dsp:spPr>
        <a:xfrm>
          <a:off x="0" y="86984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F1C629-366F-0A41-9C23-646C86D13208}">
      <dsp:nvSpPr>
        <dsp:cNvPr id="0" name=""/>
        <dsp:cNvSpPr/>
      </dsp:nvSpPr>
      <dsp:spPr>
        <a:xfrm>
          <a:off x="515967" y="1433254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4E4E3-78CA-3849-90EB-6F278AC84C1D}">
      <dsp:nvSpPr>
        <dsp:cNvPr id="0" name=""/>
        <dsp:cNvSpPr/>
      </dsp:nvSpPr>
      <dsp:spPr>
        <a:xfrm>
          <a:off x="1353322" y="864832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МБ</a:t>
          </a:r>
        </a:p>
      </dsp:txBody>
      <dsp:txXfrm>
        <a:off x="1471335" y="966132"/>
        <a:ext cx="526008" cy="451517"/>
      </dsp:txXfrm>
    </dsp:sp>
    <dsp:sp modelId="{44B3C827-8D28-AC42-BD7B-4A3123206091}">
      <dsp:nvSpPr>
        <dsp:cNvPr id="0" name=""/>
        <dsp:cNvSpPr/>
      </dsp:nvSpPr>
      <dsp:spPr>
        <a:xfrm>
          <a:off x="1815116" y="1427553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848D70-2E32-3A42-95DD-6D8586735F13}">
      <dsp:nvSpPr>
        <dsp:cNvPr id="0" name=""/>
        <dsp:cNvSpPr/>
      </dsp:nvSpPr>
      <dsp:spPr>
        <a:xfrm>
          <a:off x="1942681" y="122437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BF2B93-044E-9D40-9EA2-00522858FFEF}">
      <dsp:nvSpPr>
        <dsp:cNvPr id="0" name=""/>
        <dsp:cNvSpPr/>
      </dsp:nvSpPr>
      <dsp:spPr>
        <a:xfrm>
          <a:off x="1960137" y="151739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F4B844-C0AE-7E4A-A2F2-6D343CA9EA31}">
      <dsp:nvSpPr>
        <dsp:cNvPr id="0" name=""/>
        <dsp:cNvSpPr/>
      </dsp:nvSpPr>
      <dsp:spPr>
        <a:xfrm>
          <a:off x="646889" y="512375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635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ФБ+РБ+МБ</a:t>
          </a:r>
        </a:p>
      </dsp:txBody>
      <dsp:txXfrm>
        <a:off x="764902" y="613675"/>
        <a:ext cx="526008" cy="451517"/>
      </dsp:txXfrm>
    </dsp:sp>
    <dsp:sp modelId="{FBE0080D-5EC6-A041-94A6-E7E41EA85BF1}">
      <dsp:nvSpPr>
        <dsp:cNvPr id="0" name=""/>
        <dsp:cNvSpPr/>
      </dsp:nvSpPr>
      <dsp:spPr>
        <a:xfrm>
          <a:off x="1165541" y="52585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D6B3A-22F2-6C41-945F-D1E4EDC95703}">
      <dsp:nvSpPr>
        <dsp:cNvPr id="0" name=""/>
        <dsp:cNvSpPr/>
      </dsp:nvSpPr>
      <dsp:spPr>
        <a:xfrm>
          <a:off x="2594941" y="797681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A42C37-2031-6144-B371-2B3CCFB0E4E0}">
      <dsp:nvSpPr>
        <dsp:cNvPr id="0" name=""/>
        <dsp:cNvSpPr/>
      </dsp:nvSpPr>
      <dsp:spPr>
        <a:xfrm>
          <a:off x="1310563" y="441711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963A8B-9711-0C42-846A-7972D9F22CDF}">
      <dsp:nvSpPr>
        <dsp:cNvPr id="0" name=""/>
        <dsp:cNvSpPr/>
      </dsp:nvSpPr>
      <dsp:spPr>
        <a:xfrm>
          <a:off x="1942681" y="51133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</a:t>
          </a:r>
        </a:p>
      </dsp:txBody>
      <dsp:txXfrm>
        <a:off x="2060694" y="612639"/>
        <a:ext cx="526008" cy="451517"/>
      </dsp:txXfrm>
    </dsp:sp>
    <dsp:sp modelId="{59BB4744-A0C5-6446-B7C1-5CF3EE397D64}">
      <dsp:nvSpPr>
        <dsp:cNvPr id="0" name=""/>
        <dsp:cNvSpPr/>
      </dsp:nvSpPr>
      <dsp:spPr>
        <a:xfrm>
          <a:off x="2597962" y="80004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F85D03-A7CB-B147-97B8-D86B06943607}">
      <dsp:nvSpPr>
        <dsp:cNvPr id="0" name=""/>
        <dsp:cNvSpPr/>
      </dsp:nvSpPr>
      <dsp:spPr>
        <a:xfrm>
          <a:off x="1376351" y="188229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A9FD09-7B64-654A-A686-2713FED76861}">
      <dsp:nvSpPr>
        <dsp:cNvPr id="0" name=""/>
        <dsp:cNvSpPr/>
      </dsp:nvSpPr>
      <dsp:spPr>
        <a:xfrm>
          <a:off x="2748691" y="88245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6A13-71F2-704B-946A-79BEEFDE38B9}">
      <dsp:nvSpPr>
        <dsp:cNvPr id="0" name=""/>
        <dsp:cNvSpPr/>
      </dsp:nvSpPr>
      <dsp:spPr>
        <a:xfrm>
          <a:off x="646889" y="122540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РБ</a:t>
          </a:r>
        </a:p>
      </dsp:txBody>
      <dsp:txXfrm>
        <a:off x="764902" y="1326709"/>
        <a:ext cx="526008" cy="451517"/>
      </dsp:txXfrm>
    </dsp:sp>
    <dsp:sp modelId="{BC101AB5-F110-054A-94CF-91F60D52128B}">
      <dsp:nvSpPr>
        <dsp:cNvPr id="0" name=""/>
        <dsp:cNvSpPr/>
      </dsp:nvSpPr>
      <dsp:spPr>
        <a:xfrm>
          <a:off x="670723" y="1514457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74CEDA-E231-7745-BC05-E0A29AB974BA}">
      <dsp:nvSpPr>
        <dsp:cNvPr id="0" name=""/>
        <dsp:cNvSpPr/>
      </dsp:nvSpPr>
      <dsp:spPr>
        <a:xfrm>
          <a:off x="0" y="86984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F1C629-366F-0A41-9C23-646C86D13208}">
      <dsp:nvSpPr>
        <dsp:cNvPr id="0" name=""/>
        <dsp:cNvSpPr/>
      </dsp:nvSpPr>
      <dsp:spPr>
        <a:xfrm>
          <a:off x="515967" y="1433254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4E4E3-78CA-3849-90EB-6F278AC84C1D}">
      <dsp:nvSpPr>
        <dsp:cNvPr id="0" name=""/>
        <dsp:cNvSpPr/>
      </dsp:nvSpPr>
      <dsp:spPr>
        <a:xfrm>
          <a:off x="1353322" y="864832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МБ</a:t>
          </a:r>
        </a:p>
      </dsp:txBody>
      <dsp:txXfrm>
        <a:off x="1471335" y="966132"/>
        <a:ext cx="526008" cy="451517"/>
      </dsp:txXfrm>
    </dsp:sp>
    <dsp:sp modelId="{44B3C827-8D28-AC42-BD7B-4A3123206091}">
      <dsp:nvSpPr>
        <dsp:cNvPr id="0" name=""/>
        <dsp:cNvSpPr/>
      </dsp:nvSpPr>
      <dsp:spPr>
        <a:xfrm>
          <a:off x="1815116" y="1427553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848D70-2E32-3A42-95DD-6D8586735F13}">
      <dsp:nvSpPr>
        <dsp:cNvPr id="0" name=""/>
        <dsp:cNvSpPr/>
      </dsp:nvSpPr>
      <dsp:spPr>
        <a:xfrm>
          <a:off x="1942681" y="122437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BF2B93-044E-9D40-9EA2-00522858FFEF}">
      <dsp:nvSpPr>
        <dsp:cNvPr id="0" name=""/>
        <dsp:cNvSpPr/>
      </dsp:nvSpPr>
      <dsp:spPr>
        <a:xfrm>
          <a:off x="1960137" y="151739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F4B844-C0AE-7E4A-A2F2-6D343CA9EA31}">
      <dsp:nvSpPr>
        <dsp:cNvPr id="0" name=""/>
        <dsp:cNvSpPr/>
      </dsp:nvSpPr>
      <dsp:spPr>
        <a:xfrm>
          <a:off x="646889" y="512375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635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ФБ+РБ+МБ</a:t>
          </a:r>
        </a:p>
      </dsp:txBody>
      <dsp:txXfrm>
        <a:off x="764902" y="613675"/>
        <a:ext cx="526008" cy="451517"/>
      </dsp:txXfrm>
    </dsp:sp>
    <dsp:sp modelId="{FBE0080D-5EC6-A041-94A6-E7E41EA85BF1}">
      <dsp:nvSpPr>
        <dsp:cNvPr id="0" name=""/>
        <dsp:cNvSpPr/>
      </dsp:nvSpPr>
      <dsp:spPr>
        <a:xfrm>
          <a:off x="1165541" y="52585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D6B3A-22F2-6C41-945F-D1E4EDC95703}">
      <dsp:nvSpPr>
        <dsp:cNvPr id="0" name=""/>
        <dsp:cNvSpPr/>
      </dsp:nvSpPr>
      <dsp:spPr>
        <a:xfrm>
          <a:off x="2594941" y="797681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A42C37-2031-6144-B371-2B3CCFB0E4E0}">
      <dsp:nvSpPr>
        <dsp:cNvPr id="0" name=""/>
        <dsp:cNvSpPr/>
      </dsp:nvSpPr>
      <dsp:spPr>
        <a:xfrm>
          <a:off x="1310563" y="441711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963A8B-9711-0C42-846A-7972D9F22CDF}">
      <dsp:nvSpPr>
        <dsp:cNvPr id="0" name=""/>
        <dsp:cNvSpPr/>
      </dsp:nvSpPr>
      <dsp:spPr>
        <a:xfrm>
          <a:off x="1942681" y="51133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</a:t>
          </a:r>
        </a:p>
      </dsp:txBody>
      <dsp:txXfrm>
        <a:off x="2060694" y="612639"/>
        <a:ext cx="526008" cy="451517"/>
      </dsp:txXfrm>
    </dsp:sp>
    <dsp:sp modelId="{59BB4744-A0C5-6446-B7C1-5CF3EE397D64}">
      <dsp:nvSpPr>
        <dsp:cNvPr id="0" name=""/>
        <dsp:cNvSpPr/>
      </dsp:nvSpPr>
      <dsp:spPr>
        <a:xfrm>
          <a:off x="2597962" y="80004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F85D03-A7CB-B147-97B8-D86B06943607}">
      <dsp:nvSpPr>
        <dsp:cNvPr id="0" name=""/>
        <dsp:cNvSpPr/>
      </dsp:nvSpPr>
      <dsp:spPr>
        <a:xfrm>
          <a:off x="1376351" y="188229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A9FD09-7B64-654A-A686-2713FED76861}">
      <dsp:nvSpPr>
        <dsp:cNvPr id="0" name=""/>
        <dsp:cNvSpPr/>
      </dsp:nvSpPr>
      <dsp:spPr>
        <a:xfrm>
          <a:off x="2748691" y="88245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6A13-71F2-704B-946A-79BEEFDE38B9}">
      <dsp:nvSpPr>
        <dsp:cNvPr id="0" name=""/>
        <dsp:cNvSpPr/>
      </dsp:nvSpPr>
      <dsp:spPr>
        <a:xfrm>
          <a:off x="646889" y="122540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РБ</a:t>
          </a:r>
        </a:p>
      </dsp:txBody>
      <dsp:txXfrm>
        <a:off x="764902" y="1326709"/>
        <a:ext cx="526008" cy="451517"/>
      </dsp:txXfrm>
    </dsp:sp>
    <dsp:sp modelId="{BC101AB5-F110-054A-94CF-91F60D52128B}">
      <dsp:nvSpPr>
        <dsp:cNvPr id="0" name=""/>
        <dsp:cNvSpPr/>
      </dsp:nvSpPr>
      <dsp:spPr>
        <a:xfrm>
          <a:off x="670723" y="1514457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74CEDA-E231-7745-BC05-E0A29AB974BA}">
      <dsp:nvSpPr>
        <dsp:cNvPr id="0" name=""/>
        <dsp:cNvSpPr/>
      </dsp:nvSpPr>
      <dsp:spPr>
        <a:xfrm>
          <a:off x="0" y="86984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F1C629-366F-0A41-9C23-646C86D13208}">
      <dsp:nvSpPr>
        <dsp:cNvPr id="0" name=""/>
        <dsp:cNvSpPr/>
      </dsp:nvSpPr>
      <dsp:spPr>
        <a:xfrm>
          <a:off x="515967" y="1433254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4E4E3-78CA-3849-90EB-6F278AC84C1D}">
      <dsp:nvSpPr>
        <dsp:cNvPr id="0" name=""/>
        <dsp:cNvSpPr/>
      </dsp:nvSpPr>
      <dsp:spPr>
        <a:xfrm>
          <a:off x="1353322" y="864832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МБ</a:t>
          </a:r>
        </a:p>
      </dsp:txBody>
      <dsp:txXfrm>
        <a:off x="1471335" y="966132"/>
        <a:ext cx="526008" cy="451517"/>
      </dsp:txXfrm>
    </dsp:sp>
    <dsp:sp modelId="{44B3C827-8D28-AC42-BD7B-4A3123206091}">
      <dsp:nvSpPr>
        <dsp:cNvPr id="0" name=""/>
        <dsp:cNvSpPr/>
      </dsp:nvSpPr>
      <dsp:spPr>
        <a:xfrm>
          <a:off x="1815116" y="1427553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848D70-2E32-3A42-95DD-6D8586735F13}">
      <dsp:nvSpPr>
        <dsp:cNvPr id="0" name=""/>
        <dsp:cNvSpPr/>
      </dsp:nvSpPr>
      <dsp:spPr>
        <a:xfrm>
          <a:off x="1942681" y="122437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BF2B93-044E-9D40-9EA2-00522858FFEF}">
      <dsp:nvSpPr>
        <dsp:cNvPr id="0" name=""/>
        <dsp:cNvSpPr/>
      </dsp:nvSpPr>
      <dsp:spPr>
        <a:xfrm>
          <a:off x="1960137" y="151739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F4B844-C0AE-7E4A-A2F2-6D343CA9EA31}">
      <dsp:nvSpPr>
        <dsp:cNvPr id="0" name=""/>
        <dsp:cNvSpPr/>
      </dsp:nvSpPr>
      <dsp:spPr>
        <a:xfrm>
          <a:off x="646889" y="512375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635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ФБ+РБ+МБ</a:t>
          </a:r>
        </a:p>
      </dsp:txBody>
      <dsp:txXfrm>
        <a:off x="764902" y="613675"/>
        <a:ext cx="526008" cy="451517"/>
      </dsp:txXfrm>
    </dsp:sp>
    <dsp:sp modelId="{FBE0080D-5EC6-A041-94A6-E7E41EA85BF1}">
      <dsp:nvSpPr>
        <dsp:cNvPr id="0" name=""/>
        <dsp:cNvSpPr/>
      </dsp:nvSpPr>
      <dsp:spPr>
        <a:xfrm>
          <a:off x="1165541" y="52585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D6B3A-22F2-6C41-945F-D1E4EDC95703}">
      <dsp:nvSpPr>
        <dsp:cNvPr id="0" name=""/>
        <dsp:cNvSpPr/>
      </dsp:nvSpPr>
      <dsp:spPr>
        <a:xfrm>
          <a:off x="2594941" y="797681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A42C37-2031-6144-B371-2B3CCFB0E4E0}">
      <dsp:nvSpPr>
        <dsp:cNvPr id="0" name=""/>
        <dsp:cNvSpPr/>
      </dsp:nvSpPr>
      <dsp:spPr>
        <a:xfrm>
          <a:off x="1310563" y="441711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963A8B-9711-0C42-846A-7972D9F22CDF}">
      <dsp:nvSpPr>
        <dsp:cNvPr id="0" name=""/>
        <dsp:cNvSpPr/>
      </dsp:nvSpPr>
      <dsp:spPr>
        <a:xfrm>
          <a:off x="1942681" y="51133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</a:t>
          </a:r>
        </a:p>
      </dsp:txBody>
      <dsp:txXfrm>
        <a:off x="2060694" y="612639"/>
        <a:ext cx="526008" cy="451517"/>
      </dsp:txXfrm>
    </dsp:sp>
    <dsp:sp modelId="{59BB4744-A0C5-6446-B7C1-5CF3EE397D64}">
      <dsp:nvSpPr>
        <dsp:cNvPr id="0" name=""/>
        <dsp:cNvSpPr/>
      </dsp:nvSpPr>
      <dsp:spPr>
        <a:xfrm>
          <a:off x="2597962" y="80004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F85D03-A7CB-B147-97B8-D86B06943607}">
      <dsp:nvSpPr>
        <dsp:cNvPr id="0" name=""/>
        <dsp:cNvSpPr/>
      </dsp:nvSpPr>
      <dsp:spPr>
        <a:xfrm>
          <a:off x="1376351" y="188229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A9FD09-7B64-654A-A686-2713FED76861}">
      <dsp:nvSpPr>
        <dsp:cNvPr id="0" name=""/>
        <dsp:cNvSpPr/>
      </dsp:nvSpPr>
      <dsp:spPr>
        <a:xfrm>
          <a:off x="2748691" y="88245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6A13-71F2-704B-946A-79BEEFDE38B9}">
      <dsp:nvSpPr>
        <dsp:cNvPr id="0" name=""/>
        <dsp:cNvSpPr/>
      </dsp:nvSpPr>
      <dsp:spPr>
        <a:xfrm>
          <a:off x="646889" y="122540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РБ</a:t>
          </a:r>
        </a:p>
      </dsp:txBody>
      <dsp:txXfrm>
        <a:off x="764902" y="1326709"/>
        <a:ext cx="526008" cy="451517"/>
      </dsp:txXfrm>
    </dsp:sp>
    <dsp:sp modelId="{BC101AB5-F110-054A-94CF-91F60D52128B}">
      <dsp:nvSpPr>
        <dsp:cNvPr id="0" name=""/>
        <dsp:cNvSpPr/>
      </dsp:nvSpPr>
      <dsp:spPr>
        <a:xfrm>
          <a:off x="670723" y="1514457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74CEDA-E231-7745-BC05-E0A29AB974BA}">
      <dsp:nvSpPr>
        <dsp:cNvPr id="0" name=""/>
        <dsp:cNvSpPr/>
      </dsp:nvSpPr>
      <dsp:spPr>
        <a:xfrm>
          <a:off x="0" y="86984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F1C629-366F-0A41-9C23-646C86D13208}">
      <dsp:nvSpPr>
        <dsp:cNvPr id="0" name=""/>
        <dsp:cNvSpPr/>
      </dsp:nvSpPr>
      <dsp:spPr>
        <a:xfrm>
          <a:off x="515967" y="1433254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24E4E3-78CA-3849-90EB-6F278AC84C1D}">
      <dsp:nvSpPr>
        <dsp:cNvPr id="0" name=""/>
        <dsp:cNvSpPr/>
      </dsp:nvSpPr>
      <dsp:spPr>
        <a:xfrm>
          <a:off x="1353322" y="864832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МБ</a:t>
          </a:r>
        </a:p>
      </dsp:txBody>
      <dsp:txXfrm>
        <a:off x="1471335" y="966132"/>
        <a:ext cx="526008" cy="451517"/>
      </dsp:txXfrm>
    </dsp:sp>
    <dsp:sp modelId="{44B3C827-8D28-AC42-BD7B-4A3123206091}">
      <dsp:nvSpPr>
        <dsp:cNvPr id="0" name=""/>
        <dsp:cNvSpPr/>
      </dsp:nvSpPr>
      <dsp:spPr>
        <a:xfrm>
          <a:off x="1815116" y="1427553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848D70-2E32-3A42-95DD-6D8586735F13}">
      <dsp:nvSpPr>
        <dsp:cNvPr id="0" name=""/>
        <dsp:cNvSpPr/>
      </dsp:nvSpPr>
      <dsp:spPr>
        <a:xfrm>
          <a:off x="1942681" y="1224372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BF2B93-044E-9D40-9EA2-00522858FFEF}">
      <dsp:nvSpPr>
        <dsp:cNvPr id="0" name=""/>
        <dsp:cNvSpPr/>
      </dsp:nvSpPr>
      <dsp:spPr>
        <a:xfrm>
          <a:off x="1960137" y="151739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F4B844-C0AE-7E4A-A2F2-6D343CA9EA31}">
      <dsp:nvSpPr>
        <dsp:cNvPr id="0" name=""/>
        <dsp:cNvSpPr/>
      </dsp:nvSpPr>
      <dsp:spPr>
        <a:xfrm>
          <a:off x="646889" y="512375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635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ФБ+РБ+МБ</a:t>
          </a:r>
        </a:p>
      </dsp:txBody>
      <dsp:txXfrm>
        <a:off x="764902" y="613675"/>
        <a:ext cx="526008" cy="451517"/>
      </dsp:txXfrm>
    </dsp:sp>
    <dsp:sp modelId="{FBE0080D-5EC6-A041-94A6-E7E41EA85BF1}">
      <dsp:nvSpPr>
        <dsp:cNvPr id="0" name=""/>
        <dsp:cNvSpPr/>
      </dsp:nvSpPr>
      <dsp:spPr>
        <a:xfrm>
          <a:off x="1165541" y="52585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5D6B3A-22F2-6C41-945F-D1E4EDC95703}">
      <dsp:nvSpPr>
        <dsp:cNvPr id="0" name=""/>
        <dsp:cNvSpPr/>
      </dsp:nvSpPr>
      <dsp:spPr>
        <a:xfrm>
          <a:off x="2594941" y="797681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A42C37-2031-6144-B371-2B3CCFB0E4E0}">
      <dsp:nvSpPr>
        <dsp:cNvPr id="0" name=""/>
        <dsp:cNvSpPr/>
      </dsp:nvSpPr>
      <dsp:spPr>
        <a:xfrm>
          <a:off x="1310563" y="441711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963A8B-9711-0C42-846A-7972D9F22CDF}">
      <dsp:nvSpPr>
        <dsp:cNvPr id="0" name=""/>
        <dsp:cNvSpPr/>
      </dsp:nvSpPr>
      <dsp:spPr>
        <a:xfrm>
          <a:off x="1942681" y="511339"/>
          <a:ext cx="762033" cy="654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635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  <a:sp3d extrusionH="28000" prstMaterial="matte"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ФБ</a:t>
          </a:r>
        </a:p>
      </dsp:txBody>
      <dsp:txXfrm>
        <a:off x="2060694" y="612639"/>
        <a:ext cx="526008" cy="451517"/>
      </dsp:txXfrm>
    </dsp:sp>
    <dsp:sp modelId="{59BB4744-A0C5-6446-B7C1-5CF3EE397D64}">
      <dsp:nvSpPr>
        <dsp:cNvPr id="0" name=""/>
        <dsp:cNvSpPr/>
      </dsp:nvSpPr>
      <dsp:spPr>
        <a:xfrm>
          <a:off x="2597962" y="800042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F85D03-A7CB-B147-97B8-D86B06943607}">
      <dsp:nvSpPr>
        <dsp:cNvPr id="0" name=""/>
        <dsp:cNvSpPr/>
      </dsp:nvSpPr>
      <dsp:spPr>
        <a:xfrm>
          <a:off x="1376351" y="188229"/>
          <a:ext cx="762033" cy="65411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A9FD09-7B64-654A-A686-2713FED76861}">
      <dsp:nvSpPr>
        <dsp:cNvPr id="0" name=""/>
        <dsp:cNvSpPr/>
      </dsp:nvSpPr>
      <dsp:spPr>
        <a:xfrm>
          <a:off x="2748691" y="882455"/>
          <a:ext cx="88959" cy="7671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0B22C-B9A8-40A1-895D-43D11CEF3AE2}">
      <dsp:nvSpPr>
        <dsp:cNvPr id="0" name=""/>
        <dsp:cNvSpPr/>
      </dsp:nvSpPr>
      <dsp:spPr>
        <a:xfrm>
          <a:off x="0" y="0"/>
          <a:ext cx="8417880" cy="329508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i="0" kern="1200" dirty="0">
              <a:latin typeface="Times New Roman" pitchFamily="18" charset="0"/>
              <a:cs typeface="Times New Roman" pitchFamily="18" charset="0"/>
            </a:rPr>
            <a:t>ЭЛЕКТРОННЫЙ БЮДЖЕТ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3084" y="0"/>
        <a:ext cx="6404796" cy="3295080"/>
      </dsp:txXfrm>
    </dsp:sp>
    <dsp:sp modelId="{E1182236-F69B-47A1-8CCB-BD33A1981092}">
      <dsp:nvSpPr>
        <dsp:cNvPr id="0" name=""/>
        <dsp:cNvSpPr/>
      </dsp:nvSpPr>
      <dsp:spPr>
        <a:xfrm>
          <a:off x="27137" y="596000"/>
          <a:ext cx="2288316" cy="210307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19361-DE67-D34B-8FAA-C45F49875330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680DF-87DB-864A-B42D-B480EFA0C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46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A27AA96-5B45-4D72-B347-88104FB020DC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152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B7C98-D5E0-4846-9446-C3CA57138898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93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2FE7864-B9EA-4D86-9753-10ACF08A6C0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0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2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ko.ru/deyatelnost/strategicheskoe-planirovanie-kemerovskoy-oblasti-.php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55977/20ad3e5985534e348b9fb15cd09c3584f86ab0fa/#dst1198" TargetMode="External"/><Relationship Id="rId2" Type="http://schemas.openxmlformats.org/officeDocument/2006/relationships/hyperlink" Target="http://www.consultant.ru/document/cons_doc_LAW_355977/e8d434c904231c2df3911b75a6bc2688d3438f20/#dst589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65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108364" y="376454"/>
            <a:ext cx="3131127" cy="1088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8364" y="2021037"/>
            <a:ext cx="71766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Book Antiqua" panose="02040602050305030304" pitchFamily="18" charset="0"/>
              </a:rPr>
              <a:t>Бюджет России: формирование и расходование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20" y="493763"/>
            <a:ext cx="6068580" cy="63642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9200" y="3775363"/>
            <a:ext cx="5514109" cy="45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8364" y="5470699"/>
            <a:ext cx="551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ook Antiqua" panose="02040602050305030304" pitchFamily="18" charset="0"/>
              </a:rPr>
              <a:t>Демидова Светлана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383807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111522" y="274025"/>
            <a:ext cx="53915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ФОРМИРОВАНИЕ РАСХОДОВ  БЮДЖЕТА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77FC324-262D-D564-A76C-5DB077FD2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042345"/>
              </p:ext>
            </p:extLst>
          </p:nvPr>
        </p:nvGraphicFramePr>
        <p:xfrm>
          <a:off x="551145" y="1396998"/>
          <a:ext cx="8154444" cy="287813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21108607"/>
                    </a:ext>
                  </a:extLst>
                </a:gridCol>
                <a:gridCol w="5411244">
                  <a:extLst>
                    <a:ext uri="{9D8B030D-6E8A-4147-A177-3AD203B41FA5}">
                      <a16:colId xmlns:a16="http://schemas.microsoft.com/office/drawing/2014/main" val="258488442"/>
                    </a:ext>
                  </a:extLst>
                </a:gridCol>
              </a:tblGrid>
              <a:tr h="9578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Стадии бюджетного процесса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96994"/>
                  </a:ext>
                </a:extLst>
              </a:tr>
              <a:tr h="160002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формулирование целей и задач в области расходов бюджета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прогнозирование расходов бюджета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расходов бюджета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6786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74A6BF-742A-894F-4435-82BE15AE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5" y="4852017"/>
            <a:ext cx="2587669" cy="16570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7F7EA8-3EF8-CC96-9C7D-7DC4F7384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2" r="947"/>
          <a:stretch/>
        </p:blipFill>
        <p:spPr>
          <a:xfrm>
            <a:off x="5708410" y="4571627"/>
            <a:ext cx="2997179" cy="1778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68812-25D5-7FD9-74E3-FF96A15AD1B4}"/>
              </a:ext>
            </a:extLst>
          </p:cNvPr>
          <p:cNvSpPr txBox="1"/>
          <p:nvPr/>
        </p:nvSpPr>
        <p:spPr>
          <a:xfrm>
            <a:off x="6023259" y="4571627"/>
            <a:ext cx="256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«скользящая трехлетка»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4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DAA098-18D1-0F6D-94FD-19010980C4BC}"/>
              </a:ext>
            </a:extLst>
          </p:cNvPr>
          <p:cNvGraphicFramePr/>
          <p:nvPr/>
        </p:nvGraphicFramePr>
        <p:xfrm>
          <a:off x="5812077" y="4698065"/>
          <a:ext cx="3356975" cy="203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77FC324-262D-D564-A76C-5DB077FD2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86563"/>
              </p:ext>
            </p:extLst>
          </p:nvPr>
        </p:nvGraphicFramePr>
        <p:xfrm>
          <a:off x="551145" y="1396998"/>
          <a:ext cx="8154444" cy="360965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21108607"/>
                    </a:ext>
                  </a:extLst>
                </a:gridCol>
                <a:gridCol w="5411244">
                  <a:extLst>
                    <a:ext uri="{9D8B030D-6E8A-4147-A177-3AD203B41FA5}">
                      <a16:colId xmlns:a16="http://schemas.microsoft.com/office/drawing/2014/main" val="258488442"/>
                    </a:ext>
                  </a:extLst>
                </a:gridCol>
              </a:tblGrid>
              <a:tr h="9578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Стадии бюджетного процесса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96994"/>
                  </a:ext>
                </a:extLst>
              </a:tr>
              <a:tr h="160002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и утверждение проекта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уточнение отдельных параметров проекта бюджета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обоснованности параметров проекта бюджета по расходам с общественными объединениями, бизнесом и населением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6786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96390B-0185-6169-687C-5055094AC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42" y="5200984"/>
            <a:ext cx="2587669" cy="1657016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2304666-E1BF-D2A8-4697-B8A0DD276010}"/>
              </a:ext>
            </a:extLst>
          </p:cNvPr>
          <p:cNvSpPr/>
          <p:nvPr/>
        </p:nvSpPr>
        <p:spPr>
          <a:xfrm>
            <a:off x="2111522" y="274025"/>
            <a:ext cx="53915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ФОРМИРОВАНИЕ РАСХОДОВ  БЮДЖЕТА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111522" y="274025"/>
            <a:ext cx="53915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РАСХОДОВАНИЕ БЮДЖЕТА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DAA098-18D1-0F6D-94FD-19010980C4BC}"/>
              </a:ext>
            </a:extLst>
          </p:cNvPr>
          <p:cNvGraphicFramePr/>
          <p:nvPr/>
        </p:nvGraphicFramePr>
        <p:xfrm>
          <a:off x="5787025" y="4826674"/>
          <a:ext cx="3356975" cy="203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77FC324-262D-D564-A76C-5DB077FD2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201461"/>
              </p:ext>
            </p:extLst>
          </p:nvPr>
        </p:nvGraphicFramePr>
        <p:xfrm>
          <a:off x="551145" y="1396998"/>
          <a:ext cx="8154444" cy="32438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21108607"/>
                    </a:ext>
                  </a:extLst>
                </a:gridCol>
                <a:gridCol w="5411244">
                  <a:extLst>
                    <a:ext uri="{9D8B030D-6E8A-4147-A177-3AD203B41FA5}">
                      <a16:colId xmlns:a16="http://schemas.microsoft.com/office/drawing/2014/main" val="258488442"/>
                    </a:ext>
                  </a:extLst>
                </a:gridCol>
              </a:tblGrid>
              <a:tr h="9578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Стадии бюджетного процесса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96994"/>
                  </a:ext>
                </a:extLst>
              </a:tr>
              <a:tr h="160002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 планирование расходов бюджета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доведение бюджетных ассигнований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принятие бюджетных обязательств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санкционирование расходов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расходов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6786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39EF32-2797-46E4-6FA6-3D9EBE767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07" y="4826674"/>
            <a:ext cx="2587669" cy="16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111522" y="274025"/>
            <a:ext cx="539156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ОТЧЕТНОСТЬ</a:t>
            </a:r>
          </a:p>
          <a:p>
            <a:pPr algn="ctr">
              <a:lnSpc>
                <a:spcPct val="100000"/>
              </a:lnSpc>
            </a:pPr>
            <a:r>
              <a:rPr lang="ru-RU" sz="1600" b="1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КАК  ИЗ</a:t>
            </a: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РАСХОДОВАНЫ БЮДЖЕТНЫЕ СРЕДСТВА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DAA098-18D1-0F6D-94FD-19010980C4BC}"/>
              </a:ext>
            </a:extLst>
          </p:cNvPr>
          <p:cNvGraphicFramePr/>
          <p:nvPr/>
        </p:nvGraphicFramePr>
        <p:xfrm>
          <a:off x="5787025" y="4826674"/>
          <a:ext cx="3356975" cy="203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77FC324-262D-D564-A76C-5DB077FD2F01}"/>
              </a:ext>
            </a:extLst>
          </p:cNvPr>
          <p:cNvGraphicFramePr>
            <a:graphicFrameLocks noGrp="1"/>
          </p:cNvGraphicFramePr>
          <p:nvPr/>
        </p:nvGraphicFramePr>
        <p:xfrm>
          <a:off x="551145" y="1396998"/>
          <a:ext cx="8154444" cy="287813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21108607"/>
                    </a:ext>
                  </a:extLst>
                </a:gridCol>
                <a:gridCol w="5411244">
                  <a:extLst>
                    <a:ext uri="{9D8B030D-6E8A-4147-A177-3AD203B41FA5}">
                      <a16:colId xmlns:a16="http://schemas.microsoft.com/office/drawing/2014/main" val="258488442"/>
                    </a:ext>
                  </a:extLst>
                </a:gridCol>
              </a:tblGrid>
              <a:tr h="9578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Стадии бюджетного процесса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Процедуры </a:t>
                      </a:r>
                    </a:p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96994"/>
                  </a:ext>
                </a:extLst>
              </a:tr>
              <a:tr h="160002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Составление, рассмотрение и утверждение бюджетной отчетности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отражение расходов бюджета в финансовых документах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формирование отчетов об исполнении бюджета по расходам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6786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64D57D-FDB0-2C5C-DB0F-4FEC0EA0B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07" y="4826674"/>
            <a:ext cx="2587669" cy="16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2111522" y="274025"/>
            <a:ext cx="539156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КОНТРОЛЬ ЗА РАСХОДАМИ БЮДЖЕТА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9DAA098-18D1-0F6D-94FD-19010980C4BC}"/>
              </a:ext>
            </a:extLst>
          </p:cNvPr>
          <p:cNvGraphicFramePr/>
          <p:nvPr/>
        </p:nvGraphicFramePr>
        <p:xfrm>
          <a:off x="5787025" y="4826674"/>
          <a:ext cx="3356975" cy="203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E77FC324-262D-D564-A76C-5DB077FD2F01}"/>
              </a:ext>
            </a:extLst>
          </p:cNvPr>
          <p:cNvGraphicFramePr>
            <a:graphicFrameLocks noGrp="1"/>
          </p:cNvGraphicFramePr>
          <p:nvPr/>
        </p:nvGraphicFramePr>
        <p:xfrm>
          <a:off x="551145" y="1396998"/>
          <a:ext cx="8154444" cy="324389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21108607"/>
                    </a:ext>
                  </a:extLst>
                </a:gridCol>
                <a:gridCol w="5411244">
                  <a:extLst>
                    <a:ext uri="{9D8B030D-6E8A-4147-A177-3AD203B41FA5}">
                      <a16:colId xmlns:a16="http://schemas.microsoft.com/office/drawing/2014/main" val="258488442"/>
                    </a:ext>
                  </a:extLst>
                </a:gridCol>
              </a:tblGrid>
              <a:tr h="95789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Стадии бюджетного процесса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Процедуры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96994"/>
                  </a:ext>
                </a:extLst>
              </a:tr>
              <a:tr h="160002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 мониторинг расходов бюджета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обследование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ревизия </a:t>
                      </a:r>
                    </a:p>
                    <a:p>
                      <a:pPr marL="342900" indent="-342900">
                        <a:buFont typeface="Wingdings" pitchFamily="2" charset="2"/>
                        <a:buChar char="Ø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96786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9B45F8-EA7B-45AD-7103-90EDE5F42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07" y="4826674"/>
            <a:ext cx="2587669" cy="16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941855"/>
              </p:ext>
            </p:extLst>
          </p:nvPr>
        </p:nvGraphicFramePr>
        <p:xfrm>
          <a:off x="409480" y="921775"/>
          <a:ext cx="8325039" cy="531924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84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2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01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БЮДЖЕТА</a:t>
                      </a:r>
                    </a:p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СОСТАВЛЯЮТ БЮДЖЕТ И ОТВЕЧАЮТ ЗА ЕГО ИСПОЛНЕНИЕ</a:t>
                      </a: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latin typeface="Times New Roman" pitchFamily="18" charset="0"/>
                          <a:cs typeface="Times New Roman" pitchFamily="18" charset="0"/>
                        </a:rPr>
                        <a:t>УТВЕРЖДАЮТ БЮДЖЕТ</a:t>
                      </a: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dirty="0">
                          <a:latin typeface="Times New Roman" pitchFamily="18" charset="0"/>
                          <a:cs typeface="Times New Roman" pitchFamily="18" charset="0"/>
                        </a:rPr>
                        <a:t>Органы исполнительной власти</a:t>
                      </a: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>
                          <a:latin typeface="Times New Roman" pitchFamily="18" charset="0"/>
                          <a:cs typeface="Times New Roman" pitchFamily="18" charset="0"/>
                        </a:rPr>
                        <a:t>Органы законодательной (представительной) власти</a:t>
                      </a:r>
                      <a:endParaRPr lang="ru-RU" sz="18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427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бюджет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Правительство Российской Федерации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Федеральное Собрание (Государственная Дума, Совет Федерации)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841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Бюджеты субъектов Российской Федерации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Правительства (администрации) субъектов Российской Федерации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Государственные собрания, законодательные собрания, областные думы, парламенты и др.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0668">
                <a:tc>
                  <a:txBody>
                    <a:bodyPr/>
                    <a:lstStyle/>
                    <a:p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Местные бюджеты (городские, районные, сельские)</a:t>
                      </a:r>
                      <a:endParaRPr lang="ru-RU" sz="18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Городские, районные, сельские администрации во главе с мэрами, старостами и др.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Выборные собрания, районные, городские советы, думы, земства, муниципальные комитеты и др.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215" marR="75215" marT="50144" marB="7521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B85BE7-63F8-387E-22C3-993B432DDF90}"/>
              </a:ext>
            </a:extLst>
          </p:cNvPr>
          <p:cNvSpPr txBox="1"/>
          <p:nvPr/>
        </p:nvSpPr>
        <p:spPr>
          <a:xfrm>
            <a:off x="1953491" y="247644"/>
            <a:ext cx="5514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БЮДЖЕТА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706720" y="2628821"/>
            <a:ext cx="3211674" cy="70643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КЛАССИФИКАЦИЯ РАСХОДОВ БЮДЖЕТА</a:t>
            </a:r>
            <a:endParaRPr lang="ru-RU" sz="200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D684E-DA9C-813E-EE88-812E7264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7" r="8691"/>
          <a:stretch/>
        </p:blipFill>
        <p:spPr>
          <a:xfrm>
            <a:off x="5013198" y="1238087"/>
            <a:ext cx="3689604" cy="34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0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3B568A9-340D-4A06-AD22-7D7CF88C2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96871"/>
              </p:ext>
            </p:extLst>
          </p:nvPr>
        </p:nvGraphicFramePr>
        <p:xfrm>
          <a:off x="308970" y="1772328"/>
          <a:ext cx="4132394" cy="3983563"/>
        </p:xfrm>
        <a:graphic>
          <a:graphicData uri="http://schemas.openxmlformats.org/drawingml/2006/table">
            <a:tbl>
              <a:tblPr/>
              <a:tblGrid>
                <a:gridCol w="1930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445">
                <a:tc>
                  <a:txBody>
                    <a:bodyPr/>
                    <a:lstStyle/>
                    <a:p>
                      <a:pPr algn="l" rtl="0" fontAlgn="ctr"/>
                      <a:endParaRPr lang="ru-RU" sz="1000" b="0" i="0" u="none" strike="noStrike" dirty="0">
                        <a:solidFill>
                          <a:srgbClr val="3B455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904" marR="1904" marT="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1904" marR="1904" marT="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1904" marR="1904" marT="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1904" marR="1904" marT="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526524"/>
                  </a:ext>
                </a:extLst>
              </a:tr>
              <a:tr h="210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1904" marR="1904" marT="19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245 343,4</a:t>
                      </a:r>
                    </a:p>
                  </a:txBody>
                  <a:tcPr marL="1904" marR="1904" marT="190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209 522,7</a:t>
                      </a:r>
                    </a:p>
                  </a:txBody>
                  <a:tcPr marL="1904" marR="1904" marT="190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3B455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214 439,6</a:t>
                      </a:r>
                    </a:p>
                  </a:txBody>
                  <a:tcPr marL="1904" marR="1904" marT="1904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687544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57 520,5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53 560,1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54 753,9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51 181,8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47 111,1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45 708,5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национальная  экономика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39 349,6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34 811,8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46 602,4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091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жилищно-коммунальное</a:t>
                      </a: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хозяйство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27 213,5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24 849,0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18 147,7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25 911,8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17 349,0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18 359,2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РФ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21 643,7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12 471,5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8 284,7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12 254,8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 3 786,0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2 480,3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4 150,4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  3 469,6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3 476,9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2 774,8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2 157,5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1 961,7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091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1 750,8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3 116,7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3 883,0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6256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776,8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696,1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649,5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669,2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188,4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194,4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838903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114,4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72,4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72,4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642733"/>
                  </a:ext>
                </a:extLst>
              </a:tr>
              <a:tr h="180395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2792" marR="2792" marT="27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31,3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32,3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33,4   </a:t>
                      </a:r>
                    </a:p>
                  </a:txBody>
                  <a:tcPr marL="2792" marR="2792" marT="2792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310534"/>
                  </a:ext>
                </a:extLst>
              </a:tr>
              <a:tr h="179656">
                <a:tc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2268" marR="2268" marT="226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268" marR="2268" marT="2268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5 851,2</a:t>
                      </a:r>
                    </a:p>
                  </a:txBody>
                  <a:tcPr marL="2268" marR="2268" marT="2268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9 831,6</a:t>
                      </a:r>
                    </a:p>
                  </a:txBody>
                  <a:tcPr marL="2268" marR="2268" marT="2268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1295802"/>
                  </a:ext>
                </a:extLst>
              </a:tr>
            </a:tbl>
          </a:graphicData>
        </a:graphic>
      </p:graphicFrame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C6989E59-5C6F-4F6E-BBD6-66EA5FB06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93880"/>
              </p:ext>
            </p:extLst>
          </p:nvPr>
        </p:nvGraphicFramePr>
        <p:xfrm>
          <a:off x="4571999" y="1841651"/>
          <a:ext cx="4263030" cy="390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515">
                  <a:extLst>
                    <a:ext uri="{9D8B030D-6E8A-4147-A177-3AD203B41FA5}">
                      <a16:colId xmlns:a16="http://schemas.microsoft.com/office/drawing/2014/main" val="3443504597"/>
                    </a:ext>
                  </a:extLst>
                </a:gridCol>
                <a:gridCol w="2131515">
                  <a:extLst>
                    <a:ext uri="{9D8B030D-6E8A-4147-A177-3AD203B41FA5}">
                      <a16:colId xmlns:a16="http://schemas.microsoft.com/office/drawing/2014/main" val="2576362672"/>
                    </a:ext>
                  </a:extLst>
                </a:gridCol>
              </a:tblGrid>
              <a:tr h="5576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СОЦИАЛЬНАЯ ПОЛИТИКА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социальное обеспечение и обслуживание населения (социальные выплаты) и др. 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ОБРАЗОВАНИЕ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обеспечение функционирования образовательной системы Кузбасса и др.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505302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ЖКХ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расходы, связанные с жилищным,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коммунальным хозяйством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и благоустройством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НАЦИОНАЛЬНАЯ ЭКОНОМИКА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сельское, водное и лесное хозяйство, содержание транспорта, расходы на дорожное хозяйство (дорожные фонды) 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42371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ЗДРАВООХРАНЕНИЕ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систему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здравоохранения 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МЕЖБЮДЖЕТНЫЕ ТРАНСФЕРТЫ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дотации и другие межбюджетные трансферты другим бюджетам, в т.ч. бюджетам городов, районов и округов Кузбасса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283445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ФИЗКУЛЬТУРА И СПОРТ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содержание учреждений спорта, поддержка отрасли физической культуры и спорта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ОБЩЕГОСУДАРСТВЕННЫЕ ВОПРОСЫ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содержание органов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государственной власти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237243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ОБСЛУЖИВАНИЕ ГОСДОЛГА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обслуживание внутреннего и внешнего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долга Кузбасса (выплаты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по кредитам и др.)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КУЛЬТУРА, КИНЕМАТОГРАФИЯ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по содержанию учреждений культуры, поддержка системы культуры, организаций культурных массовых мероприятий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984701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НАЦИОНАЛЬНАЯ БЕЗОПАСНОСТЬ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ГО, миграционную политику, защиту от ЧС природного и техногенного характера и др.</a:t>
                      </a: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ОХРАНА ОКРУЖАЮЩЕЙ СРЕДЫ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экологический контроль и охрану объектов растительного и животного мира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518976"/>
                  </a:ext>
                </a:extLst>
              </a:tr>
              <a:tr h="557660"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СМИ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расходы на периодическую печать 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и издательства и др.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</a:rPr>
                        <a:t>НАЦИОНАЛЬНАЯ ОБОРОНА</a:t>
                      </a:r>
                    </a:p>
                    <a:p>
                      <a:pPr marL="0" marR="0" lvl="0" indent="0" algn="ctr" defTabSz="4179117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dirty="0">
                          <a:solidFill>
                            <a:srgbClr val="3B4559"/>
                          </a:solidFill>
                        </a:rPr>
                        <a:t>субвенции местным бюджетам на первичный воинский учет органами местного самоуправления (з/плата работникам военно-учетного стола)</a:t>
                      </a:r>
                      <a:endParaRPr lang="ru-RU" sz="1000" b="0" i="1" dirty="0">
                        <a:solidFill>
                          <a:srgbClr val="3B4559"/>
                        </a:solidFill>
                      </a:endParaRPr>
                    </a:p>
                  </a:txBody>
                  <a:tcPr marL="42203" marR="42203" marT="10887" marB="1088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205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1DBB61-01FA-50CD-91F7-6319495376C0}"/>
              </a:ext>
            </a:extLst>
          </p:cNvPr>
          <p:cNvSpPr txBox="1"/>
          <p:nvPr/>
        </p:nvSpPr>
        <p:spPr>
          <a:xfrm>
            <a:off x="351654" y="1137502"/>
            <a:ext cx="594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0BE0681-3BA5-48A4-52F8-70CF38A81180}"/>
              </a:ext>
            </a:extLst>
          </p:cNvPr>
          <p:cNvCxnSpPr/>
          <p:nvPr/>
        </p:nvCxnSpPr>
        <p:spPr>
          <a:xfrm>
            <a:off x="351655" y="1143704"/>
            <a:ext cx="0" cy="338311"/>
          </a:xfrm>
          <a:prstGeom prst="line">
            <a:avLst/>
          </a:prstGeom>
          <a:ln w="6032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607DEE-59FA-E17F-9749-233047294824}"/>
              </a:ext>
            </a:extLst>
          </p:cNvPr>
          <p:cNvSpPr txBox="1"/>
          <p:nvPr/>
        </p:nvSpPr>
        <p:spPr>
          <a:xfrm>
            <a:off x="351655" y="1416077"/>
            <a:ext cx="7970561" cy="35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15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1715" b="1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 классификации</a:t>
            </a:r>
            <a:r>
              <a:rPr lang="ru-RU" sz="1715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млн рублей</a:t>
            </a:r>
            <a:endParaRPr lang="ru-RU" sz="104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2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1DBB61-01FA-50CD-91F7-6319495376C0}"/>
              </a:ext>
            </a:extLst>
          </p:cNvPr>
          <p:cNvSpPr txBox="1"/>
          <p:nvPr/>
        </p:nvSpPr>
        <p:spPr>
          <a:xfrm>
            <a:off x="447724" y="1089691"/>
            <a:ext cx="594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0BE0681-3BA5-48A4-52F8-70CF38A81180}"/>
              </a:ext>
            </a:extLst>
          </p:cNvPr>
          <p:cNvCxnSpPr/>
          <p:nvPr/>
        </p:nvCxnSpPr>
        <p:spPr>
          <a:xfrm>
            <a:off x="351655" y="1143704"/>
            <a:ext cx="0" cy="338311"/>
          </a:xfrm>
          <a:prstGeom prst="line">
            <a:avLst/>
          </a:prstGeom>
          <a:ln w="6032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906D9A-9796-4446-3EE0-E993D7D3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39" y="1312859"/>
            <a:ext cx="4306461" cy="4747962"/>
          </a:xfrm>
          <a:prstGeom prst="rect">
            <a:avLst/>
          </a:prstGeom>
          <a:effectLst>
            <a:glow>
              <a:schemeClr val="accent1"/>
            </a:glow>
            <a:softEdge rad="187114"/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4AE0779-9BF6-5B6D-34D3-B6E8991C10B4}"/>
              </a:ext>
            </a:extLst>
          </p:cNvPr>
          <p:cNvGrpSpPr/>
          <p:nvPr/>
        </p:nvGrpSpPr>
        <p:grpSpPr>
          <a:xfrm>
            <a:off x="351655" y="1549911"/>
            <a:ext cx="5751780" cy="3758177"/>
            <a:chOff x="12502077" y="4236231"/>
            <a:chExt cx="18115444" cy="11836518"/>
          </a:xfrm>
        </p:grpSpPr>
        <p:graphicFrame>
          <p:nvGraphicFramePr>
            <p:cNvPr id="4" name="Диаграмма 3">
              <a:extLst>
                <a:ext uri="{FF2B5EF4-FFF2-40B4-BE49-F238E27FC236}">
                  <a16:creationId xmlns:a16="http://schemas.microsoft.com/office/drawing/2014/main" id="{AD9BC06C-6565-592F-9B21-4EF04421AB88}"/>
                </a:ext>
              </a:extLst>
            </p:cNvPr>
            <p:cNvGraphicFramePr/>
            <p:nvPr/>
          </p:nvGraphicFramePr>
          <p:xfrm>
            <a:off x="16349444" y="5290139"/>
            <a:ext cx="8235029" cy="80802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D553EE-F4A1-FC44-FBAD-428DA3A6907D}"/>
                </a:ext>
              </a:extLst>
            </p:cNvPr>
            <p:cNvSpPr txBox="1"/>
            <p:nvPr/>
          </p:nvSpPr>
          <p:spPr>
            <a:xfrm>
              <a:off x="23377431" y="6416082"/>
              <a:ext cx="7240090" cy="96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t"/>
              <a:r>
                <a:rPr lang="ru-RU" sz="1397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социальная политика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2131E8-54E3-B85E-6C23-F785F0ACD279}"/>
                </a:ext>
              </a:extLst>
            </p:cNvPr>
            <p:cNvSpPr txBox="1"/>
            <p:nvPr/>
          </p:nvSpPr>
          <p:spPr>
            <a:xfrm>
              <a:off x="23339634" y="5638994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286" b="1" dirty="0">
                  <a:solidFill>
                    <a:srgbClr val="002060"/>
                  </a:solidFill>
                  <a:cs typeface="Calibri Light" panose="020F0302020204030204" pitchFamily="34" charset="0"/>
                </a:rPr>
                <a:t>23%</a:t>
              </a:r>
              <a:endParaRPr lang="ru-RU" sz="2286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B88E9-EA9C-07FE-DA01-DCE6B71740C7}"/>
                </a:ext>
              </a:extLst>
            </p:cNvPr>
            <p:cNvSpPr txBox="1"/>
            <p:nvPr/>
          </p:nvSpPr>
          <p:spPr>
            <a:xfrm>
              <a:off x="24059716" y="11420130"/>
              <a:ext cx="4104455" cy="96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t"/>
              <a:r>
                <a:rPr lang="ru-RU" sz="1397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образование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E95079-4625-9456-80E4-3F506F437DF5}"/>
                </a:ext>
              </a:extLst>
            </p:cNvPr>
            <p:cNvSpPr txBox="1"/>
            <p:nvPr/>
          </p:nvSpPr>
          <p:spPr>
            <a:xfrm>
              <a:off x="19841339" y="14021553"/>
              <a:ext cx="5730548" cy="2051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t">
                <a:lnSpc>
                  <a:spcPct val="80000"/>
                </a:lnSpc>
              </a:pPr>
              <a:r>
                <a:rPr lang="ru-RU" sz="1397" dirty="0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национальная экономика</a:t>
              </a:r>
            </a:p>
            <a:p>
              <a:pPr fontAlgn="t"/>
              <a:endParaRPr lang="ru-RU" sz="1397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E377F1-987E-8045-F5E0-929F81BC4E46}"/>
                </a:ext>
              </a:extLst>
            </p:cNvPr>
            <p:cNvSpPr txBox="1"/>
            <p:nvPr/>
          </p:nvSpPr>
          <p:spPr>
            <a:xfrm>
              <a:off x="24095718" y="10596220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286" b="1" dirty="0">
                  <a:solidFill>
                    <a:srgbClr val="0070C0"/>
                  </a:solidFill>
                  <a:cs typeface="Calibri Light" panose="020F0302020204030204" pitchFamily="34" charset="0"/>
                </a:rPr>
                <a:t>21%</a:t>
              </a:r>
              <a:endParaRPr lang="ru-RU" sz="2286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BAA6B5-09A4-70F1-79FF-C2B236C31138}"/>
                </a:ext>
              </a:extLst>
            </p:cNvPr>
            <p:cNvSpPr txBox="1"/>
            <p:nvPr/>
          </p:nvSpPr>
          <p:spPr>
            <a:xfrm>
              <a:off x="19811242" y="13140020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286" b="1" dirty="0">
                  <a:solidFill>
                    <a:srgbClr val="00B0F0"/>
                  </a:solidFill>
                  <a:cs typeface="Calibri Light" panose="020F0302020204030204" pitchFamily="34" charset="0"/>
                </a:rPr>
                <a:t>16%</a:t>
              </a:r>
              <a:endParaRPr lang="ru-RU" sz="2286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33FA59-B9BB-5A0E-8DFA-A0DA335D3E3C}"/>
                </a:ext>
              </a:extLst>
            </p:cNvPr>
            <p:cNvSpPr txBox="1"/>
            <p:nvPr/>
          </p:nvSpPr>
          <p:spPr>
            <a:xfrm>
              <a:off x="13798574" y="12636377"/>
              <a:ext cx="4270917" cy="866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t">
                <a:lnSpc>
                  <a:spcPct val="80000"/>
                </a:lnSpc>
              </a:pPr>
              <a:r>
                <a:rPr lang="ru-RU" sz="1397" dirty="0">
                  <a:solidFill>
                    <a:srgbClr val="00AC9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ЖКХ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684B25-8B81-922A-71C0-E9EC23E9590E}"/>
                </a:ext>
              </a:extLst>
            </p:cNvPr>
            <p:cNvSpPr txBox="1"/>
            <p:nvPr/>
          </p:nvSpPr>
          <p:spPr>
            <a:xfrm>
              <a:off x="15794420" y="11708250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2286" b="1" dirty="0">
                  <a:solidFill>
                    <a:srgbClr val="00AC9C"/>
                  </a:solidFill>
                  <a:cs typeface="Calibri Light" panose="020F0302020204030204" pitchFamily="34" charset="0"/>
                </a:rPr>
                <a:t>11%</a:t>
              </a:r>
              <a:endParaRPr lang="ru-RU" sz="2286" b="1" dirty="0">
                <a:solidFill>
                  <a:srgbClr val="00AC9C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D077F6-A46B-A012-58C0-C2AAE2819434}"/>
                </a:ext>
              </a:extLst>
            </p:cNvPr>
            <p:cNvSpPr txBox="1"/>
            <p:nvPr/>
          </p:nvSpPr>
          <p:spPr>
            <a:xfrm>
              <a:off x="12502077" y="9670282"/>
              <a:ext cx="4788887" cy="96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t"/>
              <a:r>
                <a:rPr lang="ru-RU" sz="1397" dirty="0">
                  <a:solidFill>
                    <a:srgbClr val="FFC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здравоохранение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F4CD36-649D-A1B0-03C7-1FABB3D1229F}"/>
                </a:ext>
              </a:extLst>
            </p:cNvPr>
            <p:cNvSpPr txBox="1"/>
            <p:nvPr/>
          </p:nvSpPr>
          <p:spPr>
            <a:xfrm>
              <a:off x="15031363" y="8842190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2286" b="1" dirty="0">
                  <a:solidFill>
                    <a:srgbClr val="FFC000"/>
                  </a:solidFill>
                  <a:cs typeface="Calibri Light" panose="020F0302020204030204" pitchFamily="34" charset="0"/>
                </a:rPr>
                <a:t>11%</a:t>
              </a:r>
              <a:endParaRPr lang="ru-RU" sz="2286" b="1" dirty="0">
                <a:solidFill>
                  <a:srgbClr val="FFC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58B42E-3EEA-D37A-0E0C-61D65D97A321}"/>
                </a:ext>
              </a:extLst>
            </p:cNvPr>
            <p:cNvSpPr txBox="1"/>
            <p:nvPr/>
          </p:nvSpPr>
          <p:spPr>
            <a:xfrm>
              <a:off x="13049193" y="6705087"/>
              <a:ext cx="4788887" cy="14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t">
                <a:lnSpc>
                  <a:spcPct val="80000"/>
                </a:lnSpc>
              </a:pPr>
              <a:r>
                <a:rPr lang="ru-RU" sz="1397" dirty="0">
                  <a:solidFill>
                    <a:srgbClr val="FF006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межбюджетные  трансферты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C7A1F1-9D74-557F-7C47-CDF9C5806E2D}"/>
                </a:ext>
              </a:extLst>
            </p:cNvPr>
            <p:cNvSpPr txBox="1"/>
            <p:nvPr/>
          </p:nvSpPr>
          <p:spPr>
            <a:xfrm>
              <a:off x="15760207" y="5831210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2286" b="1" dirty="0">
                  <a:solidFill>
                    <a:srgbClr val="FF0066"/>
                  </a:solidFill>
                  <a:cs typeface="Calibri Light" panose="020F0302020204030204" pitchFamily="34" charset="0"/>
                </a:rPr>
                <a:t>9%</a:t>
              </a:r>
              <a:endParaRPr lang="ru-RU" sz="2286" b="1" dirty="0">
                <a:solidFill>
                  <a:srgbClr val="FF006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2F2799-AE78-1FEF-2FDD-9FF27922A747}"/>
                </a:ext>
              </a:extLst>
            </p:cNvPr>
            <p:cNvSpPr txBox="1"/>
            <p:nvPr/>
          </p:nvSpPr>
          <p:spPr>
            <a:xfrm>
              <a:off x="15932802" y="5064323"/>
              <a:ext cx="4788887" cy="96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t"/>
              <a:r>
                <a:rPr lang="ru-RU" sz="1397" dirty="0">
                  <a:solidFill>
                    <a:srgbClr val="3B455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иные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882216-84D0-84C8-444A-B2A309542D5E}"/>
                </a:ext>
              </a:extLst>
            </p:cNvPr>
            <p:cNvSpPr txBox="1"/>
            <p:nvPr/>
          </p:nvSpPr>
          <p:spPr>
            <a:xfrm>
              <a:off x="18643813" y="4236231"/>
              <a:ext cx="2232247" cy="1398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ru-RU" sz="2286" b="1" dirty="0">
                  <a:solidFill>
                    <a:srgbClr val="3B4559"/>
                  </a:solidFill>
                  <a:cs typeface="Calibri Light" panose="020F0302020204030204" pitchFamily="34" charset="0"/>
                </a:rPr>
                <a:t>9%</a:t>
              </a:r>
              <a:endParaRPr lang="ru-RU" sz="2286" b="1" dirty="0">
                <a:solidFill>
                  <a:srgbClr val="3B4559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71B33B-89F1-65E9-E2F4-FD6F84D7C9F2}"/>
                </a:ext>
              </a:extLst>
            </p:cNvPr>
            <p:cNvSpPr txBox="1"/>
            <p:nvPr/>
          </p:nvSpPr>
          <p:spPr>
            <a:xfrm>
              <a:off x="17664260" y="8273972"/>
              <a:ext cx="6431459" cy="3032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600">
                  <a:solidFill>
                    <a:srgbClr val="3B455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ru-RU" sz="1407" dirty="0"/>
                <a:t>доля расходов </a:t>
              </a:r>
            </a:p>
            <a:p>
              <a:r>
                <a:rPr lang="ru-RU" sz="1407" dirty="0"/>
                <a:t>по разделам </a:t>
              </a:r>
            </a:p>
            <a:p>
              <a:r>
                <a:rPr lang="ru-RU" sz="1407" dirty="0"/>
                <a:t>в общей сумме </a:t>
              </a:r>
            </a:p>
            <a:p>
              <a:r>
                <a:rPr lang="ru-RU" sz="1407" dirty="0"/>
                <a:t>расходов </a:t>
              </a:r>
            </a:p>
            <a:p>
              <a:r>
                <a:rPr lang="ru-RU" sz="1407" dirty="0"/>
                <a:t>на 2022 год,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13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585855" y="605917"/>
            <a:ext cx="3284113" cy="20957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 БЮДЖЕТ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9020" y="684281"/>
            <a:ext cx="4655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государственный финансовый план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финансовый год, который имеет силу закона после его утверждения российским парламентом и подписания Президентом России</a:t>
            </a:r>
          </a:p>
        </p:txBody>
      </p:sp>
      <p:pic>
        <p:nvPicPr>
          <p:cNvPr id="6" name="Picture 2" descr="https://static.life.ru/publications/2020/9/27/801104689269.911-1200x.jpeg">
            <a:extLst>
              <a:ext uri="{FF2B5EF4-FFF2-40B4-BE49-F238E27FC236}">
                <a16:creationId xmlns:a16="http://schemas.microsoft.com/office/drawing/2014/main" id="{5D3D2049-0F2E-0602-F9EC-30D2A8D4A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-177" r="1622" b="14942"/>
          <a:stretch/>
        </p:blipFill>
        <p:spPr bwMode="auto">
          <a:xfrm>
            <a:off x="4922374" y="2760219"/>
            <a:ext cx="3288889" cy="22500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CC54C9A-486F-966A-B23B-99265C952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" y="4055817"/>
            <a:ext cx="1309843" cy="93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D030664-C5AB-A2C9-282F-6C650493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18" y="3940472"/>
            <a:ext cx="2011109" cy="11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4C8F1-F373-DE61-C083-A3947ACBB59E}"/>
              </a:ext>
            </a:extLst>
          </p:cNvPr>
          <p:cNvSpPr txBox="1"/>
          <p:nvPr/>
        </p:nvSpPr>
        <p:spPr>
          <a:xfrm>
            <a:off x="354799" y="5840848"/>
            <a:ext cx="87892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 федеральный бюджет является основным средством перераспределения национального дохода, </a:t>
            </a:r>
          </a:p>
          <a:p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ему мобилизуются финансовые ресурсы, необходимые для регулирования экономического развития и обороноспособности страны, социальной политики,, достижения национальных целей развития</a:t>
            </a:r>
            <a:endParaRPr lang="ru-RU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7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39A37A-8F10-CEFC-173F-5366F168CDF9}"/>
              </a:ext>
            </a:extLst>
          </p:cNvPr>
          <p:cNvSpPr txBox="1"/>
          <p:nvPr/>
        </p:nvSpPr>
        <p:spPr>
          <a:xfrm>
            <a:off x="473202" y="2660904"/>
            <a:ext cx="3614166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0" i="0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893CF-2848-7D94-F27E-DEB48A3EE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616" y="654765"/>
            <a:ext cx="3689785" cy="5160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26097-CB81-46DB-0A89-0BDE3AB08257}"/>
              </a:ext>
            </a:extLst>
          </p:cNvPr>
          <p:cNvSpPr txBox="1"/>
          <p:nvPr/>
        </p:nvSpPr>
        <p:spPr>
          <a:xfrm>
            <a:off x="404068" y="915275"/>
            <a:ext cx="3752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демократическое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ФЕДЕРАТИВНОЕ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формой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правления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(ст.1).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B7E36-6D27-954A-13ED-F4A85ED31D7D}"/>
              </a:ext>
            </a:extLst>
          </p:cNvPr>
          <p:cNvSpPr txBox="1"/>
          <p:nvPr/>
        </p:nvSpPr>
        <p:spPr>
          <a:xfrm>
            <a:off x="431381" y="2438649"/>
            <a:ext cx="52370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1E2229"/>
                </a:solidFill>
                <a:effectLst/>
                <a:latin typeface="TrolaLatCyrSemibold"/>
              </a:rPr>
              <a:t>Статья 5</a:t>
            </a:r>
            <a:endParaRPr lang="ru-RU" b="0" i="0" dirty="0">
              <a:solidFill>
                <a:srgbClr val="1E2229"/>
              </a:solidFill>
              <a:effectLst/>
              <a:latin typeface="PTSerif-Regular" panose="020A0603040505020204" pitchFamily="18" charset="0"/>
            </a:endParaRPr>
          </a:p>
          <a:p>
            <a:pPr algn="l" fontAlgn="base"/>
            <a:r>
              <a:rPr lang="ru-RU" b="0" i="0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1. Российская Федерация </a:t>
            </a:r>
            <a:r>
              <a:rPr lang="ru-RU" b="0" i="0" u="sng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состоит из </a:t>
            </a:r>
            <a:r>
              <a:rPr lang="ru-RU" b="0" i="0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республик, краев, областей, городов федерального значения, автономной области, автономных округов — равноправных субъектов Российской Федерации.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6EF3F-3481-4539-D114-847A8DACEE7F}"/>
              </a:ext>
            </a:extLst>
          </p:cNvPr>
          <p:cNvSpPr txBox="1"/>
          <p:nvPr/>
        </p:nvSpPr>
        <p:spPr>
          <a:xfrm>
            <a:off x="431381" y="4434840"/>
            <a:ext cx="51242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1E2229"/>
                </a:solidFill>
                <a:effectLst/>
                <a:latin typeface="TrolaLatCyrSemibold"/>
              </a:rPr>
              <a:t>Статья 12</a:t>
            </a:r>
            <a:endParaRPr lang="ru-RU" b="0" i="0" dirty="0">
              <a:solidFill>
                <a:srgbClr val="1E2229"/>
              </a:solidFill>
              <a:effectLst/>
              <a:latin typeface="PTSerif-Regular" panose="020A0603040505020204" pitchFamily="18" charset="0"/>
            </a:endParaRPr>
          </a:p>
          <a:p>
            <a:pPr algn="l" fontAlgn="base"/>
            <a:r>
              <a:rPr lang="ru-RU" b="0" i="0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В Российской Федерации признается и гарантируется местное самоуправление. Местное самоуправление в пределах своих полномочий самостоятельно. </a:t>
            </a:r>
          </a:p>
          <a:p>
            <a:pPr algn="l" fontAlgn="base"/>
            <a:r>
              <a:rPr lang="ru-RU" b="0" i="0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Органы местного самоуправления </a:t>
            </a:r>
            <a:r>
              <a:rPr lang="ru-RU" b="0" i="0" u="sng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не входят </a:t>
            </a:r>
            <a:r>
              <a:rPr lang="ru-RU" b="0" i="0" dirty="0">
                <a:solidFill>
                  <a:srgbClr val="1E2229"/>
                </a:solidFill>
                <a:effectLst/>
                <a:latin typeface="PTSerif-Regular" panose="020A0603040505020204" pitchFamily="18" charset="0"/>
              </a:rPr>
              <a:t>в систему органов государственной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3973336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90815E-BED0-FC83-6A8B-B732508A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"/>
          <a:stretch/>
        </p:blipFill>
        <p:spPr>
          <a:xfrm>
            <a:off x="4961313" y="2385256"/>
            <a:ext cx="3708428" cy="3389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E26315-AFF2-81D8-2612-A85C813D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05" y="1254107"/>
            <a:ext cx="3932861" cy="263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1FFA50-50FE-625D-6F0B-52D6CD6846E6}"/>
              </a:ext>
            </a:extLst>
          </p:cNvPr>
          <p:cNvSpPr txBox="1"/>
          <p:nvPr/>
        </p:nvSpPr>
        <p:spPr>
          <a:xfrm>
            <a:off x="901605" y="4317759"/>
            <a:ext cx="3708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Проект федерального бюджета с 2018 года </a:t>
            </a:r>
          </a:p>
          <a:p>
            <a:pPr algn="ctr" fontAlgn="t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вносится в Государственную Думу в электронном виде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A1782-60D0-FD17-31ED-7392D9EB9749}"/>
              </a:ext>
            </a:extLst>
          </p:cNvPr>
          <p:cNvSpPr txBox="1"/>
          <p:nvPr/>
        </p:nvSpPr>
        <p:spPr>
          <a:xfrm>
            <a:off x="1777999" y="365667"/>
            <a:ext cx="6112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i="0" dirty="0"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985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83" y="1224299"/>
            <a:ext cx="29267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бюджет– центральное звено территориальных бюджетов, которые служат для финансового обеспечения задач, лежащих на государственных органах управления субъекта РФ.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9C5332-606E-BA93-2F47-3AC0D9A2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299"/>
            <a:ext cx="9170694" cy="5511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0A655-3B6A-9466-AE33-40275E5AA51F}"/>
              </a:ext>
            </a:extLst>
          </p:cNvPr>
          <p:cNvSpPr txBox="1"/>
          <p:nvPr/>
        </p:nvSpPr>
        <p:spPr>
          <a:xfrm>
            <a:off x="367903" y="149588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budget.gov.ru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0954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677" y="57274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ru-RU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цели развития Российской Федерации</a:t>
            </a:r>
          </a:p>
        </p:txBody>
      </p:sp>
      <p:sp>
        <p:nvSpPr>
          <p:cNvPr id="4" name="Прямоугольник с двумя усеченными противолежащими углами 3"/>
          <p:cNvSpPr/>
          <p:nvPr/>
        </p:nvSpPr>
        <p:spPr>
          <a:xfrm>
            <a:off x="933678" y="2176444"/>
            <a:ext cx="4577509" cy="56629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ЛЮДЕЙ</a:t>
            </a: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933677" y="2851088"/>
            <a:ext cx="4577508" cy="59756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САМОРЕАЛИЗАЦИИ И РАЗВИТИЯ ТАЛАНТОВ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933678" y="3546893"/>
            <a:ext cx="4577509" cy="41608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И БЕЗОПАСНАЯ СРЕДА ДЛЯ ЖИЗНИ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933678" y="4081912"/>
            <a:ext cx="4577509" cy="66101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ДОСТОЙНЫЙ, ЭФФЕКТИВНЫЙ ТРУД И УСПЕШНОЕ ПРЕДПРИНИМАТЕЛЬСТВО</a:t>
            </a:r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933677" y="4861857"/>
            <a:ext cx="4577510" cy="5227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</a:t>
            </a:r>
          </a:p>
        </p:txBody>
      </p:sp>
      <p:pic>
        <p:nvPicPr>
          <p:cNvPr id="2050" name="Picture 2" descr="https://i.yapx.ru/Gjfe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05" y="1968999"/>
            <a:ext cx="21431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31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493625" y="225663"/>
            <a:ext cx="8385889" cy="39865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ГОСУДАРСТВЕННЫЕ ПРОГРАММЫ</a:t>
            </a:r>
            <a:endParaRPr lang="ru-RU" sz="200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C4D85-0CC5-A858-34B0-749E7EA676DF}"/>
              </a:ext>
            </a:extLst>
          </p:cNvPr>
          <p:cNvSpPr txBox="1"/>
          <p:nvPr/>
        </p:nvSpPr>
        <p:spPr>
          <a:xfrm>
            <a:off x="547602" y="896325"/>
            <a:ext cx="8385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B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Госпрограмма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пределяет  направления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политики в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сфере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инструментов по достижению стратегических </a:t>
            </a:r>
            <a:r>
              <a:rPr lang="ru-RU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целеи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̆ и задач государства </a:t>
            </a:r>
          </a:p>
          <a:p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A2723-872E-9D4B-8EA9-450465DC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2" y="178621"/>
            <a:ext cx="1263727" cy="67066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D3D76-080F-7272-EAA2-DFDA03A6A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2" r="16304"/>
          <a:stretch/>
        </p:blipFill>
        <p:spPr>
          <a:xfrm>
            <a:off x="547602" y="1944805"/>
            <a:ext cx="5991726" cy="4687532"/>
          </a:xfrm>
          <a:prstGeom prst="rect">
            <a:avLst/>
          </a:prstGeom>
        </p:spPr>
      </p:pic>
      <p:pic>
        <p:nvPicPr>
          <p:cNvPr id="3" name="Picture 2" descr="https://zvencity.ru/images/news/2019/11/urban-environment.jpg">
            <a:extLst>
              <a:ext uri="{FF2B5EF4-FFF2-40B4-BE49-F238E27FC236}">
                <a16:creationId xmlns:a16="http://schemas.microsoft.com/office/drawing/2014/main" id="{27D261FC-22A1-0203-315C-039E6834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76" y="4653376"/>
            <a:ext cx="2783811" cy="18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16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2286000" y="188640"/>
            <a:ext cx="4571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03864"/>
                </a:solidFill>
                <a:latin typeface="Times New Roman"/>
              </a:rPr>
              <a:t>ГОСУДАРСТВЕННЫЕ ПРОГРАММЫ РОССИЙСКОЙ ФЕДЕРАЦИИ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943200" y="1080000"/>
            <a:ext cx="7876800" cy="1114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государственных программ</a:t>
            </a:r>
          </a:p>
        </p:txBody>
      </p:sp>
      <p:pic>
        <p:nvPicPr>
          <p:cNvPr id="214" name="Рисунок 213"/>
          <p:cNvPicPr/>
          <p:nvPr/>
        </p:nvPicPr>
        <p:blipFill rotWithShape="1">
          <a:blip r:embed="rId2"/>
          <a:srcRect l="46787" t="43043" r="3544" b="7958"/>
          <a:stretch/>
        </p:blipFill>
        <p:spPr>
          <a:xfrm>
            <a:off x="180360" y="1745280"/>
            <a:ext cx="8639640" cy="45547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6319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0B734A-D68F-4CB2-8F60-D3E15561A8E7}"/>
              </a:ext>
            </a:extLst>
          </p:cNvPr>
          <p:cNvSpPr txBox="1"/>
          <p:nvPr/>
        </p:nvSpPr>
        <p:spPr>
          <a:xfrm>
            <a:off x="467714" y="1102115"/>
            <a:ext cx="594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A29B915-4046-4454-8D09-202EDEA56FB8}"/>
              </a:ext>
            </a:extLst>
          </p:cNvPr>
          <p:cNvCxnSpPr/>
          <p:nvPr/>
        </p:nvCxnSpPr>
        <p:spPr>
          <a:xfrm>
            <a:off x="351655" y="1143704"/>
            <a:ext cx="0" cy="338311"/>
          </a:xfrm>
          <a:prstGeom prst="line">
            <a:avLst/>
          </a:prstGeom>
          <a:ln w="6032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AE64C4C-D483-45CA-92D8-33D9AA86148F}"/>
              </a:ext>
            </a:extLst>
          </p:cNvPr>
          <p:cNvSpPr txBox="1"/>
          <p:nvPr/>
        </p:nvSpPr>
        <p:spPr>
          <a:xfrm>
            <a:off x="495147" y="1475335"/>
            <a:ext cx="7926092" cy="290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572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как устроена государственная программа</a:t>
            </a:r>
            <a:endParaRPr lang="ru-RU" sz="953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Облачко с текстом: прямоугольное 33">
            <a:extLst>
              <a:ext uri="{FF2B5EF4-FFF2-40B4-BE49-F238E27FC236}">
                <a16:creationId xmlns:a16="http://schemas.microsoft.com/office/drawing/2014/main" id="{52D53A62-26F9-4669-8EF8-A859428E65F4}"/>
              </a:ext>
            </a:extLst>
          </p:cNvPr>
          <p:cNvSpPr/>
          <p:nvPr/>
        </p:nvSpPr>
        <p:spPr>
          <a:xfrm>
            <a:off x="5531838" y="1102115"/>
            <a:ext cx="3091488" cy="4472015"/>
          </a:xfrm>
          <a:prstGeom prst="wedgeRectCallout">
            <a:avLst>
              <a:gd name="adj1" fmla="val -67786"/>
              <a:gd name="adj2" fmla="val -21299"/>
            </a:avLst>
          </a:prstGeom>
          <a:solidFill>
            <a:schemeClr val="bg1"/>
          </a:solidFill>
          <a:ln w="63500" cap="rnd"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5400000" scaled="1"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7"/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EAD7A05-3B71-46C2-9ADA-94E8E91F442F}"/>
              </a:ext>
            </a:extLst>
          </p:cNvPr>
          <p:cNvGrpSpPr/>
          <p:nvPr/>
        </p:nvGrpSpPr>
        <p:grpSpPr>
          <a:xfrm>
            <a:off x="6824137" y="1253822"/>
            <a:ext cx="503595" cy="503595"/>
            <a:chOff x="24072903" y="7578794"/>
            <a:chExt cx="2527445" cy="2527445"/>
          </a:xfrm>
        </p:grpSpPr>
        <p:sp>
          <p:nvSpPr>
            <p:cNvPr id="37" name="Капля 36">
              <a:extLst>
                <a:ext uri="{FF2B5EF4-FFF2-40B4-BE49-F238E27FC236}">
                  <a16:creationId xmlns:a16="http://schemas.microsoft.com/office/drawing/2014/main" id="{CB8013FE-2E73-4F15-9BF7-FDDBE623C6F0}"/>
                </a:ext>
              </a:extLst>
            </p:cNvPr>
            <p:cNvSpPr/>
            <p:nvPr/>
          </p:nvSpPr>
          <p:spPr>
            <a:xfrm rot="8093576">
              <a:off x="24072903" y="7578794"/>
              <a:ext cx="2527445" cy="2527445"/>
            </a:xfrm>
            <a:prstGeom prst="teardrop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38" name="Рисунок 50" descr="Информация">
              <a:extLst>
                <a:ext uri="{FF2B5EF4-FFF2-40B4-BE49-F238E27FC236}">
                  <a16:creationId xmlns:a16="http://schemas.microsoft.com/office/drawing/2014/main" id="{5171F3C4-C3B6-4EA2-89EC-7AC88B53AFE2}"/>
                </a:ext>
              </a:extLst>
            </p:cNvPr>
            <p:cNvSpPr/>
            <p:nvPr/>
          </p:nvSpPr>
          <p:spPr>
            <a:xfrm>
              <a:off x="24408210" y="7871893"/>
              <a:ext cx="1883753" cy="1883753"/>
            </a:xfrm>
            <a:custGeom>
              <a:avLst/>
              <a:gdLst>
                <a:gd name="connsiteX0" fmla="*/ 656105 w 1312210"/>
                <a:gd name="connsiteY0" fmla="*/ 0 h 1312210"/>
                <a:gd name="connsiteX1" fmla="*/ 0 w 1312210"/>
                <a:gd name="connsiteY1" fmla="*/ 656105 h 1312210"/>
                <a:gd name="connsiteX2" fmla="*/ 656105 w 1312210"/>
                <a:gd name="connsiteY2" fmla="*/ 1312211 h 1312210"/>
                <a:gd name="connsiteX3" fmla="*/ 1312211 w 1312210"/>
                <a:gd name="connsiteY3" fmla="*/ 656105 h 1312210"/>
                <a:gd name="connsiteX4" fmla="*/ 656105 w 1312210"/>
                <a:gd name="connsiteY4" fmla="*/ 0 h 1312210"/>
                <a:gd name="connsiteX5" fmla="*/ 621573 w 1312210"/>
                <a:gd name="connsiteY5" fmla="*/ 172659 h 1312210"/>
                <a:gd name="connsiteX6" fmla="*/ 707903 w 1312210"/>
                <a:gd name="connsiteY6" fmla="*/ 258989 h 1312210"/>
                <a:gd name="connsiteX7" fmla="*/ 621573 w 1312210"/>
                <a:gd name="connsiteY7" fmla="*/ 345319 h 1312210"/>
                <a:gd name="connsiteX8" fmla="*/ 535244 w 1312210"/>
                <a:gd name="connsiteY8" fmla="*/ 258989 h 1312210"/>
                <a:gd name="connsiteX9" fmla="*/ 621573 w 1312210"/>
                <a:gd name="connsiteY9" fmla="*/ 172659 h 1312210"/>
                <a:gd name="connsiteX10" fmla="*/ 828765 w 1312210"/>
                <a:gd name="connsiteY10" fmla="*/ 1139551 h 1312210"/>
                <a:gd name="connsiteX11" fmla="*/ 483446 w 1312210"/>
                <a:gd name="connsiteY11" fmla="*/ 1139551 h 1312210"/>
                <a:gd name="connsiteX12" fmla="*/ 483446 w 1312210"/>
                <a:gd name="connsiteY12" fmla="*/ 1035956 h 1312210"/>
                <a:gd name="connsiteX13" fmla="*/ 604307 w 1312210"/>
                <a:gd name="connsiteY13" fmla="*/ 1035956 h 1312210"/>
                <a:gd name="connsiteX14" fmla="*/ 604307 w 1312210"/>
                <a:gd name="connsiteY14" fmla="*/ 517978 h 1312210"/>
                <a:gd name="connsiteX15" fmla="*/ 500712 w 1312210"/>
                <a:gd name="connsiteY15" fmla="*/ 517978 h 1312210"/>
                <a:gd name="connsiteX16" fmla="*/ 500712 w 1312210"/>
                <a:gd name="connsiteY16" fmla="*/ 414382 h 1312210"/>
                <a:gd name="connsiteX17" fmla="*/ 707903 w 1312210"/>
                <a:gd name="connsiteY17" fmla="*/ 414382 h 1312210"/>
                <a:gd name="connsiteX18" fmla="*/ 707903 w 1312210"/>
                <a:gd name="connsiteY18" fmla="*/ 517978 h 1312210"/>
                <a:gd name="connsiteX19" fmla="*/ 707903 w 1312210"/>
                <a:gd name="connsiteY19" fmla="*/ 1035956 h 1312210"/>
                <a:gd name="connsiteX20" fmla="*/ 828765 w 1312210"/>
                <a:gd name="connsiteY20" fmla="*/ 1035956 h 1312210"/>
                <a:gd name="connsiteX21" fmla="*/ 828765 w 1312210"/>
                <a:gd name="connsiteY21" fmla="*/ 1139551 h 131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12210" h="1312210">
                  <a:moveTo>
                    <a:pt x="656105" y="0"/>
                  </a:moveTo>
                  <a:cubicBezTo>
                    <a:pt x="293521" y="0"/>
                    <a:pt x="0" y="293521"/>
                    <a:pt x="0" y="656105"/>
                  </a:cubicBezTo>
                  <a:cubicBezTo>
                    <a:pt x="0" y="1018690"/>
                    <a:pt x="293521" y="1312211"/>
                    <a:pt x="656105" y="1312211"/>
                  </a:cubicBezTo>
                  <a:cubicBezTo>
                    <a:pt x="1018690" y="1312211"/>
                    <a:pt x="1312211" y="1018690"/>
                    <a:pt x="1312211" y="656105"/>
                  </a:cubicBezTo>
                  <a:cubicBezTo>
                    <a:pt x="1312211" y="293521"/>
                    <a:pt x="1018690" y="0"/>
                    <a:pt x="656105" y="0"/>
                  </a:cubicBezTo>
                  <a:close/>
                  <a:moveTo>
                    <a:pt x="621573" y="172659"/>
                  </a:moveTo>
                  <a:cubicBezTo>
                    <a:pt x="669918" y="172659"/>
                    <a:pt x="707903" y="210644"/>
                    <a:pt x="707903" y="258989"/>
                  </a:cubicBezTo>
                  <a:cubicBezTo>
                    <a:pt x="707903" y="307334"/>
                    <a:pt x="669918" y="345319"/>
                    <a:pt x="621573" y="345319"/>
                  </a:cubicBezTo>
                  <a:cubicBezTo>
                    <a:pt x="573229" y="345319"/>
                    <a:pt x="535244" y="307334"/>
                    <a:pt x="535244" y="258989"/>
                  </a:cubicBezTo>
                  <a:cubicBezTo>
                    <a:pt x="535244" y="210644"/>
                    <a:pt x="573229" y="172659"/>
                    <a:pt x="621573" y="172659"/>
                  </a:cubicBezTo>
                  <a:close/>
                  <a:moveTo>
                    <a:pt x="828765" y="1139551"/>
                  </a:moveTo>
                  <a:lnTo>
                    <a:pt x="483446" y="1139551"/>
                  </a:lnTo>
                  <a:lnTo>
                    <a:pt x="483446" y="1035956"/>
                  </a:lnTo>
                  <a:lnTo>
                    <a:pt x="604307" y="1035956"/>
                  </a:lnTo>
                  <a:lnTo>
                    <a:pt x="604307" y="517978"/>
                  </a:lnTo>
                  <a:lnTo>
                    <a:pt x="500712" y="517978"/>
                  </a:lnTo>
                  <a:lnTo>
                    <a:pt x="500712" y="414382"/>
                  </a:lnTo>
                  <a:lnTo>
                    <a:pt x="707903" y="414382"/>
                  </a:lnTo>
                  <a:lnTo>
                    <a:pt x="707903" y="517978"/>
                  </a:lnTo>
                  <a:lnTo>
                    <a:pt x="707903" y="1035956"/>
                  </a:lnTo>
                  <a:lnTo>
                    <a:pt x="828765" y="1035956"/>
                  </a:lnTo>
                  <a:lnTo>
                    <a:pt x="828765" y="1139551"/>
                  </a:lnTo>
                  <a:close/>
                </a:path>
              </a:pathLst>
            </a:custGeom>
            <a:solidFill>
              <a:schemeClr val="bg1"/>
            </a:solidFill>
            <a:ln w="172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397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2AF0EB9-F75C-4E61-A048-9128A8106B9C}"/>
              </a:ext>
            </a:extLst>
          </p:cNvPr>
          <p:cNvSpPr txBox="1"/>
          <p:nvPr/>
        </p:nvSpPr>
        <p:spPr>
          <a:xfrm>
            <a:off x="5582221" y="1923942"/>
            <a:ext cx="28552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задачам, срокам осуществления, исполнителям и ресурсам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обеспечивающих наиболее эффективное достижение целей и решение задач социально-экономического развития субъекта РФ</a:t>
            </a:r>
          </a:p>
        </p:txBody>
      </p:sp>
      <p:sp>
        <p:nvSpPr>
          <p:cNvPr id="42" name="Рисунок 50" descr="Информация">
            <a:hlinkClick r:id="rId2"/>
            <a:extLst>
              <a:ext uri="{FF2B5EF4-FFF2-40B4-BE49-F238E27FC236}">
                <a16:creationId xmlns:a16="http://schemas.microsoft.com/office/drawing/2014/main" id="{C2487120-7C26-4DEB-B8E1-DA5B34C963B2}"/>
              </a:ext>
            </a:extLst>
          </p:cNvPr>
          <p:cNvSpPr/>
          <p:nvPr/>
        </p:nvSpPr>
        <p:spPr>
          <a:xfrm>
            <a:off x="8199962" y="5345278"/>
            <a:ext cx="375339" cy="375339"/>
          </a:xfrm>
          <a:custGeom>
            <a:avLst/>
            <a:gdLst>
              <a:gd name="connsiteX0" fmla="*/ 656105 w 1312210"/>
              <a:gd name="connsiteY0" fmla="*/ 0 h 1312210"/>
              <a:gd name="connsiteX1" fmla="*/ 0 w 1312210"/>
              <a:gd name="connsiteY1" fmla="*/ 656105 h 1312210"/>
              <a:gd name="connsiteX2" fmla="*/ 656105 w 1312210"/>
              <a:gd name="connsiteY2" fmla="*/ 1312211 h 1312210"/>
              <a:gd name="connsiteX3" fmla="*/ 1312211 w 1312210"/>
              <a:gd name="connsiteY3" fmla="*/ 656105 h 1312210"/>
              <a:gd name="connsiteX4" fmla="*/ 656105 w 1312210"/>
              <a:gd name="connsiteY4" fmla="*/ 0 h 1312210"/>
              <a:gd name="connsiteX5" fmla="*/ 621573 w 1312210"/>
              <a:gd name="connsiteY5" fmla="*/ 172659 h 1312210"/>
              <a:gd name="connsiteX6" fmla="*/ 707903 w 1312210"/>
              <a:gd name="connsiteY6" fmla="*/ 258989 h 1312210"/>
              <a:gd name="connsiteX7" fmla="*/ 621573 w 1312210"/>
              <a:gd name="connsiteY7" fmla="*/ 345319 h 1312210"/>
              <a:gd name="connsiteX8" fmla="*/ 535244 w 1312210"/>
              <a:gd name="connsiteY8" fmla="*/ 258989 h 1312210"/>
              <a:gd name="connsiteX9" fmla="*/ 621573 w 1312210"/>
              <a:gd name="connsiteY9" fmla="*/ 172659 h 1312210"/>
              <a:gd name="connsiteX10" fmla="*/ 828765 w 1312210"/>
              <a:gd name="connsiteY10" fmla="*/ 1139551 h 1312210"/>
              <a:gd name="connsiteX11" fmla="*/ 483446 w 1312210"/>
              <a:gd name="connsiteY11" fmla="*/ 1139551 h 1312210"/>
              <a:gd name="connsiteX12" fmla="*/ 483446 w 1312210"/>
              <a:gd name="connsiteY12" fmla="*/ 1035956 h 1312210"/>
              <a:gd name="connsiteX13" fmla="*/ 604307 w 1312210"/>
              <a:gd name="connsiteY13" fmla="*/ 1035956 h 1312210"/>
              <a:gd name="connsiteX14" fmla="*/ 604307 w 1312210"/>
              <a:gd name="connsiteY14" fmla="*/ 517978 h 1312210"/>
              <a:gd name="connsiteX15" fmla="*/ 500712 w 1312210"/>
              <a:gd name="connsiteY15" fmla="*/ 517978 h 1312210"/>
              <a:gd name="connsiteX16" fmla="*/ 500712 w 1312210"/>
              <a:gd name="connsiteY16" fmla="*/ 414382 h 1312210"/>
              <a:gd name="connsiteX17" fmla="*/ 707903 w 1312210"/>
              <a:gd name="connsiteY17" fmla="*/ 414382 h 1312210"/>
              <a:gd name="connsiteX18" fmla="*/ 707903 w 1312210"/>
              <a:gd name="connsiteY18" fmla="*/ 517978 h 1312210"/>
              <a:gd name="connsiteX19" fmla="*/ 707903 w 1312210"/>
              <a:gd name="connsiteY19" fmla="*/ 1035956 h 1312210"/>
              <a:gd name="connsiteX20" fmla="*/ 828765 w 1312210"/>
              <a:gd name="connsiteY20" fmla="*/ 1035956 h 1312210"/>
              <a:gd name="connsiteX21" fmla="*/ 828765 w 1312210"/>
              <a:gd name="connsiteY21" fmla="*/ 1139551 h 131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2210" h="1312210">
                <a:moveTo>
                  <a:pt x="656105" y="0"/>
                </a:moveTo>
                <a:cubicBezTo>
                  <a:pt x="293521" y="0"/>
                  <a:pt x="0" y="293521"/>
                  <a:pt x="0" y="656105"/>
                </a:cubicBezTo>
                <a:cubicBezTo>
                  <a:pt x="0" y="1018690"/>
                  <a:pt x="293521" y="1312211"/>
                  <a:pt x="656105" y="1312211"/>
                </a:cubicBezTo>
                <a:cubicBezTo>
                  <a:pt x="1018690" y="1312211"/>
                  <a:pt x="1312211" y="1018690"/>
                  <a:pt x="1312211" y="656105"/>
                </a:cubicBezTo>
                <a:cubicBezTo>
                  <a:pt x="1312211" y="293521"/>
                  <a:pt x="1018690" y="0"/>
                  <a:pt x="656105" y="0"/>
                </a:cubicBezTo>
                <a:close/>
                <a:moveTo>
                  <a:pt x="621573" y="172659"/>
                </a:moveTo>
                <a:cubicBezTo>
                  <a:pt x="669918" y="172659"/>
                  <a:pt x="707903" y="210644"/>
                  <a:pt x="707903" y="258989"/>
                </a:cubicBezTo>
                <a:cubicBezTo>
                  <a:pt x="707903" y="307334"/>
                  <a:pt x="669918" y="345319"/>
                  <a:pt x="621573" y="345319"/>
                </a:cubicBezTo>
                <a:cubicBezTo>
                  <a:pt x="573229" y="345319"/>
                  <a:pt x="535244" y="307334"/>
                  <a:pt x="535244" y="258989"/>
                </a:cubicBezTo>
                <a:cubicBezTo>
                  <a:pt x="535244" y="210644"/>
                  <a:pt x="573229" y="172659"/>
                  <a:pt x="621573" y="172659"/>
                </a:cubicBezTo>
                <a:close/>
                <a:moveTo>
                  <a:pt x="828765" y="1139551"/>
                </a:moveTo>
                <a:lnTo>
                  <a:pt x="483446" y="1139551"/>
                </a:lnTo>
                <a:lnTo>
                  <a:pt x="483446" y="1035956"/>
                </a:lnTo>
                <a:lnTo>
                  <a:pt x="604307" y="1035956"/>
                </a:lnTo>
                <a:lnTo>
                  <a:pt x="604307" y="517978"/>
                </a:lnTo>
                <a:lnTo>
                  <a:pt x="500712" y="517978"/>
                </a:lnTo>
                <a:lnTo>
                  <a:pt x="500712" y="414382"/>
                </a:lnTo>
                <a:lnTo>
                  <a:pt x="707903" y="414382"/>
                </a:lnTo>
                <a:lnTo>
                  <a:pt x="707903" y="517978"/>
                </a:lnTo>
                <a:lnTo>
                  <a:pt x="707903" y="1035956"/>
                </a:lnTo>
                <a:lnTo>
                  <a:pt x="828765" y="1035956"/>
                </a:lnTo>
                <a:lnTo>
                  <a:pt x="828765" y="11395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726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397"/>
          </a:p>
        </p:txBody>
      </p:sp>
      <p:sp>
        <p:nvSpPr>
          <p:cNvPr id="43" name="Рисунок 9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8213073B-BFFB-4F66-963A-D21E375F6D48}"/>
              </a:ext>
            </a:extLst>
          </p:cNvPr>
          <p:cNvSpPr/>
          <p:nvPr/>
        </p:nvSpPr>
        <p:spPr>
          <a:xfrm rot="16200000">
            <a:off x="8357963" y="5655376"/>
            <a:ext cx="379947" cy="253391"/>
          </a:xfrm>
          <a:custGeom>
            <a:avLst/>
            <a:gdLst>
              <a:gd name="connsiteX0" fmla="*/ 2304798 w 2450671"/>
              <a:gd name="connsiteY0" fmla="*/ 409042 h 1634377"/>
              <a:gd name="connsiteX1" fmla="*/ 860652 w 2450671"/>
              <a:gd name="connsiteY1" fmla="*/ 409042 h 1634377"/>
              <a:gd name="connsiteX2" fmla="*/ 1400384 w 2450671"/>
              <a:gd name="connsiteY2" fmla="*/ 289426 h 1634377"/>
              <a:gd name="connsiteX3" fmla="*/ 1511247 w 2450671"/>
              <a:gd name="connsiteY3" fmla="*/ 114378 h 1634377"/>
              <a:gd name="connsiteX4" fmla="*/ 1336199 w 2450671"/>
              <a:gd name="connsiteY4" fmla="*/ 3514 h 1634377"/>
              <a:gd name="connsiteX5" fmla="*/ 548484 w 2450671"/>
              <a:gd name="connsiteY5" fmla="*/ 178562 h 1634377"/>
              <a:gd name="connsiteX6" fmla="*/ 466795 w 2450671"/>
              <a:gd name="connsiteY6" fmla="*/ 233994 h 1634377"/>
              <a:gd name="connsiteX7" fmla="*/ 218810 w 2450671"/>
              <a:gd name="connsiteY7" fmla="*/ 554915 h 1634377"/>
              <a:gd name="connsiteX8" fmla="*/ 0 w 2450671"/>
              <a:gd name="connsiteY8" fmla="*/ 554915 h 1634377"/>
              <a:gd name="connsiteX9" fmla="*/ 0 w 2450671"/>
              <a:gd name="connsiteY9" fmla="*/ 1400980 h 1634377"/>
              <a:gd name="connsiteX10" fmla="*/ 145873 w 2450671"/>
              <a:gd name="connsiteY10" fmla="*/ 1400980 h 1634377"/>
              <a:gd name="connsiteX11" fmla="*/ 758541 w 2450671"/>
              <a:gd name="connsiteY11" fmla="*/ 1634377 h 1634377"/>
              <a:gd name="connsiteX12" fmla="*/ 1283685 w 2450671"/>
              <a:gd name="connsiteY12" fmla="*/ 1634377 h 1634377"/>
              <a:gd name="connsiteX13" fmla="*/ 1458733 w 2450671"/>
              <a:gd name="connsiteY13" fmla="*/ 1459329 h 1634377"/>
              <a:gd name="connsiteX14" fmla="*/ 1412053 w 2450671"/>
              <a:gd name="connsiteY14" fmla="*/ 1342631 h 1634377"/>
              <a:gd name="connsiteX15" fmla="*/ 1429558 w 2450671"/>
              <a:gd name="connsiteY15" fmla="*/ 1342631 h 1634377"/>
              <a:gd name="connsiteX16" fmla="*/ 1604606 w 2450671"/>
              <a:gd name="connsiteY16" fmla="*/ 1167583 h 1634377"/>
              <a:gd name="connsiteX17" fmla="*/ 1555009 w 2450671"/>
              <a:gd name="connsiteY17" fmla="*/ 1045049 h 1634377"/>
              <a:gd name="connsiteX18" fmla="*/ 1692130 w 2450671"/>
              <a:gd name="connsiteY18" fmla="*/ 875836 h 1634377"/>
              <a:gd name="connsiteX19" fmla="*/ 1517082 w 2450671"/>
              <a:gd name="connsiteY19" fmla="*/ 700788 h 1634377"/>
              <a:gd name="connsiteX20" fmla="*/ 2304798 w 2450671"/>
              <a:gd name="connsiteY20" fmla="*/ 700788 h 1634377"/>
              <a:gd name="connsiteX21" fmla="*/ 2450671 w 2450671"/>
              <a:gd name="connsiteY21" fmla="*/ 554915 h 1634377"/>
              <a:gd name="connsiteX22" fmla="*/ 2304798 w 2450671"/>
              <a:gd name="connsiteY22" fmla="*/ 409042 h 16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0671" h="1634377">
                <a:moveTo>
                  <a:pt x="2304798" y="409042"/>
                </a:moveTo>
                <a:lnTo>
                  <a:pt x="860652" y="409042"/>
                </a:lnTo>
                <a:lnTo>
                  <a:pt x="1400384" y="289426"/>
                </a:lnTo>
                <a:cubicBezTo>
                  <a:pt x="1479155" y="271921"/>
                  <a:pt x="1528752" y="193149"/>
                  <a:pt x="1511247" y="114378"/>
                </a:cubicBezTo>
                <a:cubicBezTo>
                  <a:pt x="1493742" y="35606"/>
                  <a:pt x="1414971" y="-13991"/>
                  <a:pt x="1336199" y="3514"/>
                </a:cubicBezTo>
                <a:lnTo>
                  <a:pt x="548484" y="178562"/>
                </a:lnTo>
                <a:cubicBezTo>
                  <a:pt x="519309" y="187314"/>
                  <a:pt x="490134" y="204819"/>
                  <a:pt x="466795" y="233994"/>
                </a:cubicBezTo>
                <a:lnTo>
                  <a:pt x="218810" y="554915"/>
                </a:lnTo>
                <a:lnTo>
                  <a:pt x="0" y="554915"/>
                </a:lnTo>
                <a:lnTo>
                  <a:pt x="0" y="1400980"/>
                </a:lnTo>
                <a:lnTo>
                  <a:pt x="145873" y="1400980"/>
                </a:lnTo>
                <a:cubicBezTo>
                  <a:pt x="353013" y="1400980"/>
                  <a:pt x="367601" y="1634377"/>
                  <a:pt x="758541" y="1634377"/>
                </a:cubicBezTo>
                <a:cubicBezTo>
                  <a:pt x="851900" y="1634377"/>
                  <a:pt x="1161151" y="1634377"/>
                  <a:pt x="1283685" y="1634377"/>
                </a:cubicBezTo>
                <a:cubicBezTo>
                  <a:pt x="1379961" y="1634377"/>
                  <a:pt x="1458733" y="1555606"/>
                  <a:pt x="1458733" y="1459329"/>
                </a:cubicBezTo>
                <a:cubicBezTo>
                  <a:pt x="1458733" y="1412650"/>
                  <a:pt x="1441228" y="1371805"/>
                  <a:pt x="1412053" y="1342631"/>
                </a:cubicBezTo>
                <a:cubicBezTo>
                  <a:pt x="1417888" y="1342631"/>
                  <a:pt x="1423723" y="1342631"/>
                  <a:pt x="1429558" y="1342631"/>
                </a:cubicBezTo>
                <a:cubicBezTo>
                  <a:pt x="1525835" y="1342631"/>
                  <a:pt x="1604606" y="1263859"/>
                  <a:pt x="1604606" y="1167583"/>
                </a:cubicBezTo>
                <a:cubicBezTo>
                  <a:pt x="1604606" y="1120903"/>
                  <a:pt x="1587101" y="1077141"/>
                  <a:pt x="1555009" y="1045049"/>
                </a:cubicBezTo>
                <a:cubicBezTo>
                  <a:pt x="1633781" y="1027545"/>
                  <a:pt x="1692130" y="957525"/>
                  <a:pt x="1692130" y="875836"/>
                </a:cubicBezTo>
                <a:cubicBezTo>
                  <a:pt x="1692130" y="779560"/>
                  <a:pt x="1613359" y="700788"/>
                  <a:pt x="1517082" y="700788"/>
                </a:cubicBezTo>
                <a:lnTo>
                  <a:pt x="2304798" y="700788"/>
                </a:lnTo>
                <a:cubicBezTo>
                  <a:pt x="2386487" y="700788"/>
                  <a:pt x="2450671" y="636604"/>
                  <a:pt x="2450671" y="554915"/>
                </a:cubicBezTo>
                <a:cubicBezTo>
                  <a:pt x="2450671" y="473226"/>
                  <a:pt x="2386487" y="409042"/>
                  <a:pt x="2304798" y="409042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0800000" scaled="1"/>
            <a:tileRect/>
          </a:gradFill>
          <a:ln w="2917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1397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B148CD-8DC0-450E-A6C0-563A100B55B4}"/>
              </a:ext>
            </a:extLst>
          </p:cNvPr>
          <p:cNvSpPr txBox="1"/>
          <p:nvPr/>
        </p:nvSpPr>
        <p:spPr>
          <a:xfrm>
            <a:off x="8467661" y="5253340"/>
            <a:ext cx="314609" cy="29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86" b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</a:t>
            </a:r>
            <a:endParaRPr lang="ru-RU" sz="1397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EA95EA-D1C8-4D91-A225-F1A8A4618DE4}"/>
              </a:ext>
            </a:extLst>
          </p:cNvPr>
          <p:cNvSpPr txBox="1"/>
          <p:nvPr/>
        </p:nvSpPr>
        <p:spPr>
          <a:xfrm>
            <a:off x="5531838" y="5642236"/>
            <a:ext cx="2889403" cy="340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667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*нажмите для перехода на страницу государственных программ </a:t>
            </a:r>
          </a:p>
          <a:p>
            <a:pPr>
              <a:lnSpc>
                <a:spcPct val="80000"/>
              </a:lnSpc>
            </a:pPr>
            <a:r>
              <a:rPr lang="ru-RU" sz="667" i="1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Кузбасса на официальном сайте Администрации Правительства Кузбасса </a:t>
            </a:r>
            <a:endParaRPr lang="ru-RU" sz="762" i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73DA206-2AA3-418E-A2A1-6EBB1833054C}"/>
              </a:ext>
            </a:extLst>
          </p:cNvPr>
          <p:cNvCxnSpPr/>
          <p:nvPr/>
        </p:nvCxnSpPr>
        <p:spPr>
          <a:xfrm>
            <a:off x="355371" y="1678711"/>
            <a:ext cx="0" cy="3946693"/>
          </a:xfrm>
          <a:prstGeom prst="line">
            <a:avLst/>
          </a:prstGeom>
          <a:ln w="60325" cap="rnd"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FCE444F-8424-4319-B38D-A2349DA9F75C}"/>
              </a:ext>
            </a:extLst>
          </p:cNvPr>
          <p:cNvCxnSpPr>
            <a:cxnSpLocks/>
          </p:cNvCxnSpPr>
          <p:nvPr/>
        </p:nvCxnSpPr>
        <p:spPr>
          <a:xfrm>
            <a:off x="355372" y="2142954"/>
            <a:ext cx="440936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A61F04-9268-4D22-B34F-A006DE3AE2E3}"/>
              </a:ext>
            </a:extLst>
          </p:cNvPr>
          <p:cNvSpPr txBox="1"/>
          <p:nvPr/>
        </p:nvSpPr>
        <p:spPr>
          <a:xfrm>
            <a:off x="830602" y="2021126"/>
            <a:ext cx="1757597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паспорт программы</a:t>
            </a:r>
            <a:endParaRPr lang="ru-RU" sz="129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548F2B-B402-43C0-825B-72640A2A6976}"/>
              </a:ext>
            </a:extLst>
          </p:cNvPr>
          <p:cNvSpPr txBox="1"/>
          <p:nvPr/>
        </p:nvSpPr>
        <p:spPr>
          <a:xfrm>
            <a:off x="830602" y="2226066"/>
            <a:ext cx="3309161" cy="35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таблица с основными параметрами госпрограммы: кураторами, исполнителями, целями, задачами, объемами финансирования и сроками реализации</a:t>
            </a:r>
            <a:endParaRPr lang="ru-RU" sz="704" i="1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4815220-4225-4222-BC3C-16CFBDB4ABED}"/>
              </a:ext>
            </a:extLst>
          </p:cNvPr>
          <p:cNvCxnSpPr>
            <a:cxnSpLocks/>
          </p:cNvCxnSpPr>
          <p:nvPr/>
        </p:nvCxnSpPr>
        <p:spPr>
          <a:xfrm>
            <a:off x="350479" y="2702002"/>
            <a:ext cx="445829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651DE26-3E4A-487D-A894-54912C77758B}"/>
              </a:ext>
            </a:extLst>
          </p:cNvPr>
          <p:cNvSpPr txBox="1"/>
          <p:nvPr/>
        </p:nvSpPr>
        <p:spPr>
          <a:xfrm>
            <a:off x="830602" y="2569323"/>
            <a:ext cx="1757597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характеристика</a:t>
            </a:r>
            <a:endParaRPr lang="ru-RU" sz="1290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DCEB2E-F95F-4A84-AB83-52EFD849908C}"/>
              </a:ext>
            </a:extLst>
          </p:cNvPr>
          <p:cNvSpPr txBox="1"/>
          <p:nvPr/>
        </p:nvSpPr>
        <p:spPr>
          <a:xfrm>
            <a:off x="830602" y="2774263"/>
            <a:ext cx="3309158" cy="267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текстовая часть госпрограммы, которая характеризует текущее состояние сфер, на которые направлена реализация госпрограммы</a:t>
            </a:r>
            <a:endParaRPr lang="ru-RU" sz="704" i="1" dirty="0">
              <a:solidFill>
                <a:srgbClr val="0070C0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5616F53-0CC9-4BD5-9B68-AFCDF2A4AF33}"/>
              </a:ext>
            </a:extLst>
          </p:cNvPr>
          <p:cNvCxnSpPr>
            <a:cxnSpLocks/>
          </p:cNvCxnSpPr>
          <p:nvPr/>
        </p:nvCxnSpPr>
        <p:spPr>
          <a:xfrm>
            <a:off x="350479" y="3147592"/>
            <a:ext cx="445623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75A941-8811-49E6-ACB9-CC5A1EA6ED5E}"/>
              </a:ext>
            </a:extLst>
          </p:cNvPr>
          <p:cNvSpPr txBox="1"/>
          <p:nvPr/>
        </p:nvSpPr>
        <p:spPr>
          <a:xfrm>
            <a:off x="830396" y="3014912"/>
            <a:ext cx="2781754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описание целей и задач</a:t>
            </a:r>
            <a:endParaRPr lang="ru-RU" sz="1290" dirty="0">
              <a:solidFill>
                <a:srgbClr val="3B4559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D72E41-BC60-4168-B059-CD3DC90ABEDB}"/>
              </a:ext>
            </a:extLst>
          </p:cNvPr>
          <p:cNvSpPr txBox="1"/>
          <p:nvPr/>
        </p:nvSpPr>
        <p:spPr>
          <a:xfrm>
            <a:off x="830396" y="3219853"/>
            <a:ext cx="3351179" cy="181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текстовая часть госпрограммы о целях и задачах госпрограммы</a:t>
            </a:r>
            <a:endParaRPr lang="ru-RU" sz="704" i="1" dirty="0">
              <a:solidFill>
                <a:srgbClr val="3B4559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850BCF9-9A6F-4B58-8CA3-90DB889F1AA6}"/>
              </a:ext>
            </a:extLst>
          </p:cNvPr>
          <p:cNvCxnSpPr>
            <a:cxnSpLocks/>
          </p:cNvCxnSpPr>
          <p:nvPr/>
        </p:nvCxnSpPr>
        <p:spPr>
          <a:xfrm>
            <a:off x="350479" y="3489089"/>
            <a:ext cx="445623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06339E3-5F27-410A-B2A4-D952D9F15E00}"/>
              </a:ext>
            </a:extLst>
          </p:cNvPr>
          <p:cNvSpPr txBox="1"/>
          <p:nvPr/>
        </p:nvSpPr>
        <p:spPr>
          <a:xfrm>
            <a:off x="830395" y="3356409"/>
            <a:ext cx="2468608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перечень подпрограмм</a:t>
            </a:r>
            <a:endParaRPr lang="ru-RU" sz="1290" dirty="0">
              <a:solidFill>
                <a:srgbClr val="0070C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90AB11-BF2C-4AC2-BA8A-062301FA7B02}"/>
              </a:ext>
            </a:extLst>
          </p:cNvPr>
          <p:cNvSpPr txBox="1"/>
          <p:nvPr/>
        </p:nvSpPr>
        <p:spPr>
          <a:xfrm>
            <a:off x="830397" y="3561350"/>
            <a:ext cx="3351176" cy="267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таблица, которая представляет перечень подпрограмм и основных мероприятий </a:t>
            </a:r>
            <a:endParaRPr lang="ru-RU" sz="704" i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98B0B1F-70AF-4715-B223-94C9473E4F40}"/>
              </a:ext>
            </a:extLst>
          </p:cNvPr>
          <p:cNvCxnSpPr>
            <a:cxnSpLocks/>
          </p:cNvCxnSpPr>
          <p:nvPr/>
        </p:nvCxnSpPr>
        <p:spPr>
          <a:xfrm>
            <a:off x="350478" y="3904626"/>
            <a:ext cx="445623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8F401A8-FFFA-4A99-97C4-2822294DEA7B}"/>
              </a:ext>
            </a:extLst>
          </p:cNvPr>
          <p:cNvSpPr txBox="1"/>
          <p:nvPr/>
        </p:nvSpPr>
        <p:spPr>
          <a:xfrm>
            <a:off x="830395" y="3771946"/>
            <a:ext cx="2781766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ресурсное обеспечение</a:t>
            </a:r>
            <a:endParaRPr lang="ru-RU" sz="1290" dirty="0">
              <a:solidFill>
                <a:srgbClr val="3B4559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D31BF5-945A-4F1A-85E1-088538C40F5A}"/>
              </a:ext>
            </a:extLst>
          </p:cNvPr>
          <p:cNvSpPr txBox="1"/>
          <p:nvPr/>
        </p:nvSpPr>
        <p:spPr>
          <a:xfrm>
            <a:off x="838969" y="4036760"/>
            <a:ext cx="3351179" cy="35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одна из важнейших структурных элементов госпрограммы, </a:t>
            </a:r>
          </a:p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таблица с разбивкой по годам, подпрограммам и мероприятиям </a:t>
            </a:r>
          </a:p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 указанием планируемых денежных средств</a:t>
            </a:r>
            <a:endParaRPr lang="ru-RU" sz="704" i="1" dirty="0">
              <a:solidFill>
                <a:srgbClr val="3B4559"/>
              </a:solidFill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7F7B4AF-9576-4AD0-B878-8616ECD2D000}"/>
              </a:ext>
            </a:extLst>
          </p:cNvPr>
          <p:cNvCxnSpPr>
            <a:cxnSpLocks/>
          </p:cNvCxnSpPr>
          <p:nvPr/>
        </p:nvCxnSpPr>
        <p:spPr>
          <a:xfrm>
            <a:off x="359052" y="4453024"/>
            <a:ext cx="445623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3D6AA89-87C4-4BCF-8991-28AE0F9AE8E3}"/>
              </a:ext>
            </a:extLst>
          </p:cNvPr>
          <p:cNvSpPr txBox="1"/>
          <p:nvPr/>
        </p:nvSpPr>
        <p:spPr>
          <a:xfrm>
            <a:off x="838970" y="4320345"/>
            <a:ext cx="3003799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сведения о планируемых показателях</a:t>
            </a:r>
            <a:endParaRPr lang="ru-RU" sz="1290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8713E9-BE5B-43FF-8E3A-629A11720E6D}"/>
              </a:ext>
            </a:extLst>
          </p:cNvPr>
          <p:cNvSpPr txBox="1"/>
          <p:nvPr/>
        </p:nvSpPr>
        <p:spPr>
          <a:xfrm>
            <a:off x="838970" y="4525285"/>
            <a:ext cx="3351176" cy="267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таблица мероприятий из ресурсного обеспечения с указанием планируемых значений показателей и формулами их расчета</a:t>
            </a:r>
            <a:endParaRPr lang="ru-RU" sz="704" i="1" dirty="0">
              <a:solidFill>
                <a:srgbClr val="0070C0"/>
              </a:solidFill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E135E01-06AF-4D9E-9240-8BBFC43988D3}"/>
              </a:ext>
            </a:extLst>
          </p:cNvPr>
          <p:cNvCxnSpPr>
            <a:cxnSpLocks/>
          </p:cNvCxnSpPr>
          <p:nvPr/>
        </p:nvCxnSpPr>
        <p:spPr>
          <a:xfrm>
            <a:off x="348017" y="4970930"/>
            <a:ext cx="445623" cy="0"/>
          </a:xfrm>
          <a:prstGeom prst="line">
            <a:avLst/>
          </a:prstGeom>
          <a:ln w="60325">
            <a:gradFill flip="none" rotWithShape="1"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0FD051-2FC1-4C09-AD15-426C48A2230A}"/>
              </a:ext>
            </a:extLst>
          </p:cNvPr>
          <p:cNvSpPr txBox="1"/>
          <p:nvPr/>
        </p:nvSpPr>
        <p:spPr>
          <a:xfrm>
            <a:off x="827934" y="4838250"/>
            <a:ext cx="1757597" cy="29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90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оценка эффективности</a:t>
            </a:r>
            <a:endParaRPr lang="ru-RU" sz="1290" dirty="0">
              <a:solidFill>
                <a:srgbClr val="3B4559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1C2A0C-3318-455B-A971-0469BB370E2F}"/>
              </a:ext>
            </a:extLst>
          </p:cNvPr>
          <p:cNvSpPr txBox="1"/>
          <p:nvPr/>
        </p:nvSpPr>
        <p:spPr>
          <a:xfrm>
            <a:off x="827933" y="5043190"/>
            <a:ext cx="3351179" cy="267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методика, текстовое описание с формулами, </a:t>
            </a:r>
          </a:p>
          <a:p>
            <a:pPr>
              <a:lnSpc>
                <a:spcPct val="80000"/>
              </a:lnSpc>
            </a:pPr>
            <a:r>
              <a:rPr lang="ru-RU" sz="704" i="1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 оценке эффективности госпрограммы</a:t>
            </a:r>
            <a:endParaRPr lang="ru-RU" sz="704" i="1" dirty="0">
              <a:solidFill>
                <a:srgbClr val="3B4559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C71678-F8A2-4F63-A6CE-500D599C5F7B}"/>
              </a:ext>
            </a:extLst>
          </p:cNvPr>
          <p:cNvSpPr txBox="1"/>
          <p:nvPr/>
        </p:nvSpPr>
        <p:spPr>
          <a:xfrm>
            <a:off x="363459" y="5764770"/>
            <a:ext cx="5218762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каждая государственная программа разрабатывается органом исполнительной власти отраслевой компетенции, в нее обязательно вносятся изменения в соответствии с Законом о бюджете</a:t>
            </a:r>
          </a:p>
          <a:p>
            <a:pPr>
              <a:lnSpc>
                <a:spcPct val="80000"/>
              </a:lnSpc>
            </a:pPr>
            <a:endParaRPr lang="ru-RU" sz="1200" dirty="0">
              <a:solidFill>
                <a:srgbClr val="3B455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80000"/>
              </a:lnSpc>
            </a:pPr>
            <a:endParaRPr lang="ru-RU" sz="1200" dirty="0">
              <a:solidFill>
                <a:srgbClr val="3B45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94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286000" y="188640"/>
            <a:ext cx="457164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03864"/>
                </a:solidFill>
                <a:latin typeface="Times New Roman"/>
              </a:rPr>
              <a:t>ГОСУДАРСТВЕННЫЕ ПРОГРАММЫ </a:t>
            </a:r>
          </a:p>
          <a:p>
            <a:pPr algn="ctr">
              <a:lnSpc>
                <a:spcPct val="100000"/>
              </a:lnSpc>
            </a:pPr>
            <a:r>
              <a:rPr lang="ru-RU" b="0" strike="noStrike" kern="0" spc="-1" dirty="0">
                <a:solidFill>
                  <a:srgbClr val="203864"/>
                </a:solidFill>
                <a:latin typeface="Times New Roman" panose="02020603050405020304" pitchFamily="18" charset="0"/>
              </a:rPr>
              <a:t>д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оля расходов федерального бюджета на реализацию государственных программ Российской Федерации в общем объеме расходов федерального бюджета</a:t>
            </a:r>
            <a:r>
              <a:rPr lang="ru-RU" dirty="0">
                <a:effectLst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51A2E-B297-7782-F110-A66B9A7E4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22"/>
          <a:stretch/>
        </p:blipFill>
        <p:spPr>
          <a:xfrm>
            <a:off x="2196013" y="1664513"/>
            <a:ext cx="4751614" cy="46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01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585855" y="605917"/>
            <a:ext cx="3584363" cy="20957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 БЮДЖЕТ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(бюджет субъекта Российской Федерации)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9DC8C-BF26-63AB-7719-C6A16F3547B0}"/>
              </a:ext>
            </a:extLst>
          </p:cNvPr>
          <p:cNvSpPr txBox="1"/>
          <p:nvPr/>
        </p:nvSpPr>
        <p:spPr>
          <a:xfrm>
            <a:off x="4378035" y="605917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центральное звено бюджетов субъектов Российской Федерации, 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служат для финансового обеспечения задач, лежащих на государственных органах управления конкретного региона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42F17FC-F578-D551-BE2F-4605162A7EA6}"/>
              </a:ext>
            </a:extLst>
          </p:cNvPr>
          <p:cNvGrpSpPr/>
          <p:nvPr/>
        </p:nvGrpSpPr>
        <p:grpSpPr>
          <a:xfrm>
            <a:off x="585855" y="3404409"/>
            <a:ext cx="4299406" cy="2702892"/>
            <a:chOff x="1725891" y="3374306"/>
            <a:chExt cx="4259273" cy="2702892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EB99A2B-19EF-5237-1508-C97C3125D52C}"/>
                </a:ext>
              </a:extLst>
            </p:cNvPr>
            <p:cNvGrpSpPr/>
            <p:nvPr/>
          </p:nvGrpSpPr>
          <p:grpSpPr>
            <a:xfrm>
              <a:off x="1725891" y="3374306"/>
              <a:ext cx="4259273" cy="2702892"/>
              <a:chOff x="1725891" y="3374306"/>
              <a:chExt cx="4259273" cy="27028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5C607C-E644-0ECA-D49A-DE7AA099AD44}"/>
                  </a:ext>
                </a:extLst>
              </p:cNvPr>
              <p:cNvSpPr txBox="1"/>
              <p:nvPr/>
            </p:nvSpPr>
            <p:spPr>
              <a:xfrm>
                <a:off x="1725891" y="5123091"/>
                <a:ext cx="425927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областной бюджет </a:t>
                </a:r>
              </a:p>
              <a:p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принимается </a:t>
                </a:r>
              </a:p>
              <a:p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финансового обеспечения задач </a:t>
                </a:r>
              </a:p>
              <a:p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функций</a:t>
                </a:r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органов государственной власти региона  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1FD57F-DBAE-2676-3B9B-78FAA09EAFD8}"/>
                  </a:ext>
                </a:extLst>
              </p:cNvPr>
              <p:cNvSpPr txBox="1"/>
              <p:nvPr/>
            </p:nvSpPr>
            <p:spPr>
              <a:xfrm>
                <a:off x="3420331" y="3374306"/>
                <a:ext cx="20623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3B4559"/>
                    </a:solidFill>
                    <a:cs typeface="Arial" panose="020B0604020202020204" pitchFamily="34" charset="0"/>
                  </a:rPr>
                  <a:t>ЦЕЛЬ</a:t>
                </a:r>
                <a:endParaRPr lang="ru-RU" sz="1400" dirty="0">
                  <a:solidFill>
                    <a:srgbClr val="3B4559"/>
                  </a:solidFill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61B729E-68DC-B01C-F425-8105D1A6BFB6}"/>
                </a:ext>
              </a:extLst>
            </p:cNvPr>
            <p:cNvGrpSpPr/>
            <p:nvPr/>
          </p:nvGrpSpPr>
          <p:grpSpPr>
            <a:xfrm>
              <a:off x="1883848" y="3374306"/>
              <a:ext cx="1536483" cy="1536483"/>
              <a:chOff x="10226165" y="15710979"/>
              <a:chExt cx="4876800" cy="4876800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759456D3-E11F-BEAC-DDAD-76D37844D328}"/>
                  </a:ext>
                </a:extLst>
              </p:cNvPr>
              <p:cNvSpPr/>
              <p:nvPr/>
            </p:nvSpPr>
            <p:spPr>
              <a:xfrm>
                <a:off x="12718455" y="18423978"/>
                <a:ext cx="1494050" cy="14940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2F49F40A-E20D-E856-24E2-E9A50476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6165" y="15710979"/>
                <a:ext cx="4876800" cy="4876800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E7A8CF9-1C47-1E5C-AE2C-04E2E9E4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08"/>
          <a:stretch/>
        </p:blipFill>
        <p:spPr>
          <a:xfrm>
            <a:off x="4765967" y="2413734"/>
            <a:ext cx="2915617" cy="41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18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286000" y="188640"/>
            <a:ext cx="4571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203864"/>
                </a:solidFill>
                <a:latin typeface="Times New Roman"/>
              </a:rPr>
              <a:t>ГОСУДАРСТВЕННЫЕ ПРОГРАММЫ МОСКВЫ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943200" y="963886"/>
            <a:ext cx="7876800" cy="1114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Москве реализуется 13 государственных программ</a:t>
            </a:r>
          </a:p>
        </p:txBody>
      </p:sp>
      <p:pic>
        <p:nvPicPr>
          <p:cNvPr id="211" name="Рисунок 210"/>
          <p:cNvPicPr/>
          <p:nvPr/>
        </p:nvPicPr>
        <p:blipFill>
          <a:blip r:embed="rId2"/>
          <a:srcRect l="33007" t="14346" r="9900" b="11457"/>
          <a:stretch/>
        </p:blipFill>
        <p:spPr>
          <a:xfrm rot="21595800">
            <a:off x="751908" y="1406087"/>
            <a:ext cx="7193880" cy="5258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47934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286000" y="188640"/>
            <a:ext cx="45716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03864"/>
                </a:solidFill>
                <a:latin typeface="Times New Roman"/>
              </a:rPr>
              <a:t>ГОСУДАРСТВЕННЫЕ ПРОГРАММЫ ТВЕРИ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02B623-38C1-5938-2736-5C92C6AA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70" y="826920"/>
            <a:ext cx="7200900" cy="5359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5A951-178F-6F08-1CC0-BC1B3E22E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20" y="821195"/>
            <a:ext cx="7772400" cy="58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6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14B369-C6BA-7C84-D249-60F25E5968D3}"/>
              </a:ext>
            </a:extLst>
          </p:cNvPr>
          <p:cNvSpPr txBox="1"/>
          <p:nvPr/>
        </p:nvSpPr>
        <p:spPr>
          <a:xfrm>
            <a:off x="2437232" y="224033"/>
            <a:ext cx="45761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b="1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БЮДЖЕТЫ БЮДЖЕТНОЙ СИСТЕМЫ РОССИЙСКОЙ ФЕДЕРАЦИИ</a:t>
            </a:r>
            <a:endParaRPr lang="ru-RU" sz="13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4438C-2DA4-1AA6-8EAC-518F17CD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" y="731864"/>
            <a:ext cx="9144000" cy="6000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6B978F-A8D8-8010-82C6-FD10F4C0624B}"/>
              </a:ext>
            </a:extLst>
          </p:cNvPr>
          <p:cNvSpPr txBox="1"/>
          <p:nvPr/>
        </p:nvSpPr>
        <p:spPr>
          <a:xfrm>
            <a:off x="7641771" y="6452292"/>
            <a:ext cx="1819470" cy="279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https://budget.gov.ru</a:t>
            </a:r>
          </a:p>
        </p:txBody>
      </p:sp>
    </p:spTree>
    <p:extLst>
      <p:ext uri="{BB962C8B-B14F-4D97-AF65-F5344CB8AC3E}">
        <p14:creationId xmlns:p14="http://schemas.microsoft.com/office/powerpoint/2010/main" val="2419335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585855" y="605917"/>
            <a:ext cx="3584363" cy="209572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 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9DC8C-BF26-63AB-7719-C6A16F3547B0}"/>
              </a:ext>
            </a:extLst>
          </p:cNvPr>
          <p:cNvSpPr txBox="1"/>
          <p:nvPr/>
        </p:nvSpPr>
        <p:spPr>
          <a:xfrm>
            <a:off x="4572000" y="594616"/>
            <a:ext cx="42994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главных каналов доведения до населения конечных результатов производства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распределяются между отдельными группами населения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финансируются развитие отраслей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42F17FC-F578-D551-BE2F-4605162A7EA6}"/>
              </a:ext>
            </a:extLst>
          </p:cNvPr>
          <p:cNvGrpSpPr/>
          <p:nvPr/>
        </p:nvGrpSpPr>
        <p:grpSpPr>
          <a:xfrm>
            <a:off x="585855" y="3404409"/>
            <a:ext cx="4299406" cy="2702892"/>
            <a:chOff x="1725891" y="3374306"/>
            <a:chExt cx="4259273" cy="2702892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EB99A2B-19EF-5237-1508-C97C3125D52C}"/>
                </a:ext>
              </a:extLst>
            </p:cNvPr>
            <p:cNvGrpSpPr/>
            <p:nvPr/>
          </p:nvGrpSpPr>
          <p:grpSpPr>
            <a:xfrm>
              <a:off x="1725891" y="3374306"/>
              <a:ext cx="4259273" cy="2702892"/>
              <a:chOff x="1725891" y="3374306"/>
              <a:chExt cx="4259273" cy="27028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5C607C-E644-0ECA-D49A-DE7AA099AD44}"/>
                  </a:ext>
                </a:extLst>
              </p:cNvPr>
              <p:cNvSpPr txBox="1"/>
              <p:nvPr/>
            </p:nvSpPr>
            <p:spPr>
              <a:xfrm>
                <a:off x="1725891" y="5123091"/>
                <a:ext cx="425927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местный бюджет </a:t>
                </a:r>
              </a:p>
              <a:p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принимается </a:t>
                </a:r>
              </a:p>
              <a:p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для финансового обеспечения задач </a:t>
                </a:r>
              </a:p>
              <a:p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ru-RU" sz="1400" b="1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функций</a:t>
                </a:r>
                <a:r>
                  <a:rPr lang="ru-RU" sz="1400" dirty="0">
                    <a:solidFill>
                      <a:srgbClr val="3B45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местного самоуправления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1FD57F-DBAE-2676-3B9B-78FAA09EAFD8}"/>
                  </a:ext>
                </a:extLst>
              </p:cNvPr>
              <p:cNvSpPr txBox="1"/>
              <p:nvPr/>
            </p:nvSpPr>
            <p:spPr>
              <a:xfrm>
                <a:off x="3420331" y="3374306"/>
                <a:ext cx="20623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3B4559"/>
                    </a:solidFill>
                    <a:cs typeface="Arial" panose="020B0604020202020204" pitchFamily="34" charset="0"/>
                  </a:rPr>
                  <a:t>ЦЕЛЬ</a:t>
                </a:r>
                <a:endParaRPr lang="ru-RU" sz="1400" dirty="0">
                  <a:solidFill>
                    <a:srgbClr val="3B4559"/>
                  </a:solidFill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61B729E-68DC-B01C-F425-8105D1A6BFB6}"/>
                </a:ext>
              </a:extLst>
            </p:cNvPr>
            <p:cNvGrpSpPr/>
            <p:nvPr/>
          </p:nvGrpSpPr>
          <p:grpSpPr>
            <a:xfrm>
              <a:off x="1883848" y="3374306"/>
              <a:ext cx="1536483" cy="1536483"/>
              <a:chOff x="10226165" y="15710979"/>
              <a:chExt cx="4876800" cy="4876800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759456D3-E11F-BEAC-DDAD-76D37844D328}"/>
                  </a:ext>
                </a:extLst>
              </p:cNvPr>
              <p:cNvSpPr/>
              <p:nvPr/>
            </p:nvSpPr>
            <p:spPr>
              <a:xfrm>
                <a:off x="12718455" y="18423978"/>
                <a:ext cx="1494050" cy="14940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2F49F40A-E20D-E856-24E2-E9A504765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6165" y="15710979"/>
                <a:ext cx="4876800" cy="4876800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106D4-E7BE-8829-CEFE-35B58161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222" y="3027318"/>
            <a:ext cx="4746917" cy="32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3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C729926-3531-391C-479C-62C72036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07532" cy="1325563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Республики Мордовия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288AEE0-FF73-D005-17E2-E4E8A229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3" y="2060847"/>
            <a:ext cx="7886701" cy="377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12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олилиния: фигура 109">
            <a:extLst>
              <a:ext uri="{FF2B5EF4-FFF2-40B4-BE49-F238E27FC236}">
                <a16:creationId xmlns:a16="http://schemas.microsoft.com/office/drawing/2014/main" id="{EE5E6453-B046-436D-93ED-8BDF99C35DF8}"/>
              </a:ext>
            </a:extLst>
          </p:cNvPr>
          <p:cNvSpPr/>
          <p:nvPr/>
        </p:nvSpPr>
        <p:spPr>
          <a:xfrm rot="20940484">
            <a:off x="-175939" y="3515621"/>
            <a:ext cx="9426690" cy="726936"/>
          </a:xfrm>
          <a:custGeom>
            <a:avLst/>
            <a:gdLst>
              <a:gd name="connsiteX0" fmla="*/ 0 w 32593936"/>
              <a:gd name="connsiteY0" fmla="*/ 2330270 h 2330270"/>
              <a:gd name="connsiteX1" fmla="*/ 7108723 w 32593936"/>
              <a:gd name="connsiteY1" fmla="*/ 530966 h 2330270"/>
              <a:gd name="connsiteX2" fmla="*/ 16577187 w 32593936"/>
              <a:gd name="connsiteY2" fmla="*/ 1415870 h 2330270"/>
              <a:gd name="connsiteX3" fmla="*/ 25013265 w 32593936"/>
              <a:gd name="connsiteY3" fmla="*/ 25 h 2330270"/>
              <a:gd name="connsiteX4" fmla="*/ 32593936 w 32593936"/>
              <a:gd name="connsiteY4" fmla="*/ 1386373 h 233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3936" h="2330270">
                <a:moveTo>
                  <a:pt x="0" y="2330270"/>
                </a:moveTo>
                <a:cubicBezTo>
                  <a:pt x="2172929" y="1506818"/>
                  <a:pt x="4345859" y="683366"/>
                  <a:pt x="7108723" y="530966"/>
                </a:cubicBezTo>
                <a:cubicBezTo>
                  <a:pt x="9871587" y="378566"/>
                  <a:pt x="13593097" y="1504360"/>
                  <a:pt x="16577187" y="1415870"/>
                </a:cubicBezTo>
                <a:cubicBezTo>
                  <a:pt x="19561277" y="1327380"/>
                  <a:pt x="22343807" y="4941"/>
                  <a:pt x="25013265" y="25"/>
                </a:cubicBezTo>
                <a:cubicBezTo>
                  <a:pt x="27682723" y="-4891"/>
                  <a:pt x="30138329" y="690741"/>
                  <a:pt x="32593936" y="1386373"/>
                </a:cubicBezTo>
              </a:path>
            </a:pathLst>
          </a:custGeom>
          <a:noFill/>
          <a:ln w="34925">
            <a:gradFill flip="none" rotWithShape="1">
              <a:gsLst>
                <a:gs pos="0">
                  <a:srgbClr val="00AC9C"/>
                </a:gs>
                <a:gs pos="55000">
                  <a:srgbClr val="0070C0"/>
                </a:gs>
                <a:gs pos="100000">
                  <a:srgbClr val="3B4559"/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7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A4B759E-2E7B-6BE2-9F8A-D31FA929FC92}"/>
              </a:ext>
            </a:extLst>
          </p:cNvPr>
          <p:cNvGrpSpPr/>
          <p:nvPr/>
        </p:nvGrpSpPr>
        <p:grpSpPr>
          <a:xfrm>
            <a:off x="528037" y="1813129"/>
            <a:ext cx="2081148" cy="2924414"/>
            <a:chOff x="1801559" y="3129166"/>
            <a:chExt cx="7100471" cy="9977533"/>
          </a:xfrm>
        </p:grpSpPr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id="{74A48671-6E33-46D0-A94B-F7F47993DF2A}"/>
                </a:ext>
              </a:extLst>
            </p:cNvPr>
            <p:cNvSpPr/>
            <p:nvPr/>
          </p:nvSpPr>
          <p:spPr>
            <a:xfrm>
              <a:off x="1801559" y="3671179"/>
              <a:ext cx="7100471" cy="9435520"/>
            </a:xfrm>
            <a:prstGeom prst="roundRect">
              <a:avLst>
                <a:gd name="adj" fmla="val 9155"/>
              </a:avLst>
            </a:prstGeom>
            <a:solidFill>
              <a:srgbClr val="00AC9C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879002DC-A6AB-B66F-BF16-D91F1F3D58F0}"/>
                </a:ext>
              </a:extLst>
            </p:cNvPr>
            <p:cNvSpPr/>
            <p:nvPr/>
          </p:nvSpPr>
          <p:spPr>
            <a:xfrm>
              <a:off x="2107830" y="4078536"/>
              <a:ext cx="6487380" cy="8620806"/>
            </a:xfrm>
            <a:prstGeom prst="roundRect">
              <a:avLst>
                <a:gd name="adj" fmla="val 9155"/>
              </a:avLst>
            </a:prstGeom>
            <a:solidFill>
              <a:srgbClr val="00AC9C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ED3B98CC-8608-4E28-92CA-73E4CBF7220D}"/>
                </a:ext>
              </a:extLst>
            </p:cNvPr>
            <p:cNvSpPr/>
            <p:nvPr/>
          </p:nvSpPr>
          <p:spPr>
            <a:xfrm>
              <a:off x="2273854" y="4292361"/>
              <a:ext cx="6143896" cy="8228141"/>
            </a:xfrm>
            <a:prstGeom prst="roundRect">
              <a:avLst>
                <a:gd name="adj" fmla="val 9225"/>
              </a:avLst>
            </a:prstGeom>
            <a:solidFill>
              <a:schemeClr val="bg1"/>
            </a:solidFill>
            <a:ln w="44450">
              <a:solidFill>
                <a:srgbClr val="00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552BD381-0728-59A9-7C50-F62BD4E363BF}"/>
                </a:ext>
              </a:extLst>
            </p:cNvPr>
            <p:cNvGrpSpPr/>
            <p:nvPr/>
          </p:nvGrpSpPr>
          <p:grpSpPr>
            <a:xfrm>
              <a:off x="4501391" y="3129166"/>
              <a:ext cx="1688822" cy="1688822"/>
              <a:chOff x="-1692032" y="9360141"/>
              <a:chExt cx="1688822" cy="1688822"/>
            </a:xfrm>
          </p:grpSpPr>
          <p:sp>
            <p:nvSpPr>
              <p:cNvPr id="94" name="Овал 93">
                <a:extLst>
                  <a:ext uri="{FF2B5EF4-FFF2-40B4-BE49-F238E27FC236}">
                    <a16:creationId xmlns:a16="http://schemas.microsoft.com/office/drawing/2014/main" id="{CE0A4EB2-8C17-43EB-B36B-5AACEA109C1A}"/>
                  </a:ext>
                </a:extLst>
              </p:cNvPr>
              <p:cNvSpPr/>
              <p:nvPr/>
            </p:nvSpPr>
            <p:spPr>
              <a:xfrm>
                <a:off x="-1692032" y="9360141"/>
                <a:ext cx="1688822" cy="16888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97"/>
              </a:p>
            </p:txBody>
          </p:sp>
          <p:grpSp>
            <p:nvGrpSpPr>
              <p:cNvPr id="90" name="Рисунок 10" descr="Круговая диаграмма">
                <a:extLst>
                  <a:ext uri="{FF2B5EF4-FFF2-40B4-BE49-F238E27FC236}">
                    <a16:creationId xmlns:a16="http://schemas.microsoft.com/office/drawing/2014/main" id="{7B50C2EE-D31A-4FC8-9D7A-3B003724792B}"/>
                  </a:ext>
                </a:extLst>
              </p:cNvPr>
              <p:cNvGrpSpPr/>
              <p:nvPr/>
            </p:nvGrpSpPr>
            <p:grpSpPr>
              <a:xfrm>
                <a:off x="-1390203" y="9662752"/>
                <a:ext cx="1085164" cy="1083600"/>
                <a:chOff x="5785662" y="5359094"/>
                <a:chExt cx="1575481" cy="1577557"/>
              </a:xfrm>
              <a:solidFill>
                <a:srgbClr val="00AC9C"/>
              </a:solidFill>
            </p:grpSpPr>
            <p:sp>
              <p:nvSpPr>
                <p:cNvPr id="91" name="Полилиния: фигура 90">
                  <a:extLst>
                    <a:ext uri="{FF2B5EF4-FFF2-40B4-BE49-F238E27FC236}">
                      <a16:creationId xmlns:a16="http://schemas.microsoft.com/office/drawing/2014/main" id="{6B3C7D36-B515-4FE0-8120-8DACC746E926}"/>
                    </a:ext>
                  </a:extLst>
                </p:cNvPr>
                <p:cNvSpPr/>
                <p:nvPr/>
              </p:nvSpPr>
              <p:spPr>
                <a:xfrm>
                  <a:off x="5785662" y="5359094"/>
                  <a:ext cx="1316014" cy="1577557"/>
                </a:xfrm>
                <a:custGeom>
                  <a:avLst/>
                  <a:gdLst>
                    <a:gd name="connsiteX0" fmla="*/ 747264 w 1316014"/>
                    <a:gd name="connsiteY0" fmla="*/ 0 h 1577557"/>
                    <a:gd name="connsiteX1" fmla="*/ 0 w 1316014"/>
                    <a:gd name="connsiteY1" fmla="*/ 788779 h 1577557"/>
                    <a:gd name="connsiteX2" fmla="*/ 788779 w 1316014"/>
                    <a:gd name="connsiteY2" fmla="*/ 1577557 h 1577557"/>
                    <a:gd name="connsiteX3" fmla="*/ 1316015 w 1316014"/>
                    <a:gd name="connsiteY3" fmla="*/ 1374135 h 1577557"/>
                    <a:gd name="connsiteX4" fmla="*/ 747264 w 1316014"/>
                    <a:gd name="connsiteY4" fmla="*/ 805385 h 1577557"/>
                    <a:gd name="connsiteX5" fmla="*/ 747264 w 1316014"/>
                    <a:gd name="connsiteY5" fmla="*/ 0 h 1577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6014" h="1577557">
                      <a:moveTo>
                        <a:pt x="747264" y="0"/>
                      </a:moveTo>
                      <a:cubicBezTo>
                        <a:pt x="332117" y="20757"/>
                        <a:pt x="0" y="369481"/>
                        <a:pt x="0" y="788779"/>
                      </a:cubicBezTo>
                      <a:cubicBezTo>
                        <a:pt x="0" y="1224683"/>
                        <a:pt x="352875" y="1577557"/>
                        <a:pt x="788779" y="1577557"/>
                      </a:cubicBezTo>
                      <a:cubicBezTo>
                        <a:pt x="985973" y="1577557"/>
                        <a:pt x="1170714" y="1506982"/>
                        <a:pt x="1316015" y="1374135"/>
                      </a:cubicBezTo>
                      <a:lnTo>
                        <a:pt x="747264" y="805385"/>
                      </a:lnTo>
                      <a:lnTo>
                        <a:pt x="747264" y="0"/>
                      </a:lnTo>
                      <a:close/>
                    </a:path>
                  </a:pathLst>
                </a:custGeom>
                <a:grpFill/>
                <a:ln w="207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97"/>
                </a:p>
              </p:txBody>
            </p:sp>
            <p:sp>
              <p:nvSpPr>
                <p:cNvPr id="92" name="Полилиния: фигура 91">
                  <a:extLst>
                    <a:ext uri="{FF2B5EF4-FFF2-40B4-BE49-F238E27FC236}">
                      <a16:creationId xmlns:a16="http://schemas.microsoft.com/office/drawing/2014/main" id="{15B3F477-5AEB-470B-85D5-30BCEB54CE94}"/>
                    </a:ext>
                  </a:extLst>
                </p:cNvPr>
                <p:cNvSpPr/>
                <p:nvPr/>
              </p:nvSpPr>
              <p:spPr>
                <a:xfrm>
                  <a:off x="6615955" y="5359094"/>
                  <a:ext cx="745188" cy="747264"/>
                </a:xfrm>
                <a:custGeom>
                  <a:avLst/>
                  <a:gdLst>
                    <a:gd name="connsiteX0" fmla="*/ 0 w 745188"/>
                    <a:gd name="connsiteY0" fmla="*/ 0 h 747264"/>
                    <a:gd name="connsiteX1" fmla="*/ 0 w 745188"/>
                    <a:gd name="connsiteY1" fmla="*/ 747264 h 747264"/>
                    <a:gd name="connsiteX2" fmla="*/ 745188 w 745188"/>
                    <a:gd name="connsiteY2" fmla="*/ 747264 h 747264"/>
                    <a:gd name="connsiteX3" fmla="*/ 0 w 745188"/>
                    <a:gd name="connsiteY3" fmla="*/ 0 h 747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5188" h="747264">
                      <a:moveTo>
                        <a:pt x="0" y="0"/>
                      </a:moveTo>
                      <a:lnTo>
                        <a:pt x="0" y="747264"/>
                      </a:lnTo>
                      <a:lnTo>
                        <a:pt x="745188" y="747264"/>
                      </a:lnTo>
                      <a:cubicBezTo>
                        <a:pt x="724431" y="342496"/>
                        <a:pt x="402692" y="20757"/>
                        <a:pt x="0" y="0"/>
                      </a:cubicBezTo>
                      <a:close/>
                    </a:path>
                  </a:pathLst>
                </a:custGeom>
                <a:solidFill>
                  <a:srgbClr val="00AC9C">
                    <a:alpha val="70000"/>
                  </a:srgbClr>
                </a:solidFill>
                <a:ln w="207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97"/>
                </a:p>
              </p:txBody>
            </p:sp>
            <p:sp>
              <p:nvSpPr>
                <p:cNvPr id="93" name="Полилиния: фигура 92">
                  <a:extLst>
                    <a:ext uri="{FF2B5EF4-FFF2-40B4-BE49-F238E27FC236}">
                      <a16:creationId xmlns:a16="http://schemas.microsoft.com/office/drawing/2014/main" id="{B4D3EE01-1E30-4C08-BAB0-CA88443ADC4A}"/>
                    </a:ext>
                  </a:extLst>
                </p:cNvPr>
                <p:cNvSpPr/>
                <p:nvPr/>
              </p:nvSpPr>
              <p:spPr>
                <a:xfrm>
                  <a:off x="6674076" y="6189387"/>
                  <a:ext cx="687067" cy="485721"/>
                </a:xfrm>
                <a:custGeom>
                  <a:avLst/>
                  <a:gdLst>
                    <a:gd name="connsiteX0" fmla="*/ 0 w 687067"/>
                    <a:gd name="connsiteY0" fmla="*/ 0 h 485721"/>
                    <a:gd name="connsiteX1" fmla="*/ 485722 w 687067"/>
                    <a:gd name="connsiteY1" fmla="*/ 485722 h 485721"/>
                    <a:gd name="connsiteX2" fmla="*/ 687068 w 687067"/>
                    <a:gd name="connsiteY2" fmla="*/ 0 h 485721"/>
                    <a:gd name="connsiteX3" fmla="*/ 0 w 687067"/>
                    <a:gd name="connsiteY3" fmla="*/ 0 h 485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7067" h="485721">
                      <a:moveTo>
                        <a:pt x="0" y="0"/>
                      </a:moveTo>
                      <a:lnTo>
                        <a:pt x="485722" y="485722"/>
                      </a:lnTo>
                      <a:cubicBezTo>
                        <a:pt x="608190" y="350799"/>
                        <a:pt x="678765" y="180589"/>
                        <a:pt x="68706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AC9C">
                    <a:alpha val="24000"/>
                  </a:srgbClr>
                </a:solidFill>
                <a:ln w="207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397"/>
                </a:p>
              </p:txBody>
            </p:sp>
          </p:grp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FC3609F-4C6F-4F53-9788-DA3686951E2A}"/>
                </a:ext>
              </a:extLst>
            </p:cNvPr>
            <p:cNvSpPr txBox="1"/>
            <p:nvPr/>
          </p:nvSpPr>
          <p:spPr>
            <a:xfrm>
              <a:off x="2254077" y="5378334"/>
              <a:ext cx="6163671" cy="1422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110" b="1" dirty="0">
                  <a:solidFill>
                    <a:srgbClr val="00AC9C"/>
                  </a:solidFill>
                  <a:cs typeface="Arial" panose="020B0604020202020204" pitchFamily="34" charset="0"/>
                </a:rPr>
                <a:t>СУБСИДИИ</a:t>
              </a:r>
              <a:endParaRPr lang="ru-RU" sz="1290" dirty="0">
                <a:solidFill>
                  <a:srgbClr val="00AC9C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2A7755D-9622-4CA1-98B4-F17B6C07104D}"/>
                </a:ext>
              </a:extLst>
            </p:cNvPr>
            <p:cNvSpPr txBox="1"/>
            <p:nvPr/>
          </p:nvSpPr>
          <p:spPr>
            <a:xfrm>
              <a:off x="2254077" y="6832773"/>
              <a:ext cx="6143896" cy="4109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AC9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средства, которые предоставляются другому бюджету 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AC9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на условиях  софинансирования* 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AC9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его полномочий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AC9C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** </a:t>
              </a:r>
              <a:endParaRPr lang="ru-RU" sz="762" dirty="0">
                <a:solidFill>
                  <a:srgbClr val="00AC9C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03" name="Полилиния: фигура 102">
            <a:extLst>
              <a:ext uri="{FF2B5EF4-FFF2-40B4-BE49-F238E27FC236}">
                <a16:creationId xmlns:a16="http://schemas.microsoft.com/office/drawing/2014/main" id="{7F0F6FA8-E224-4A96-BF84-76D785F75978}"/>
              </a:ext>
            </a:extLst>
          </p:cNvPr>
          <p:cNvSpPr/>
          <p:nvPr/>
        </p:nvSpPr>
        <p:spPr>
          <a:xfrm>
            <a:off x="0" y="4073532"/>
            <a:ext cx="9144000" cy="554945"/>
          </a:xfrm>
          <a:custGeom>
            <a:avLst/>
            <a:gdLst>
              <a:gd name="connsiteX0" fmla="*/ 0 w 32593936"/>
              <a:gd name="connsiteY0" fmla="*/ 2330270 h 2330270"/>
              <a:gd name="connsiteX1" fmla="*/ 7108723 w 32593936"/>
              <a:gd name="connsiteY1" fmla="*/ 530966 h 2330270"/>
              <a:gd name="connsiteX2" fmla="*/ 16577187 w 32593936"/>
              <a:gd name="connsiteY2" fmla="*/ 1415870 h 2330270"/>
              <a:gd name="connsiteX3" fmla="*/ 25013265 w 32593936"/>
              <a:gd name="connsiteY3" fmla="*/ 25 h 2330270"/>
              <a:gd name="connsiteX4" fmla="*/ 32593936 w 32593936"/>
              <a:gd name="connsiteY4" fmla="*/ 1386373 h 233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93936" h="2330270">
                <a:moveTo>
                  <a:pt x="0" y="2330270"/>
                </a:moveTo>
                <a:cubicBezTo>
                  <a:pt x="2172929" y="1506818"/>
                  <a:pt x="4345859" y="683366"/>
                  <a:pt x="7108723" y="530966"/>
                </a:cubicBezTo>
                <a:cubicBezTo>
                  <a:pt x="9871587" y="378566"/>
                  <a:pt x="13593097" y="1504360"/>
                  <a:pt x="16577187" y="1415870"/>
                </a:cubicBezTo>
                <a:cubicBezTo>
                  <a:pt x="19561277" y="1327380"/>
                  <a:pt x="22343807" y="4941"/>
                  <a:pt x="25013265" y="25"/>
                </a:cubicBezTo>
                <a:cubicBezTo>
                  <a:pt x="27682723" y="-4891"/>
                  <a:pt x="30138329" y="690741"/>
                  <a:pt x="32593936" y="1386373"/>
                </a:cubicBezTo>
              </a:path>
            </a:pathLst>
          </a:custGeom>
          <a:noFill/>
          <a:ln w="34925">
            <a:gradFill flip="none" rotWithShape="1">
              <a:gsLst>
                <a:gs pos="0">
                  <a:srgbClr val="00AC9C"/>
                </a:gs>
                <a:gs pos="55000">
                  <a:srgbClr val="0070C0"/>
                </a:gs>
                <a:gs pos="100000">
                  <a:srgbClr val="3B4559"/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7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58DE3DF-9440-A83F-512D-2D9B43313A1E}"/>
              </a:ext>
            </a:extLst>
          </p:cNvPr>
          <p:cNvGrpSpPr/>
          <p:nvPr/>
        </p:nvGrpSpPr>
        <p:grpSpPr>
          <a:xfrm>
            <a:off x="3551222" y="1813129"/>
            <a:ext cx="2081148" cy="2924414"/>
            <a:chOff x="12116079" y="3129166"/>
            <a:chExt cx="7100471" cy="9977533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C77C0EE3-143A-D737-E606-AF752C9D41CB}"/>
                </a:ext>
              </a:extLst>
            </p:cNvPr>
            <p:cNvSpPr/>
            <p:nvPr/>
          </p:nvSpPr>
          <p:spPr>
            <a:xfrm>
              <a:off x="12116079" y="3671179"/>
              <a:ext cx="7100471" cy="9435520"/>
            </a:xfrm>
            <a:prstGeom prst="roundRect">
              <a:avLst>
                <a:gd name="adj" fmla="val 9155"/>
              </a:avLst>
            </a:prstGeom>
            <a:solidFill>
              <a:srgbClr val="0070C0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9A589F71-5FBE-BF78-B69B-2640BFCB59E8}"/>
                </a:ext>
              </a:extLst>
            </p:cNvPr>
            <p:cNvSpPr/>
            <p:nvPr/>
          </p:nvSpPr>
          <p:spPr>
            <a:xfrm>
              <a:off x="12422350" y="4078536"/>
              <a:ext cx="6487380" cy="8620806"/>
            </a:xfrm>
            <a:prstGeom prst="roundRect">
              <a:avLst>
                <a:gd name="adj" fmla="val 9155"/>
              </a:avLst>
            </a:prstGeom>
            <a:solidFill>
              <a:srgbClr val="0070C0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B17BB0BA-E2FF-5539-20C2-875EE7060B46}"/>
                </a:ext>
              </a:extLst>
            </p:cNvPr>
            <p:cNvSpPr/>
            <p:nvPr/>
          </p:nvSpPr>
          <p:spPr>
            <a:xfrm>
              <a:off x="12588374" y="4292361"/>
              <a:ext cx="6143896" cy="8228141"/>
            </a:xfrm>
            <a:prstGeom prst="roundRect">
              <a:avLst>
                <a:gd name="adj" fmla="val 9225"/>
              </a:avLst>
            </a:prstGeom>
            <a:solidFill>
              <a:schemeClr val="bg1"/>
            </a:solidFill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581183FC-9E16-844E-E0D3-13F4C4403C9B}"/>
                </a:ext>
              </a:extLst>
            </p:cNvPr>
            <p:cNvGrpSpPr/>
            <p:nvPr/>
          </p:nvGrpSpPr>
          <p:grpSpPr>
            <a:xfrm>
              <a:off x="14809831" y="3129166"/>
              <a:ext cx="1688822" cy="1688822"/>
              <a:chOff x="-1941214" y="4790022"/>
              <a:chExt cx="1688822" cy="1688822"/>
            </a:xfrm>
          </p:grpSpPr>
          <p:sp>
            <p:nvSpPr>
              <p:cNvPr id="95" name="Овал 94">
                <a:extLst>
                  <a:ext uri="{FF2B5EF4-FFF2-40B4-BE49-F238E27FC236}">
                    <a16:creationId xmlns:a16="http://schemas.microsoft.com/office/drawing/2014/main" id="{3EBAC6C5-4E1A-4701-A339-A40CC3ACC5E7}"/>
                  </a:ext>
                </a:extLst>
              </p:cNvPr>
              <p:cNvSpPr/>
              <p:nvPr/>
            </p:nvSpPr>
            <p:spPr>
              <a:xfrm>
                <a:off x="-1941214" y="4790022"/>
                <a:ext cx="1688822" cy="16888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97"/>
              </a:p>
            </p:txBody>
          </p:sp>
          <p:sp>
            <p:nvSpPr>
              <p:cNvPr id="24" name="Рисунок 14" descr="Сеть">
                <a:extLst>
                  <a:ext uri="{FF2B5EF4-FFF2-40B4-BE49-F238E27FC236}">
                    <a16:creationId xmlns:a16="http://schemas.microsoft.com/office/drawing/2014/main" id="{7F1D1F9C-01E5-4DE5-8975-24563EC47372}"/>
                  </a:ext>
                </a:extLst>
              </p:cNvPr>
              <p:cNvSpPr/>
              <p:nvPr/>
            </p:nvSpPr>
            <p:spPr>
              <a:xfrm>
                <a:off x="-1580372" y="5120563"/>
                <a:ext cx="965553" cy="906447"/>
              </a:xfrm>
              <a:custGeom>
                <a:avLst/>
                <a:gdLst>
                  <a:gd name="connsiteX0" fmla="*/ 1751787 w 1766065"/>
                  <a:gd name="connsiteY0" fmla="*/ 579845 h 1657957"/>
                  <a:gd name="connsiteX1" fmla="*/ 1505294 w 1766065"/>
                  <a:gd name="connsiteY1" fmla="*/ 478900 h 1657957"/>
                  <a:gd name="connsiteX2" fmla="*/ 1390264 w 1766065"/>
                  <a:gd name="connsiteY2" fmla="*/ 678442 h 1657957"/>
                  <a:gd name="connsiteX3" fmla="*/ 1087430 w 1766065"/>
                  <a:gd name="connsiteY3" fmla="*/ 805210 h 1657957"/>
                  <a:gd name="connsiteX4" fmla="*/ 930144 w 1766065"/>
                  <a:gd name="connsiteY4" fmla="*/ 694875 h 1657957"/>
                  <a:gd name="connsiteX5" fmla="*/ 930144 w 1766065"/>
                  <a:gd name="connsiteY5" fmla="*/ 368565 h 1657957"/>
                  <a:gd name="connsiteX6" fmla="*/ 1070997 w 1766065"/>
                  <a:gd name="connsiteY6" fmla="*/ 187804 h 1657957"/>
                  <a:gd name="connsiteX7" fmla="*/ 883193 w 1766065"/>
                  <a:gd name="connsiteY7" fmla="*/ 0 h 1657957"/>
                  <a:gd name="connsiteX8" fmla="*/ 883193 w 1766065"/>
                  <a:gd name="connsiteY8" fmla="*/ 0 h 1657957"/>
                  <a:gd name="connsiteX9" fmla="*/ 695389 w 1766065"/>
                  <a:gd name="connsiteY9" fmla="*/ 187804 h 1657957"/>
                  <a:gd name="connsiteX10" fmla="*/ 836242 w 1766065"/>
                  <a:gd name="connsiteY10" fmla="*/ 368565 h 1657957"/>
                  <a:gd name="connsiteX11" fmla="*/ 836242 w 1766065"/>
                  <a:gd name="connsiteY11" fmla="*/ 692527 h 1657957"/>
                  <a:gd name="connsiteX12" fmla="*/ 678956 w 1766065"/>
                  <a:gd name="connsiteY12" fmla="*/ 802862 h 1657957"/>
                  <a:gd name="connsiteX13" fmla="*/ 376122 w 1766065"/>
                  <a:gd name="connsiteY13" fmla="*/ 676094 h 1657957"/>
                  <a:gd name="connsiteX14" fmla="*/ 261092 w 1766065"/>
                  <a:gd name="connsiteY14" fmla="*/ 476553 h 1657957"/>
                  <a:gd name="connsiteX15" fmla="*/ 14600 w 1766065"/>
                  <a:gd name="connsiteY15" fmla="*/ 577497 h 1657957"/>
                  <a:gd name="connsiteX16" fmla="*/ 115544 w 1766065"/>
                  <a:gd name="connsiteY16" fmla="*/ 823990 h 1657957"/>
                  <a:gd name="connsiteX17" fmla="*/ 336214 w 1766065"/>
                  <a:gd name="connsiteY17" fmla="*/ 762954 h 1657957"/>
                  <a:gd name="connsiteX18" fmla="*/ 646091 w 1766065"/>
                  <a:gd name="connsiteY18" fmla="*/ 889721 h 1657957"/>
                  <a:gd name="connsiteX19" fmla="*/ 643743 w 1766065"/>
                  <a:gd name="connsiteY19" fmla="*/ 920240 h 1657957"/>
                  <a:gd name="connsiteX20" fmla="*/ 690694 w 1766065"/>
                  <a:gd name="connsiteY20" fmla="*/ 1061093 h 1657957"/>
                  <a:gd name="connsiteX21" fmla="*/ 446549 w 1766065"/>
                  <a:gd name="connsiteY21" fmla="*/ 1307585 h 1657957"/>
                  <a:gd name="connsiteX22" fmla="*/ 218837 w 1766065"/>
                  <a:gd name="connsiteY22" fmla="*/ 1335756 h 1657957"/>
                  <a:gd name="connsiteX23" fmla="*/ 218837 w 1766065"/>
                  <a:gd name="connsiteY23" fmla="*/ 1601029 h 1657957"/>
                  <a:gd name="connsiteX24" fmla="*/ 484110 w 1766065"/>
                  <a:gd name="connsiteY24" fmla="*/ 1601029 h 1657957"/>
                  <a:gd name="connsiteX25" fmla="*/ 512280 w 1766065"/>
                  <a:gd name="connsiteY25" fmla="*/ 1373317 h 1657957"/>
                  <a:gd name="connsiteX26" fmla="*/ 761121 w 1766065"/>
                  <a:gd name="connsiteY26" fmla="*/ 1124476 h 1657957"/>
                  <a:gd name="connsiteX27" fmla="*/ 878498 w 1766065"/>
                  <a:gd name="connsiteY27" fmla="*/ 1157342 h 1657957"/>
                  <a:gd name="connsiteX28" fmla="*/ 883193 w 1766065"/>
                  <a:gd name="connsiteY28" fmla="*/ 1157342 h 1657957"/>
                  <a:gd name="connsiteX29" fmla="*/ 887888 w 1766065"/>
                  <a:gd name="connsiteY29" fmla="*/ 1157342 h 1657957"/>
                  <a:gd name="connsiteX30" fmla="*/ 1005266 w 1766065"/>
                  <a:gd name="connsiteY30" fmla="*/ 1124476 h 1657957"/>
                  <a:gd name="connsiteX31" fmla="*/ 1254106 w 1766065"/>
                  <a:gd name="connsiteY31" fmla="*/ 1373317 h 1657957"/>
                  <a:gd name="connsiteX32" fmla="*/ 1282277 w 1766065"/>
                  <a:gd name="connsiteY32" fmla="*/ 1603377 h 1657957"/>
                  <a:gd name="connsiteX33" fmla="*/ 1547550 w 1766065"/>
                  <a:gd name="connsiteY33" fmla="*/ 1603377 h 1657957"/>
                  <a:gd name="connsiteX34" fmla="*/ 1547550 w 1766065"/>
                  <a:gd name="connsiteY34" fmla="*/ 1338103 h 1657957"/>
                  <a:gd name="connsiteX35" fmla="*/ 1319837 w 1766065"/>
                  <a:gd name="connsiteY35" fmla="*/ 1309933 h 1657957"/>
                  <a:gd name="connsiteX36" fmla="*/ 1075692 w 1766065"/>
                  <a:gd name="connsiteY36" fmla="*/ 1063440 h 1657957"/>
                  <a:gd name="connsiteX37" fmla="*/ 1122643 w 1766065"/>
                  <a:gd name="connsiteY37" fmla="*/ 922587 h 1657957"/>
                  <a:gd name="connsiteX38" fmla="*/ 1120296 w 1766065"/>
                  <a:gd name="connsiteY38" fmla="*/ 892069 h 1657957"/>
                  <a:gd name="connsiteX39" fmla="*/ 1430172 w 1766065"/>
                  <a:gd name="connsiteY39" fmla="*/ 765301 h 1657957"/>
                  <a:gd name="connsiteX40" fmla="*/ 1650842 w 1766065"/>
                  <a:gd name="connsiteY40" fmla="*/ 826338 h 1657957"/>
                  <a:gd name="connsiteX41" fmla="*/ 1751787 w 1766065"/>
                  <a:gd name="connsiteY41" fmla="*/ 579845 h 165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766065" h="1657957">
                    <a:moveTo>
                      <a:pt x="1751787" y="579845"/>
                    </a:moveTo>
                    <a:cubicBezTo>
                      <a:pt x="1711878" y="483595"/>
                      <a:pt x="1601543" y="438992"/>
                      <a:pt x="1505294" y="478900"/>
                    </a:cubicBezTo>
                    <a:cubicBezTo>
                      <a:pt x="1425477" y="511766"/>
                      <a:pt x="1378526" y="596278"/>
                      <a:pt x="1390264" y="678442"/>
                    </a:cubicBezTo>
                    <a:lnTo>
                      <a:pt x="1087430" y="805210"/>
                    </a:lnTo>
                    <a:cubicBezTo>
                      <a:pt x="1054564" y="748868"/>
                      <a:pt x="995876" y="706613"/>
                      <a:pt x="930144" y="694875"/>
                    </a:cubicBezTo>
                    <a:lnTo>
                      <a:pt x="930144" y="368565"/>
                    </a:lnTo>
                    <a:cubicBezTo>
                      <a:pt x="1009961" y="347437"/>
                      <a:pt x="1070997" y="274663"/>
                      <a:pt x="1070997" y="187804"/>
                    </a:cubicBezTo>
                    <a:cubicBezTo>
                      <a:pt x="1070997" y="84512"/>
                      <a:pt x="986485" y="0"/>
                      <a:pt x="883193" y="0"/>
                    </a:cubicBezTo>
                    <a:lnTo>
                      <a:pt x="883193" y="0"/>
                    </a:lnTo>
                    <a:cubicBezTo>
                      <a:pt x="779901" y="0"/>
                      <a:pt x="695389" y="84512"/>
                      <a:pt x="695389" y="187804"/>
                    </a:cubicBezTo>
                    <a:cubicBezTo>
                      <a:pt x="695389" y="274663"/>
                      <a:pt x="756425" y="347437"/>
                      <a:pt x="836242" y="368565"/>
                    </a:cubicBezTo>
                    <a:lnTo>
                      <a:pt x="836242" y="692527"/>
                    </a:lnTo>
                    <a:cubicBezTo>
                      <a:pt x="768163" y="704265"/>
                      <a:pt x="711822" y="746521"/>
                      <a:pt x="678956" y="802862"/>
                    </a:cubicBezTo>
                    <a:lnTo>
                      <a:pt x="376122" y="676094"/>
                    </a:lnTo>
                    <a:cubicBezTo>
                      <a:pt x="387860" y="593930"/>
                      <a:pt x="343257" y="509418"/>
                      <a:pt x="261092" y="476553"/>
                    </a:cubicBezTo>
                    <a:cubicBezTo>
                      <a:pt x="164843" y="436644"/>
                      <a:pt x="54508" y="481248"/>
                      <a:pt x="14600" y="577497"/>
                    </a:cubicBezTo>
                    <a:cubicBezTo>
                      <a:pt x="-25309" y="673747"/>
                      <a:pt x="19295" y="784082"/>
                      <a:pt x="115544" y="823990"/>
                    </a:cubicBezTo>
                    <a:cubicBezTo>
                      <a:pt x="195361" y="856856"/>
                      <a:pt x="286915" y="831033"/>
                      <a:pt x="336214" y="762954"/>
                    </a:cubicBezTo>
                    <a:lnTo>
                      <a:pt x="646091" y="889721"/>
                    </a:lnTo>
                    <a:cubicBezTo>
                      <a:pt x="643743" y="899112"/>
                      <a:pt x="643743" y="910849"/>
                      <a:pt x="643743" y="920240"/>
                    </a:cubicBezTo>
                    <a:cubicBezTo>
                      <a:pt x="643743" y="971886"/>
                      <a:pt x="660176" y="1021184"/>
                      <a:pt x="690694" y="1061093"/>
                    </a:cubicBezTo>
                    <a:lnTo>
                      <a:pt x="446549" y="1307585"/>
                    </a:lnTo>
                    <a:cubicBezTo>
                      <a:pt x="373775" y="1265329"/>
                      <a:pt x="279873" y="1274720"/>
                      <a:pt x="218837" y="1335756"/>
                    </a:cubicBezTo>
                    <a:cubicBezTo>
                      <a:pt x="146062" y="1408530"/>
                      <a:pt x="146062" y="1528255"/>
                      <a:pt x="218837" y="1601029"/>
                    </a:cubicBezTo>
                    <a:cubicBezTo>
                      <a:pt x="291611" y="1673803"/>
                      <a:pt x="411336" y="1673803"/>
                      <a:pt x="484110" y="1601029"/>
                    </a:cubicBezTo>
                    <a:cubicBezTo>
                      <a:pt x="545146" y="1539993"/>
                      <a:pt x="554536" y="1446091"/>
                      <a:pt x="512280" y="1373317"/>
                    </a:cubicBezTo>
                    <a:lnTo>
                      <a:pt x="761121" y="1124476"/>
                    </a:lnTo>
                    <a:cubicBezTo>
                      <a:pt x="796334" y="1145604"/>
                      <a:pt x="836242" y="1157342"/>
                      <a:pt x="878498" y="1157342"/>
                    </a:cubicBezTo>
                    <a:cubicBezTo>
                      <a:pt x="880846" y="1157342"/>
                      <a:pt x="880846" y="1157342"/>
                      <a:pt x="883193" y="1157342"/>
                    </a:cubicBezTo>
                    <a:cubicBezTo>
                      <a:pt x="885541" y="1157342"/>
                      <a:pt x="885541" y="1157342"/>
                      <a:pt x="887888" y="1157342"/>
                    </a:cubicBezTo>
                    <a:cubicBezTo>
                      <a:pt x="930144" y="1157342"/>
                      <a:pt x="970053" y="1145604"/>
                      <a:pt x="1005266" y="1124476"/>
                    </a:cubicBezTo>
                    <a:lnTo>
                      <a:pt x="1254106" y="1373317"/>
                    </a:lnTo>
                    <a:cubicBezTo>
                      <a:pt x="1211850" y="1446091"/>
                      <a:pt x="1221240" y="1539993"/>
                      <a:pt x="1282277" y="1603377"/>
                    </a:cubicBezTo>
                    <a:cubicBezTo>
                      <a:pt x="1355051" y="1676151"/>
                      <a:pt x="1474776" y="1676151"/>
                      <a:pt x="1547550" y="1603377"/>
                    </a:cubicBezTo>
                    <a:cubicBezTo>
                      <a:pt x="1620324" y="1530603"/>
                      <a:pt x="1620324" y="1410878"/>
                      <a:pt x="1547550" y="1338103"/>
                    </a:cubicBezTo>
                    <a:cubicBezTo>
                      <a:pt x="1486514" y="1277067"/>
                      <a:pt x="1392612" y="1267677"/>
                      <a:pt x="1319837" y="1309933"/>
                    </a:cubicBezTo>
                    <a:lnTo>
                      <a:pt x="1075692" y="1063440"/>
                    </a:lnTo>
                    <a:cubicBezTo>
                      <a:pt x="1106210" y="1023532"/>
                      <a:pt x="1122643" y="976581"/>
                      <a:pt x="1122643" y="922587"/>
                    </a:cubicBezTo>
                    <a:cubicBezTo>
                      <a:pt x="1122643" y="913197"/>
                      <a:pt x="1122643" y="901459"/>
                      <a:pt x="1120296" y="892069"/>
                    </a:cubicBezTo>
                    <a:lnTo>
                      <a:pt x="1430172" y="765301"/>
                    </a:lnTo>
                    <a:cubicBezTo>
                      <a:pt x="1479471" y="831033"/>
                      <a:pt x="1571025" y="859203"/>
                      <a:pt x="1650842" y="826338"/>
                    </a:cubicBezTo>
                    <a:cubicBezTo>
                      <a:pt x="1744744" y="784082"/>
                      <a:pt x="1791695" y="676094"/>
                      <a:pt x="1751787" y="579845"/>
                    </a:cubicBezTo>
                    <a:close/>
                  </a:path>
                </a:pathLst>
              </a:custGeom>
              <a:solidFill>
                <a:srgbClr val="0070C0"/>
              </a:solidFill>
              <a:ln w="234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F547A97-85EF-41A7-83BB-58CDAF729776}"/>
                </a:ext>
              </a:extLst>
            </p:cNvPr>
            <p:cNvSpPr txBox="1"/>
            <p:nvPr/>
          </p:nvSpPr>
          <p:spPr>
            <a:xfrm>
              <a:off x="12582295" y="5378334"/>
              <a:ext cx="6143896" cy="1422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110" b="1" dirty="0">
                  <a:solidFill>
                    <a:srgbClr val="0070C0"/>
                  </a:solidFill>
                  <a:cs typeface="Arial" panose="020B0604020202020204" pitchFamily="34" charset="0"/>
                </a:rPr>
                <a:t>СУБВЕНЦИИ</a:t>
              </a:r>
              <a:endParaRPr lang="ru-RU" sz="2110" dirty="0">
                <a:solidFill>
                  <a:srgbClr val="0070C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CEF74D4-7273-4F1F-8E24-56EE5E5EABC0}"/>
                </a:ext>
              </a:extLst>
            </p:cNvPr>
            <p:cNvSpPr txBox="1"/>
            <p:nvPr/>
          </p:nvSpPr>
          <p:spPr>
            <a:xfrm>
              <a:off x="12582295" y="6832773"/>
              <a:ext cx="6149976" cy="3569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средства, которые предоставляются другому бюджету 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на исполнение переданных 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0070C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полномочий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948A082-26AC-9ED6-58A9-BEFB27683A48}"/>
              </a:ext>
            </a:extLst>
          </p:cNvPr>
          <p:cNvSpPr txBox="1"/>
          <p:nvPr/>
        </p:nvSpPr>
        <p:spPr>
          <a:xfrm>
            <a:off x="467436" y="1101956"/>
            <a:ext cx="5941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B45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199CACD6-470D-0931-CC65-02ACB51979F3}"/>
              </a:ext>
            </a:extLst>
          </p:cNvPr>
          <p:cNvCxnSpPr/>
          <p:nvPr/>
        </p:nvCxnSpPr>
        <p:spPr>
          <a:xfrm>
            <a:off x="351368" y="1143548"/>
            <a:ext cx="0" cy="338334"/>
          </a:xfrm>
          <a:prstGeom prst="line">
            <a:avLst/>
          </a:prstGeom>
          <a:ln w="60325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FF1AD8-93C6-FCC7-34EA-73DD1FA11FE7}"/>
              </a:ext>
            </a:extLst>
          </p:cNvPr>
          <p:cNvSpPr txBox="1"/>
          <p:nvPr/>
        </p:nvSpPr>
        <p:spPr>
          <a:xfrm>
            <a:off x="494870" y="1518949"/>
            <a:ext cx="5207906" cy="35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15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чем отличия межбюджетных трансфертов?</a:t>
            </a:r>
            <a:endParaRPr lang="ru-RU" sz="1048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390F660-11BC-E265-8243-9B67AFF424B4}"/>
              </a:ext>
            </a:extLst>
          </p:cNvPr>
          <p:cNvGrpSpPr/>
          <p:nvPr/>
        </p:nvGrpSpPr>
        <p:grpSpPr>
          <a:xfrm>
            <a:off x="6574407" y="1813129"/>
            <a:ext cx="2081148" cy="2924414"/>
            <a:chOff x="22863466" y="3129166"/>
            <a:chExt cx="7100471" cy="9977533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2A21D75D-7679-66D1-A126-B1679775D8E4}"/>
                </a:ext>
              </a:extLst>
            </p:cNvPr>
            <p:cNvSpPr/>
            <p:nvPr/>
          </p:nvSpPr>
          <p:spPr>
            <a:xfrm>
              <a:off x="22863466" y="3671179"/>
              <a:ext cx="7100471" cy="9435520"/>
            </a:xfrm>
            <a:prstGeom prst="roundRect">
              <a:avLst>
                <a:gd name="adj" fmla="val 9155"/>
              </a:avLst>
            </a:prstGeom>
            <a:solidFill>
              <a:srgbClr val="3B4559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6EDF2440-C878-3520-BCE0-9CD4BE5C5649}"/>
                </a:ext>
              </a:extLst>
            </p:cNvPr>
            <p:cNvSpPr/>
            <p:nvPr/>
          </p:nvSpPr>
          <p:spPr>
            <a:xfrm>
              <a:off x="23169737" y="4078536"/>
              <a:ext cx="6487380" cy="8620806"/>
            </a:xfrm>
            <a:prstGeom prst="roundRect">
              <a:avLst>
                <a:gd name="adj" fmla="val 9155"/>
              </a:avLst>
            </a:prstGeom>
            <a:solidFill>
              <a:srgbClr val="3B4559">
                <a:alpha val="19000"/>
              </a:srgbClr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B9527558-E8B1-4767-BA29-B70315B2DBF7}"/>
                </a:ext>
              </a:extLst>
            </p:cNvPr>
            <p:cNvSpPr/>
            <p:nvPr/>
          </p:nvSpPr>
          <p:spPr>
            <a:xfrm>
              <a:off x="23335761" y="4292361"/>
              <a:ext cx="6143896" cy="8228141"/>
            </a:xfrm>
            <a:prstGeom prst="roundRect">
              <a:avLst>
                <a:gd name="adj" fmla="val 9225"/>
              </a:avLst>
            </a:prstGeom>
            <a:solidFill>
              <a:schemeClr val="bg1"/>
            </a:solidFill>
            <a:ln w="44450">
              <a:solidFill>
                <a:srgbClr val="3B45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55DA4B8-C1C0-43A7-B30F-89BFEA41792D}"/>
                </a:ext>
              </a:extLst>
            </p:cNvPr>
            <p:cNvSpPr txBox="1"/>
            <p:nvPr/>
          </p:nvSpPr>
          <p:spPr>
            <a:xfrm>
              <a:off x="23356322" y="5393036"/>
              <a:ext cx="6123333" cy="1422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110" b="1" dirty="0">
                  <a:solidFill>
                    <a:srgbClr val="3B4559"/>
                  </a:solidFill>
                  <a:cs typeface="Arial" panose="020B0604020202020204" pitchFamily="34" charset="0"/>
                </a:rPr>
                <a:t>ДОТАЦИИ</a:t>
              </a:r>
              <a:endParaRPr lang="ru-RU" sz="2110" dirty="0">
                <a:solidFill>
                  <a:srgbClr val="3B4559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5FBD121-EF08-4A9B-90E0-32F90EFEE4DE}"/>
                </a:ext>
              </a:extLst>
            </p:cNvPr>
            <p:cNvSpPr txBox="1"/>
            <p:nvPr/>
          </p:nvSpPr>
          <p:spPr>
            <a:xfrm>
              <a:off x="23343869" y="6832773"/>
              <a:ext cx="6123333" cy="35693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3B455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средства, которые предоставляются другому бюджету </a:t>
              </a:r>
            </a:p>
            <a:p>
              <a:pPr algn="ctr">
                <a:lnSpc>
                  <a:spcPct val="80000"/>
                </a:lnSpc>
              </a:pPr>
              <a:r>
                <a:rPr lang="ru-RU" sz="1286" dirty="0">
                  <a:solidFill>
                    <a:srgbClr val="3B455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без установления направлений их использования</a:t>
              </a:r>
              <a:endParaRPr lang="ru-RU" sz="762" dirty="0">
                <a:solidFill>
                  <a:srgbClr val="3B4559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73A56BE1-D6D2-4866-A147-46B37F7C896D}"/>
                </a:ext>
              </a:extLst>
            </p:cNvPr>
            <p:cNvSpPr/>
            <p:nvPr/>
          </p:nvSpPr>
          <p:spPr>
            <a:xfrm>
              <a:off x="25569016" y="3129166"/>
              <a:ext cx="1688822" cy="16888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97"/>
            </a:p>
          </p:txBody>
        </p: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D5EEF286-6A7C-49CC-A7C6-D83214BF2806}"/>
                </a:ext>
              </a:extLst>
            </p:cNvPr>
            <p:cNvGrpSpPr/>
            <p:nvPr/>
          </p:nvGrpSpPr>
          <p:grpSpPr>
            <a:xfrm>
              <a:off x="25850814" y="3639519"/>
              <a:ext cx="1125226" cy="674350"/>
              <a:chOff x="24274061" y="5524153"/>
              <a:chExt cx="1801737" cy="1079784"/>
            </a:xfrm>
            <a:solidFill>
              <a:srgbClr val="3B4559"/>
            </a:solidFill>
          </p:grpSpPr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764F078E-377D-40CB-821E-87BE5713B56E}"/>
                  </a:ext>
                </a:extLst>
              </p:cNvPr>
              <p:cNvSpPr/>
              <p:nvPr/>
            </p:nvSpPr>
            <p:spPr>
              <a:xfrm>
                <a:off x="25065578" y="6396624"/>
                <a:ext cx="162659" cy="175775"/>
              </a:xfrm>
              <a:custGeom>
                <a:avLst/>
                <a:gdLst>
                  <a:gd name="connsiteX0" fmla="*/ 45004 w 162659"/>
                  <a:gd name="connsiteY0" fmla="*/ 175776 h 175775"/>
                  <a:gd name="connsiteX1" fmla="*/ 13868 w 162659"/>
                  <a:gd name="connsiteY1" fmla="*/ 165397 h 175775"/>
                  <a:gd name="connsiteX2" fmla="*/ 9717 w 162659"/>
                  <a:gd name="connsiteY2" fmla="*/ 107276 h 175775"/>
                  <a:gd name="connsiteX3" fmla="*/ 90670 w 162659"/>
                  <a:gd name="connsiteY3" fmla="*/ 13868 h 175775"/>
                  <a:gd name="connsiteX4" fmla="*/ 148791 w 162659"/>
                  <a:gd name="connsiteY4" fmla="*/ 9717 h 175775"/>
                  <a:gd name="connsiteX5" fmla="*/ 152942 w 162659"/>
                  <a:gd name="connsiteY5" fmla="*/ 67837 h 175775"/>
                  <a:gd name="connsiteX6" fmla="*/ 71989 w 162659"/>
                  <a:gd name="connsiteY6" fmla="*/ 161245 h 175775"/>
                  <a:gd name="connsiteX7" fmla="*/ 45004 w 162659"/>
                  <a:gd name="connsiteY7" fmla="*/ 175776 h 17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659" h="175775">
                    <a:moveTo>
                      <a:pt x="45004" y="175776"/>
                    </a:moveTo>
                    <a:cubicBezTo>
                      <a:pt x="34626" y="175776"/>
                      <a:pt x="22171" y="173700"/>
                      <a:pt x="13868" y="165397"/>
                    </a:cubicBezTo>
                    <a:cubicBezTo>
                      <a:pt x="-2738" y="150867"/>
                      <a:pt x="-4813" y="123882"/>
                      <a:pt x="9717" y="107276"/>
                    </a:cubicBezTo>
                    <a:lnTo>
                      <a:pt x="90670" y="13868"/>
                    </a:lnTo>
                    <a:cubicBezTo>
                      <a:pt x="105201" y="-2738"/>
                      <a:pt x="132185" y="-4813"/>
                      <a:pt x="148791" y="9717"/>
                    </a:cubicBezTo>
                    <a:cubicBezTo>
                      <a:pt x="165397" y="24247"/>
                      <a:pt x="167473" y="51231"/>
                      <a:pt x="152942" y="67837"/>
                    </a:cubicBezTo>
                    <a:lnTo>
                      <a:pt x="71989" y="161245"/>
                    </a:lnTo>
                    <a:cubicBezTo>
                      <a:pt x="65762" y="169548"/>
                      <a:pt x="55383" y="173700"/>
                      <a:pt x="45004" y="175776"/>
                    </a:cubicBez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2" name="Полилиния: фигура 81">
                <a:extLst>
                  <a:ext uri="{FF2B5EF4-FFF2-40B4-BE49-F238E27FC236}">
                    <a16:creationId xmlns:a16="http://schemas.microsoft.com/office/drawing/2014/main" id="{30EC23D3-F28C-4A4E-93FA-28A6AE769806}"/>
                  </a:ext>
                </a:extLst>
              </p:cNvPr>
              <p:cNvSpPr/>
              <p:nvPr/>
            </p:nvSpPr>
            <p:spPr>
              <a:xfrm>
                <a:off x="24927566" y="6312581"/>
                <a:ext cx="197897" cy="212595"/>
              </a:xfrm>
              <a:custGeom>
                <a:avLst/>
                <a:gdLst>
                  <a:gd name="connsiteX0" fmla="*/ 56396 w 197897"/>
                  <a:gd name="connsiteY0" fmla="*/ 212076 h 212595"/>
                  <a:gd name="connsiteX1" fmla="*/ 16957 w 197897"/>
                  <a:gd name="connsiteY1" fmla="*/ 199622 h 212595"/>
                  <a:gd name="connsiteX2" fmla="*/ 12806 w 197897"/>
                  <a:gd name="connsiteY2" fmla="*/ 126971 h 212595"/>
                  <a:gd name="connsiteX3" fmla="*/ 108290 w 197897"/>
                  <a:gd name="connsiteY3" fmla="*/ 16957 h 212595"/>
                  <a:gd name="connsiteX4" fmla="*/ 180940 w 197897"/>
                  <a:gd name="connsiteY4" fmla="*/ 12806 h 212595"/>
                  <a:gd name="connsiteX5" fmla="*/ 185092 w 197897"/>
                  <a:gd name="connsiteY5" fmla="*/ 85457 h 212595"/>
                  <a:gd name="connsiteX6" fmla="*/ 89608 w 197897"/>
                  <a:gd name="connsiteY6" fmla="*/ 195471 h 212595"/>
                  <a:gd name="connsiteX7" fmla="*/ 56396 w 197897"/>
                  <a:gd name="connsiteY7" fmla="*/ 212076 h 21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7897" h="212595">
                    <a:moveTo>
                      <a:pt x="56396" y="212076"/>
                    </a:moveTo>
                    <a:cubicBezTo>
                      <a:pt x="41866" y="214152"/>
                      <a:pt x="29412" y="210001"/>
                      <a:pt x="16957" y="199622"/>
                    </a:cubicBezTo>
                    <a:cubicBezTo>
                      <a:pt x="-3800" y="180940"/>
                      <a:pt x="-5876" y="147729"/>
                      <a:pt x="12806" y="126971"/>
                    </a:cubicBezTo>
                    <a:lnTo>
                      <a:pt x="108290" y="16957"/>
                    </a:lnTo>
                    <a:cubicBezTo>
                      <a:pt x="126971" y="-3800"/>
                      <a:pt x="160183" y="-5876"/>
                      <a:pt x="180940" y="12806"/>
                    </a:cubicBezTo>
                    <a:cubicBezTo>
                      <a:pt x="201698" y="31488"/>
                      <a:pt x="203774" y="64699"/>
                      <a:pt x="185092" y="85457"/>
                    </a:cubicBezTo>
                    <a:lnTo>
                      <a:pt x="89608" y="195471"/>
                    </a:lnTo>
                    <a:cubicBezTo>
                      <a:pt x="81305" y="205849"/>
                      <a:pt x="68851" y="212076"/>
                      <a:pt x="56396" y="212076"/>
                    </a:cubicBez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3" name="Полилиния: фигура 82">
                <a:extLst>
                  <a:ext uri="{FF2B5EF4-FFF2-40B4-BE49-F238E27FC236}">
                    <a16:creationId xmlns:a16="http://schemas.microsoft.com/office/drawing/2014/main" id="{52336437-4B67-4DC3-909E-B5F668169183}"/>
                  </a:ext>
                </a:extLst>
              </p:cNvPr>
              <p:cNvSpPr/>
              <p:nvPr/>
            </p:nvSpPr>
            <p:spPr>
              <a:xfrm>
                <a:off x="24786298" y="6214903"/>
                <a:ext cx="218892" cy="233349"/>
              </a:xfrm>
              <a:custGeom>
                <a:avLst/>
                <a:gdLst>
                  <a:gd name="connsiteX0" fmla="*/ 66894 w 218892"/>
                  <a:gd name="connsiteY0" fmla="*/ 232952 h 233349"/>
                  <a:gd name="connsiteX1" fmla="*/ 21227 w 218892"/>
                  <a:gd name="connsiteY1" fmla="*/ 218422 h 233349"/>
                  <a:gd name="connsiteX2" fmla="*/ 15000 w 218892"/>
                  <a:gd name="connsiteY2" fmla="*/ 131241 h 233349"/>
                  <a:gd name="connsiteX3" fmla="*/ 110484 w 218892"/>
                  <a:gd name="connsiteY3" fmla="*/ 21227 h 233349"/>
                  <a:gd name="connsiteX4" fmla="*/ 197665 w 218892"/>
                  <a:gd name="connsiteY4" fmla="*/ 15000 h 233349"/>
                  <a:gd name="connsiteX5" fmla="*/ 203892 w 218892"/>
                  <a:gd name="connsiteY5" fmla="*/ 102181 h 233349"/>
                  <a:gd name="connsiteX6" fmla="*/ 108408 w 218892"/>
                  <a:gd name="connsiteY6" fmla="*/ 212195 h 233349"/>
                  <a:gd name="connsiteX7" fmla="*/ 66894 w 218892"/>
                  <a:gd name="connsiteY7" fmla="*/ 232952 h 23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8892" h="233349">
                    <a:moveTo>
                      <a:pt x="66894" y="232952"/>
                    </a:moveTo>
                    <a:cubicBezTo>
                      <a:pt x="50288" y="235028"/>
                      <a:pt x="33682" y="228801"/>
                      <a:pt x="21227" y="218422"/>
                    </a:cubicBezTo>
                    <a:cubicBezTo>
                      <a:pt x="-3681" y="195589"/>
                      <a:pt x="-7833" y="156150"/>
                      <a:pt x="15000" y="131241"/>
                    </a:cubicBezTo>
                    <a:lnTo>
                      <a:pt x="110484" y="21227"/>
                    </a:lnTo>
                    <a:cubicBezTo>
                      <a:pt x="133317" y="-3681"/>
                      <a:pt x="172756" y="-7833"/>
                      <a:pt x="197665" y="15000"/>
                    </a:cubicBezTo>
                    <a:cubicBezTo>
                      <a:pt x="222574" y="37833"/>
                      <a:pt x="226725" y="77272"/>
                      <a:pt x="203892" y="102181"/>
                    </a:cubicBezTo>
                    <a:lnTo>
                      <a:pt x="108408" y="212195"/>
                    </a:lnTo>
                    <a:cubicBezTo>
                      <a:pt x="98030" y="224649"/>
                      <a:pt x="81424" y="232952"/>
                      <a:pt x="66894" y="232952"/>
                    </a:cubicBez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4" name="Полилиния: фигура 83">
                <a:extLst>
                  <a:ext uri="{FF2B5EF4-FFF2-40B4-BE49-F238E27FC236}">
                    <a16:creationId xmlns:a16="http://schemas.microsoft.com/office/drawing/2014/main" id="{9175E06C-C7AC-4C8E-AECA-E7E7FDB3855B}"/>
                  </a:ext>
                </a:extLst>
              </p:cNvPr>
              <p:cNvSpPr/>
              <p:nvPr/>
            </p:nvSpPr>
            <p:spPr>
              <a:xfrm>
                <a:off x="24634769" y="6123571"/>
                <a:ext cx="233422" cy="247880"/>
              </a:xfrm>
              <a:custGeom>
                <a:avLst/>
                <a:gdLst>
                  <a:gd name="connsiteX0" fmla="*/ 66894 w 233422"/>
                  <a:gd name="connsiteY0" fmla="*/ 247482 h 247880"/>
                  <a:gd name="connsiteX1" fmla="*/ 21227 w 233422"/>
                  <a:gd name="connsiteY1" fmla="*/ 232952 h 247880"/>
                  <a:gd name="connsiteX2" fmla="*/ 15000 w 233422"/>
                  <a:gd name="connsiteY2" fmla="*/ 145771 h 247880"/>
                  <a:gd name="connsiteX3" fmla="*/ 125014 w 233422"/>
                  <a:gd name="connsiteY3" fmla="*/ 21227 h 247880"/>
                  <a:gd name="connsiteX4" fmla="*/ 212195 w 233422"/>
                  <a:gd name="connsiteY4" fmla="*/ 15000 h 247880"/>
                  <a:gd name="connsiteX5" fmla="*/ 218422 w 233422"/>
                  <a:gd name="connsiteY5" fmla="*/ 102181 h 247880"/>
                  <a:gd name="connsiteX6" fmla="*/ 108408 w 233422"/>
                  <a:gd name="connsiteY6" fmla="*/ 226725 h 247880"/>
                  <a:gd name="connsiteX7" fmla="*/ 66894 w 233422"/>
                  <a:gd name="connsiteY7" fmla="*/ 247482 h 24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22" h="247880">
                    <a:moveTo>
                      <a:pt x="66894" y="247482"/>
                    </a:moveTo>
                    <a:cubicBezTo>
                      <a:pt x="50288" y="249558"/>
                      <a:pt x="33682" y="243331"/>
                      <a:pt x="21227" y="232952"/>
                    </a:cubicBezTo>
                    <a:cubicBezTo>
                      <a:pt x="-3681" y="210119"/>
                      <a:pt x="-7833" y="170680"/>
                      <a:pt x="15000" y="145771"/>
                    </a:cubicBezTo>
                    <a:lnTo>
                      <a:pt x="125014" y="21227"/>
                    </a:lnTo>
                    <a:cubicBezTo>
                      <a:pt x="147847" y="-3682"/>
                      <a:pt x="187286" y="-7833"/>
                      <a:pt x="212195" y="15000"/>
                    </a:cubicBezTo>
                    <a:cubicBezTo>
                      <a:pt x="237104" y="37833"/>
                      <a:pt x="241255" y="77272"/>
                      <a:pt x="218422" y="102181"/>
                    </a:cubicBezTo>
                    <a:lnTo>
                      <a:pt x="108408" y="226725"/>
                    </a:lnTo>
                    <a:cubicBezTo>
                      <a:pt x="95954" y="239179"/>
                      <a:pt x="81424" y="245407"/>
                      <a:pt x="66894" y="247482"/>
                    </a:cubicBez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5" name="Полилиния: фигура 84">
                <a:extLst>
                  <a:ext uri="{FF2B5EF4-FFF2-40B4-BE49-F238E27FC236}">
                    <a16:creationId xmlns:a16="http://schemas.microsoft.com/office/drawing/2014/main" id="{ADCB8DEF-5877-4C1D-A9E6-F816A54D4744}"/>
                  </a:ext>
                </a:extLst>
              </p:cNvPr>
              <p:cNvSpPr/>
              <p:nvPr/>
            </p:nvSpPr>
            <p:spPr>
              <a:xfrm>
                <a:off x="24274061" y="5524153"/>
                <a:ext cx="415309" cy="494187"/>
              </a:xfrm>
              <a:custGeom>
                <a:avLst/>
                <a:gdLst>
                  <a:gd name="connsiteX0" fmla="*/ 0 w 415309"/>
                  <a:gd name="connsiteY0" fmla="*/ 390238 h 494187"/>
                  <a:gd name="connsiteX1" fmla="*/ 159832 w 415309"/>
                  <a:gd name="connsiteY1" fmla="*/ 487798 h 494187"/>
                  <a:gd name="connsiteX2" fmla="*/ 215876 w 415309"/>
                  <a:gd name="connsiteY2" fmla="*/ 473267 h 494187"/>
                  <a:gd name="connsiteX3" fmla="*/ 408920 w 415309"/>
                  <a:gd name="connsiteY3" fmla="*/ 153604 h 494187"/>
                  <a:gd name="connsiteX4" fmla="*/ 394390 w 415309"/>
                  <a:gd name="connsiteY4" fmla="*/ 97560 h 494187"/>
                  <a:gd name="connsiteX5" fmla="*/ 236634 w 415309"/>
                  <a:gd name="connsiteY5" fmla="*/ 0 h 494187"/>
                  <a:gd name="connsiteX6" fmla="*/ 0 w 415309"/>
                  <a:gd name="connsiteY6" fmla="*/ 390238 h 49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309" h="494187">
                    <a:moveTo>
                      <a:pt x="0" y="390238"/>
                    </a:moveTo>
                    <a:lnTo>
                      <a:pt x="159832" y="487798"/>
                    </a:lnTo>
                    <a:cubicBezTo>
                      <a:pt x="178513" y="500252"/>
                      <a:pt x="205498" y="494025"/>
                      <a:pt x="215876" y="473267"/>
                    </a:cubicBezTo>
                    <a:lnTo>
                      <a:pt x="408920" y="153604"/>
                    </a:lnTo>
                    <a:cubicBezTo>
                      <a:pt x="421374" y="134923"/>
                      <a:pt x="415147" y="107938"/>
                      <a:pt x="394390" y="97560"/>
                    </a:cubicBezTo>
                    <a:lnTo>
                      <a:pt x="236634" y="0"/>
                    </a:lnTo>
                    <a:lnTo>
                      <a:pt x="0" y="390238"/>
                    </a:ln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6" name="Полилиния: фигура 85">
                <a:extLst>
                  <a:ext uri="{FF2B5EF4-FFF2-40B4-BE49-F238E27FC236}">
                    <a16:creationId xmlns:a16="http://schemas.microsoft.com/office/drawing/2014/main" id="{CBEF4094-71D8-4132-97BD-F7BCD4619E01}"/>
                  </a:ext>
                </a:extLst>
              </p:cNvPr>
              <p:cNvSpPr/>
              <p:nvPr/>
            </p:nvSpPr>
            <p:spPr>
              <a:xfrm>
                <a:off x="24529377" y="5710969"/>
                <a:ext cx="1112943" cy="892968"/>
              </a:xfrm>
              <a:custGeom>
                <a:avLst/>
                <a:gdLst>
                  <a:gd name="connsiteX0" fmla="*/ 1089761 w 1112943"/>
                  <a:gd name="connsiteY0" fmla="*/ 475343 h 892968"/>
                  <a:gd name="connsiteX1" fmla="*/ 755567 w 1112943"/>
                  <a:gd name="connsiteY1" fmla="*/ 188892 h 892968"/>
                  <a:gd name="connsiteX2" fmla="*/ 732734 w 1112943"/>
                  <a:gd name="connsiteY2" fmla="*/ 168135 h 892968"/>
                  <a:gd name="connsiteX3" fmla="*/ 589509 w 1112943"/>
                  <a:gd name="connsiteY3" fmla="*/ 332118 h 892968"/>
                  <a:gd name="connsiteX4" fmla="*/ 506479 w 1112943"/>
                  <a:gd name="connsiteY4" fmla="*/ 373632 h 892968"/>
                  <a:gd name="connsiteX5" fmla="*/ 496101 w 1112943"/>
                  <a:gd name="connsiteY5" fmla="*/ 373632 h 892968"/>
                  <a:gd name="connsiteX6" fmla="*/ 415147 w 1112943"/>
                  <a:gd name="connsiteY6" fmla="*/ 342496 h 892968"/>
                  <a:gd name="connsiteX7" fmla="*/ 402692 w 1112943"/>
                  <a:gd name="connsiteY7" fmla="*/ 166059 h 892968"/>
                  <a:gd name="connsiteX8" fmla="*/ 525161 w 1112943"/>
                  <a:gd name="connsiteY8" fmla="*/ 24909 h 892968"/>
                  <a:gd name="connsiteX9" fmla="*/ 180589 w 1112943"/>
                  <a:gd name="connsiteY9" fmla="*/ 0 h 892968"/>
                  <a:gd name="connsiteX10" fmla="*/ 0 w 1112943"/>
                  <a:gd name="connsiteY10" fmla="*/ 298906 h 892968"/>
                  <a:gd name="connsiteX11" fmla="*/ 141150 w 1112943"/>
                  <a:gd name="connsiteY11" fmla="*/ 462889 h 892968"/>
                  <a:gd name="connsiteX12" fmla="*/ 195119 w 1112943"/>
                  <a:gd name="connsiteY12" fmla="*/ 400617 h 892968"/>
                  <a:gd name="connsiteX13" fmla="*/ 273997 w 1112943"/>
                  <a:gd name="connsiteY13" fmla="*/ 365329 h 892968"/>
                  <a:gd name="connsiteX14" fmla="*/ 273997 w 1112943"/>
                  <a:gd name="connsiteY14" fmla="*/ 365329 h 892968"/>
                  <a:gd name="connsiteX15" fmla="*/ 342496 w 1112943"/>
                  <a:gd name="connsiteY15" fmla="*/ 390238 h 892968"/>
                  <a:gd name="connsiteX16" fmla="*/ 377784 w 1112943"/>
                  <a:gd name="connsiteY16" fmla="*/ 464965 h 892968"/>
                  <a:gd name="connsiteX17" fmla="*/ 413071 w 1112943"/>
                  <a:gd name="connsiteY17" fmla="*/ 458737 h 892968"/>
                  <a:gd name="connsiteX18" fmla="*/ 481570 w 1112943"/>
                  <a:gd name="connsiteY18" fmla="*/ 483646 h 892968"/>
                  <a:gd name="connsiteX19" fmla="*/ 516858 w 1112943"/>
                  <a:gd name="connsiteY19" fmla="*/ 560448 h 892968"/>
                  <a:gd name="connsiteX20" fmla="*/ 543842 w 1112943"/>
                  <a:gd name="connsiteY20" fmla="*/ 556297 h 892968"/>
                  <a:gd name="connsiteX21" fmla="*/ 543842 w 1112943"/>
                  <a:gd name="connsiteY21" fmla="*/ 556297 h 892968"/>
                  <a:gd name="connsiteX22" fmla="*/ 606114 w 1112943"/>
                  <a:gd name="connsiteY22" fmla="*/ 579130 h 892968"/>
                  <a:gd name="connsiteX23" fmla="*/ 637250 w 1112943"/>
                  <a:gd name="connsiteY23" fmla="*/ 643478 h 892968"/>
                  <a:gd name="connsiteX24" fmla="*/ 660084 w 1112943"/>
                  <a:gd name="connsiteY24" fmla="*/ 639326 h 892968"/>
                  <a:gd name="connsiteX25" fmla="*/ 660084 w 1112943"/>
                  <a:gd name="connsiteY25" fmla="*/ 639326 h 892968"/>
                  <a:gd name="connsiteX26" fmla="*/ 714053 w 1112943"/>
                  <a:gd name="connsiteY26" fmla="*/ 660084 h 892968"/>
                  <a:gd name="connsiteX27" fmla="*/ 743113 w 1112943"/>
                  <a:gd name="connsiteY27" fmla="*/ 716128 h 892968"/>
                  <a:gd name="connsiteX28" fmla="*/ 722356 w 1112943"/>
                  <a:gd name="connsiteY28" fmla="*/ 776325 h 892968"/>
                  <a:gd name="connsiteX29" fmla="*/ 651781 w 1112943"/>
                  <a:gd name="connsiteY29" fmla="*/ 857278 h 892968"/>
                  <a:gd name="connsiteX30" fmla="*/ 680841 w 1112943"/>
                  <a:gd name="connsiteY30" fmla="*/ 880111 h 892968"/>
                  <a:gd name="connsiteX31" fmla="*/ 730659 w 1112943"/>
                  <a:gd name="connsiteY31" fmla="*/ 892566 h 892968"/>
                  <a:gd name="connsiteX32" fmla="*/ 805385 w 1112943"/>
                  <a:gd name="connsiteY32" fmla="*/ 803309 h 892968"/>
                  <a:gd name="connsiteX33" fmla="*/ 805385 w 1112943"/>
                  <a:gd name="connsiteY33" fmla="*/ 801234 h 892968"/>
                  <a:gd name="connsiteX34" fmla="*/ 826142 w 1112943"/>
                  <a:gd name="connsiteY34" fmla="*/ 803309 h 892968"/>
                  <a:gd name="connsiteX35" fmla="*/ 900869 w 1112943"/>
                  <a:gd name="connsiteY35" fmla="*/ 714053 h 892968"/>
                  <a:gd name="connsiteX36" fmla="*/ 900869 w 1112943"/>
                  <a:gd name="connsiteY36" fmla="*/ 711977 h 892968"/>
                  <a:gd name="connsiteX37" fmla="*/ 921626 w 1112943"/>
                  <a:gd name="connsiteY37" fmla="*/ 714053 h 892968"/>
                  <a:gd name="connsiteX38" fmla="*/ 996353 w 1112943"/>
                  <a:gd name="connsiteY38" fmla="*/ 624796 h 892968"/>
                  <a:gd name="connsiteX39" fmla="*/ 994277 w 1112943"/>
                  <a:gd name="connsiteY39" fmla="*/ 612342 h 892968"/>
                  <a:gd name="connsiteX40" fmla="*/ 1037867 w 1112943"/>
                  <a:gd name="connsiteY40" fmla="*/ 620645 h 892968"/>
                  <a:gd name="connsiteX41" fmla="*/ 1112594 w 1112943"/>
                  <a:gd name="connsiteY41" fmla="*/ 531388 h 892968"/>
                  <a:gd name="connsiteX42" fmla="*/ 1089761 w 1112943"/>
                  <a:gd name="connsiteY42" fmla="*/ 475343 h 89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12943" h="892968">
                    <a:moveTo>
                      <a:pt x="1089761" y="475343"/>
                    </a:moveTo>
                    <a:lnTo>
                      <a:pt x="755567" y="188892"/>
                    </a:lnTo>
                    <a:lnTo>
                      <a:pt x="732734" y="168135"/>
                    </a:lnTo>
                    <a:lnTo>
                      <a:pt x="589509" y="332118"/>
                    </a:lnTo>
                    <a:cubicBezTo>
                      <a:pt x="568751" y="357026"/>
                      <a:pt x="539691" y="371556"/>
                      <a:pt x="506479" y="373632"/>
                    </a:cubicBezTo>
                    <a:cubicBezTo>
                      <a:pt x="502328" y="373632"/>
                      <a:pt x="498176" y="373632"/>
                      <a:pt x="496101" y="373632"/>
                    </a:cubicBezTo>
                    <a:cubicBezTo>
                      <a:pt x="464965" y="373632"/>
                      <a:pt x="435904" y="363254"/>
                      <a:pt x="415147" y="342496"/>
                    </a:cubicBezTo>
                    <a:cubicBezTo>
                      <a:pt x="363254" y="296830"/>
                      <a:pt x="359102" y="217952"/>
                      <a:pt x="402692" y="166059"/>
                    </a:cubicBezTo>
                    <a:lnTo>
                      <a:pt x="525161" y="24909"/>
                    </a:lnTo>
                    <a:cubicBezTo>
                      <a:pt x="429677" y="12454"/>
                      <a:pt x="307209" y="62272"/>
                      <a:pt x="180589" y="0"/>
                    </a:cubicBezTo>
                    <a:lnTo>
                      <a:pt x="0" y="298906"/>
                    </a:lnTo>
                    <a:lnTo>
                      <a:pt x="141150" y="462889"/>
                    </a:lnTo>
                    <a:lnTo>
                      <a:pt x="195119" y="400617"/>
                    </a:lnTo>
                    <a:cubicBezTo>
                      <a:pt x="213801" y="377784"/>
                      <a:pt x="242861" y="365329"/>
                      <a:pt x="273997" y="365329"/>
                    </a:cubicBezTo>
                    <a:lnTo>
                      <a:pt x="273997" y="365329"/>
                    </a:lnTo>
                    <a:cubicBezTo>
                      <a:pt x="298906" y="365329"/>
                      <a:pt x="323815" y="373632"/>
                      <a:pt x="342496" y="390238"/>
                    </a:cubicBezTo>
                    <a:cubicBezTo>
                      <a:pt x="365329" y="408920"/>
                      <a:pt x="375708" y="435904"/>
                      <a:pt x="377784" y="464965"/>
                    </a:cubicBezTo>
                    <a:cubicBezTo>
                      <a:pt x="388162" y="460813"/>
                      <a:pt x="400617" y="458737"/>
                      <a:pt x="413071" y="458737"/>
                    </a:cubicBezTo>
                    <a:cubicBezTo>
                      <a:pt x="437980" y="458737"/>
                      <a:pt x="462889" y="467040"/>
                      <a:pt x="481570" y="483646"/>
                    </a:cubicBezTo>
                    <a:cubicBezTo>
                      <a:pt x="504403" y="504403"/>
                      <a:pt x="516858" y="531388"/>
                      <a:pt x="516858" y="560448"/>
                    </a:cubicBezTo>
                    <a:cubicBezTo>
                      <a:pt x="525161" y="558373"/>
                      <a:pt x="535540" y="556297"/>
                      <a:pt x="543842" y="556297"/>
                    </a:cubicBezTo>
                    <a:lnTo>
                      <a:pt x="543842" y="556297"/>
                    </a:lnTo>
                    <a:cubicBezTo>
                      <a:pt x="566676" y="556297"/>
                      <a:pt x="587433" y="564600"/>
                      <a:pt x="606114" y="579130"/>
                    </a:cubicBezTo>
                    <a:cubicBezTo>
                      <a:pt x="624796" y="595736"/>
                      <a:pt x="635175" y="618569"/>
                      <a:pt x="637250" y="643478"/>
                    </a:cubicBezTo>
                    <a:cubicBezTo>
                      <a:pt x="643478" y="641402"/>
                      <a:pt x="651781" y="639326"/>
                      <a:pt x="660084" y="639326"/>
                    </a:cubicBezTo>
                    <a:lnTo>
                      <a:pt x="660084" y="639326"/>
                    </a:lnTo>
                    <a:cubicBezTo>
                      <a:pt x="680841" y="639326"/>
                      <a:pt x="699522" y="645553"/>
                      <a:pt x="714053" y="660084"/>
                    </a:cubicBezTo>
                    <a:cubicBezTo>
                      <a:pt x="730659" y="674614"/>
                      <a:pt x="741037" y="695371"/>
                      <a:pt x="743113" y="716128"/>
                    </a:cubicBezTo>
                    <a:cubicBezTo>
                      <a:pt x="745189" y="738961"/>
                      <a:pt x="736886" y="759719"/>
                      <a:pt x="722356" y="776325"/>
                    </a:cubicBezTo>
                    <a:lnTo>
                      <a:pt x="651781" y="857278"/>
                    </a:lnTo>
                    <a:lnTo>
                      <a:pt x="680841" y="880111"/>
                    </a:lnTo>
                    <a:cubicBezTo>
                      <a:pt x="695371" y="888414"/>
                      <a:pt x="711977" y="894642"/>
                      <a:pt x="730659" y="892566"/>
                    </a:cubicBezTo>
                    <a:cubicBezTo>
                      <a:pt x="776325" y="888414"/>
                      <a:pt x="809536" y="848975"/>
                      <a:pt x="805385" y="803309"/>
                    </a:cubicBezTo>
                    <a:cubicBezTo>
                      <a:pt x="805385" y="803309"/>
                      <a:pt x="805385" y="801234"/>
                      <a:pt x="805385" y="801234"/>
                    </a:cubicBezTo>
                    <a:cubicBezTo>
                      <a:pt x="811612" y="803309"/>
                      <a:pt x="819915" y="803309"/>
                      <a:pt x="826142" y="803309"/>
                    </a:cubicBezTo>
                    <a:cubicBezTo>
                      <a:pt x="871809" y="799158"/>
                      <a:pt x="905020" y="759719"/>
                      <a:pt x="900869" y="714053"/>
                    </a:cubicBezTo>
                    <a:cubicBezTo>
                      <a:pt x="900869" y="714053"/>
                      <a:pt x="900869" y="711977"/>
                      <a:pt x="900869" y="711977"/>
                    </a:cubicBezTo>
                    <a:cubicBezTo>
                      <a:pt x="907096" y="714053"/>
                      <a:pt x="915399" y="714053"/>
                      <a:pt x="921626" y="714053"/>
                    </a:cubicBezTo>
                    <a:cubicBezTo>
                      <a:pt x="967292" y="709901"/>
                      <a:pt x="1000504" y="670462"/>
                      <a:pt x="996353" y="624796"/>
                    </a:cubicBezTo>
                    <a:cubicBezTo>
                      <a:pt x="996353" y="620645"/>
                      <a:pt x="994277" y="616493"/>
                      <a:pt x="994277" y="612342"/>
                    </a:cubicBezTo>
                    <a:cubicBezTo>
                      <a:pt x="1006731" y="618569"/>
                      <a:pt x="1021261" y="622720"/>
                      <a:pt x="1037867" y="620645"/>
                    </a:cubicBezTo>
                    <a:cubicBezTo>
                      <a:pt x="1083533" y="616493"/>
                      <a:pt x="1116745" y="577054"/>
                      <a:pt x="1112594" y="531388"/>
                    </a:cubicBezTo>
                    <a:cubicBezTo>
                      <a:pt x="1114669" y="508555"/>
                      <a:pt x="1104291" y="489873"/>
                      <a:pt x="1089761" y="475343"/>
                    </a:cubicBez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7" name="Полилиния: фигура 86">
                <a:extLst>
                  <a:ext uri="{FF2B5EF4-FFF2-40B4-BE49-F238E27FC236}">
                    <a16:creationId xmlns:a16="http://schemas.microsoft.com/office/drawing/2014/main" id="{571B0B7E-25E2-4DC1-BF9B-746DC03554DC}"/>
                  </a:ext>
                </a:extLst>
              </p:cNvPr>
              <p:cNvSpPr/>
              <p:nvPr/>
            </p:nvSpPr>
            <p:spPr>
              <a:xfrm>
                <a:off x="25660489" y="5524153"/>
                <a:ext cx="415309" cy="494187"/>
              </a:xfrm>
              <a:custGeom>
                <a:avLst/>
                <a:gdLst>
                  <a:gd name="connsiteX0" fmla="*/ 415310 w 415309"/>
                  <a:gd name="connsiteY0" fmla="*/ 390238 h 494187"/>
                  <a:gd name="connsiteX1" fmla="*/ 255478 w 415309"/>
                  <a:gd name="connsiteY1" fmla="*/ 487798 h 494187"/>
                  <a:gd name="connsiteX2" fmla="*/ 199434 w 415309"/>
                  <a:gd name="connsiteY2" fmla="*/ 473267 h 494187"/>
                  <a:gd name="connsiteX3" fmla="*/ 6390 w 415309"/>
                  <a:gd name="connsiteY3" fmla="*/ 153604 h 494187"/>
                  <a:gd name="connsiteX4" fmla="*/ 20920 w 415309"/>
                  <a:gd name="connsiteY4" fmla="*/ 97560 h 494187"/>
                  <a:gd name="connsiteX5" fmla="*/ 180752 w 415309"/>
                  <a:gd name="connsiteY5" fmla="*/ 0 h 494187"/>
                  <a:gd name="connsiteX6" fmla="*/ 415310 w 415309"/>
                  <a:gd name="connsiteY6" fmla="*/ 390238 h 49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309" h="494187">
                    <a:moveTo>
                      <a:pt x="415310" y="390238"/>
                    </a:moveTo>
                    <a:lnTo>
                      <a:pt x="255478" y="487798"/>
                    </a:lnTo>
                    <a:cubicBezTo>
                      <a:pt x="236797" y="500252"/>
                      <a:pt x="209812" y="494025"/>
                      <a:pt x="199434" y="473267"/>
                    </a:cubicBezTo>
                    <a:lnTo>
                      <a:pt x="6390" y="153604"/>
                    </a:lnTo>
                    <a:cubicBezTo>
                      <a:pt x="-6064" y="134923"/>
                      <a:pt x="163" y="107938"/>
                      <a:pt x="20920" y="97560"/>
                    </a:cubicBezTo>
                    <a:lnTo>
                      <a:pt x="180752" y="0"/>
                    </a:lnTo>
                    <a:lnTo>
                      <a:pt x="415310" y="390238"/>
                    </a:ln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  <p:sp>
            <p:nvSpPr>
              <p:cNvPr id="88" name="Полилиния: фигура 87">
                <a:extLst>
                  <a:ext uri="{FF2B5EF4-FFF2-40B4-BE49-F238E27FC236}">
                    <a16:creationId xmlns:a16="http://schemas.microsoft.com/office/drawing/2014/main" id="{7FDBDED1-0B7D-42E5-A452-F85DD0F709FE}"/>
                  </a:ext>
                </a:extLst>
              </p:cNvPr>
              <p:cNvSpPr/>
              <p:nvPr/>
            </p:nvSpPr>
            <p:spPr>
              <a:xfrm>
                <a:off x="24940154" y="5691978"/>
                <a:ext cx="878254" cy="488106"/>
              </a:xfrm>
              <a:custGeom>
                <a:avLst/>
                <a:gdLst>
                  <a:gd name="connsiteX0" fmla="*/ 701817 w 878254"/>
                  <a:gd name="connsiteY0" fmla="*/ 27294 h 488106"/>
                  <a:gd name="connsiteX1" fmla="*/ 265912 w 878254"/>
                  <a:gd name="connsiteY1" fmla="*/ 2385 h 488106"/>
                  <a:gd name="connsiteX2" fmla="*/ 255534 w 878254"/>
                  <a:gd name="connsiteY2" fmla="*/ 309 h 488106"/>
                  <a:gd name="connsiteX3" fmla="*/ 184959 w 878254"/>
                  <a:gd name="connsiteY3" fmla="*/ 27294 h 488106"/>
                  <a:gd name="connsiteX4" fmla="*/ 20976 w 878254"/>
                  <a:gd name="connsiteY4" fmla="*/ 214110 h 488106"/>
                  <a:gd name="connsiteX5" fmla="*/ 29279 w 878254"/>
                  <a:gd name="connsiteY5" fmla="*/ 330351 h 488106"/>
                  <a:gd name="connsiteX6" fmla="*/ 91551 w 878254"/>
                  <a:gd name="connsiteY6" fmla="*/ 351108 h 488106"/>
                  <a:gd name="connsiteX7" fmla="*/ 147596 w 878254"/>
                  <a:gd name="connsiteY7" fmla="*/ 322048 h 488106"/>
                  <a:gd name="connsiteX8" fmla="*/ 317806 w 878254"/>
                  <a:gd name="connsiteY8" fmla="*/ 126929 h 488106"/>
                  <a:gd name="connsiteX9" fmla="*/ 705968 w 878254"/>
                  <a:gd name="connsiteY9" fmla="*/ 461122 h 488106"/>
                  <a:gd name="connsiteX10" fmla="*/ 705968 w 878254"/>
                  <a:gd name="connsiteY10" fmla="*/ 461122 h 488106"/>
                  <a:gd name="connsiteX11" fmla="*/ 705968 w 878254"/>
                  <a:gd name="connsiteY11" fmla="*/ 461122 h 488106"/>
                  <a:gd name="connsiteX12" fmla="*/ 728801 w 878254"/>
                  <a:gd name="connsiteY12" fmla="*/ 488107 h 488106"/>
                  <a:gd name="connsiteX13" fmla="*/ 878254 w 878254"/>
                  <a:gd name="connsiteY13" fmla="*/ 315821 h 488106"/>
                  <a:gd name="connsiteX14" fmla="*/ 701817 w 878254"/>
                  <a:gd name="connsiteY14" fmla="*/ 27294 h 488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8254" h="488106">
                    <a:moveTo>
                      <a:pt x="701817" y="27294"/>
                    </a:moveTo>
                    <a:cubicBezTo>
                      <a:pt x="529531" y="89566"/>
                      <a:pt x="404987" y="29370"/>
                      <a:pt x="265912" y="2385"/>
                    </a:cubicBezTo>
                    <a:cubicBezTo>
                      <a:pt x="263837" y="2385"/>
                      <a:pt x="255534" y="309"/>
                      <a:pt x="255534" y="309"/>
                    </a:cubicBezTo>
                    <a:cubicBezTo>
                      <a:pt x="230625" y="-1766"/>
                      <a:pt x="203640" y="6537"/>
                      <a:pt x="184959" y="27294"/>
                    </a:cubicBezTo>
                    <a:lnTo>
                      <a:pt x="20976" y="214110"/>
                    </a:lnTo>
                    <a:cubicBezTo>
                      <a:pt x="-10160" y="249397"/>
                      <a:pt x="-6009" y="301291"/>
                      <a:pt x="29279" y="330351"/>
                    </a:cubicBezTo>
                    <a:cubicBezTo>
                      <a:pt x="47960" y="344881"/>
                      <a:pt x="68718" y="353184"/>
                      <a:pt x="91551" y="351108"/>
                    </a:cubicBezTo>
                    <a:cubicBezTo>
                      <a:pt x="112308" y="349033"/>
                      <a:pt x="133065" y="340730"/>
                      <a:pt x="147596" y="322048"/>
                    </a:cubicBezTo>
                    <a:cubicBezTo>
                      <a:pt x="147596" y="322048"/>
                      <a:pt x="317806" y="126929"/>
                      <a:pt x="317806" y="126929"/>
                    </a:cubicBezTo>
                    <a:lnTo>
                      <a:pt x="705968" y="461122"/>
                    </a:lnTo>
                    <a:lnTo>
                      <a:pt x="705968" y="461122"/>
                    </a:lnTo>
                    <a:lnTo>
                      <a:pt x="705968" y="461122"/>
                    </a:lnTo>
                    <a:cubicBezTo>
                      <a:pt x="716347" y="471501"/>
                      <a:pt x="720498" y="475653"/>
                      <a:pt x="728801" y="488107"/>
                    </a:cubicBezTo>
                    <a:lnTo>
                      <a:pt x="878254" y="315821"/>
                    </a:lnTo>
                    <a:lnTo>
                      <a:pt x="701817" y="27294"/>
                    </a:lnTo>
                    <a:close/>
                  </a:path>
                </a:pathLst>
              </a:custGeom>
              <a:grpFill/>
              <a:ln w="20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397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58FA62-1F6F-4E03-6C7E-5EA06AD1C95D}"/>
              </a:ext>
            </a:extLst>
          </p:cNvPr>
          <p:cNvSpPr txBox="1"/>
          <p:nvPr/>
        </p:nvSpPr>
        <p:spPr>
          <a:xfrm>
            <a:off x="1960044" y="309834"/>
            <a:ext cx="5527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ОТНОШЕНИЯ</a:t>
            </a:r>
          </a:p>
        </p:txBody>
      </p:sp>
    </p:spTree>
    <p:extLst>
      <p:ext uri="{BB962C8B-B14F-4D97-AF65-F5344CB8AC3E}">
        <p14:creationId xmlns:p14="http://schemas.microsoft.com/office/powerpoint/2010/main" val="3399810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82A059-3973-7B40-B1E8-B5C80F0A8690}"/>
              </a:ext>
            </a:extLst>
          </p:cNvPr>
          <p:cNvSpPr/>
          <p:nvPr/>
        </p:nvSpPr>
        <p:spPr>
          <a:xfrm>
            <a:off x="228922" y="1071254"/>
            <a:ext cx="87004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75" algn="just"/>
            <a:r>
              <a:rPr lang="ru-RU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БК РФ Статья 215.1. Основы исполнения бюджета</a:t>
            </a:r>
          </a:p>
          <a:p>
            <a:pPr indent="257175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257175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Исполнение….. бюджета …………….обеспечивается Правительством Российской Федерации, высшим исполнительным органом государственной власти субъекта, местной администрацией…...</a:t>
            </a:r>
          </a:p>
          <a:p>
            <a:pPr indent="257175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 возлагается на соотв.  финансовый орган. </a:t>
            </a:r>
          </a:p>
          <a:p>
            <a:pPr indent="257175"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на основе с</a:t>
            </a:r>
            <a:r>
              <a:rPr lang="ru-RU" sz="21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водной бюджетной росписи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1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кассового плана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исполняется на основе </a:t>
            </a:r>
            <a:r>
              <a:rPr lang="ru-RU" sz="2100" b="1" dirty="0">
                <a:solidFill>
                  <a:srgbClr val="66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единства кассы</a:t>
            </a:r>
            <a:r>
              <a:rPr lang="ru-RU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100" b="1" dirty="0">
                <a:solidFill>
                  <a:srgbClr val="66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подведомственности расходов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7175" algn="just"/>
            <a:r>
              <a:rPr lang="ru-RU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Казначейское обслуживание исполнения бюджетов осуществляется ФК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2CDFB1-A960-C841-94EC-68942441C627}"/>
              </a:ext>
            </a:extLst>
          </p:cNvPr>
          <p:cNvSpPr txBox="1"/>
          <p:nvPr/>
        </p:nvSpPr>
        <p:spPr>
          <a:xfrm>
            <a:off x="5129213" y="420052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B972B-43AA-3DAF-3700-E16D3AFF0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22" y="4968299"/>
            <a:ext cx="1517074" cy="8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309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CD372-D3C8-6D43-BB55-1AACDB59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89" y="857250"/>
            <a:ext cx="8249222" cy="44503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60A351-0BF2-F540-8567-3DAE7726145F}"/>
              </a:ext>
            </a:extLst>
          </p:cNvPr>
          <p:cNvSpPr/>
          <p:nvPr/>
        </p:nvSpPr>
        <p:spPr>
          <a:xfrm>
            <a:off x="763524" y="5444860"/>
            <a:ext cx="8380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err="1"/>
              <a:t>https</a:t>
            </a:r>
            <a:r>
              <a:rPr lang="ru-RU" sz="1200"/>
              <a:t>://</a:t>
            </a:r>
            <a:r>
              <a:rPr lang="ru-RU" sz="1200" err="1"/>
              <a:t>roskazna.gov.ru</a:t>
            </a:r>
            <a:r>
              <a:rPr lang="ru-RU" sz="1200"/>
              <a:t>/</a:t>
            </a:r>
            <a:r>
              <a:rPr lang="ru-RU" sz="1200" err="1"/>
              <a:t>upload</a:t>
            </a:r>
            <a:r>
              <a:rPr lang="ru-RU" sz="1200"/>
              <a:t>/</a:t>
            </a:r>
            <a:r>
              <a:rPr lang="ru-RU" sz="1200" err="1"/>
              <a:t>iblock</a:t>
            </a:r>
            <a:r>
              <a:rPr lang="ru-RU" sz="1200"/>
              <a:t>/a69/Kaznacheyskoe-obsluzhivanie-i-sistema-kaznacheyskikh-platezhey.pdf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C6612-25B9-4648-BD97-C2DEFE24C844}"/>
              </a:ext>
            </a:extLst>
          </p:cNvPr>
          <p:cNvSpPr txBox="1"/>
          <p:nvPr/>
        </p:nvSpPr>
        <p:spPr>
          <a:xfrm>
            <a:off x="4074749" y="967365"/>
            <a:ext cx="10438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</a:rPr>
              <a:t>2021</a:t>
            </a:r>
            <a:endParaRPr lang="ru-RU" sz="3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14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5960DA-5D18-3B44-B2DA-114E8F8F7C2E}"/>
              </a:ext>
            </a:extLst>
          </p:cNvPr>
          <p:cNvSpPr txBox="1"/>
          <p:nvPr/>
        </p:nvSpPr>
        <p:spPr>
          <a:xfrm>
            <a:off x="1817151" y="368740"/>
            <a:ext cx="606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по расходам</a:t>
            </a:r>
          </a:p>
        </p:txBody>
      </p:sp>
      <p:pic>
        <p:nvPicPr>
          <p:cNvPr id="4" name="Рисунок 3" descr="Деньги со сплошной заливкой">
            <a:extLst>
              <a:ext uri="{FF2B5EF4-FFF2-40B4-BE49-F238E27FC236}">
                <a16:creationId xmlns:a16="http://schemas.microsoft.com/office/drawing/2014/main" id="{206A34C1-4342-8F49-93DE-F3070EA35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6024" y="691905"/>
            <a:ext cx="1230849" cy="123084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EF68F6-4E7F-6F45-A106-AEAB48259571}"/>
              </a:ext>
            </a:extLst>
          </p:cNvPr>
          <p:cNvSpPr/>
          <p:nvPr/>
        </p:nvSpPr>
        <p:spPr>
          <a:xfrm>
            <a:off x="763033" y="1771786"/>
            <a:ext cx="76179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7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717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ЭТАПЫ: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и учет бюджетных и денежных обязательств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денежных обязательств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санкционирование денежных обязательств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исполнения денежных обязательств</a:t>
            </a:r>
          </a:p>
          <a:p>
            <a:pPr indent="25717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5717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13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4307-CE19-D14F-A014-6CF5AFCEE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87" y="1637590"/>
            <a:ext cx="7886700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исполнению в текущем финансовом году </a:t>
            </a: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обязательства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 уплатить в соответствии с условиями выполнения НПА, договора, соглашения, судебного решения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нормативные обязательства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пенсии, компенсации, другие социальные выплаты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131E036C-C8A5-0BD4-D23D-40F77EFD39BE}"/>
              </a:ext>
            </a:extLst>
          </p:cNvPr>
          <p:cNvSpPr txBox="1">
            <a:spLocks/>
          </p:cNvSpPr>
          <p:nvPr/>
        </p:nvSpPr>
        <p:spPr>
          <a:xfrm>
            <a:off x="782087" y="312027"/>
            <a:ext cx="799905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максимальные объемы бюджетных средств, предусмотренные на исполнение бюджетных обязательств публично-правового образования.</a:t>
            </a:r>
          </a:p>
        </p:txBody>
      </p:sp>
      <p:pic>
        <p:nvPicPr>
          <p:cNvPr id="4" name="Picture 20" descr="https://i.yapx.ru/Gjfei.gif">
            <a:extLst>
              <a:ext uri="{FF2B5EF4-FFF2-40B4-BE49-F238E27FC236}">
                <a16:creationId xmlns:a16="http://schemas.microsoft.com/office/drawing/2014/main" id="{8F11F2F7-91B4-C99C-FD27-E2D7EBB1D0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91" y="3875314"/>
            <a:ext cx="1267516" cy="17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00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DB7534-F76D-B047-B8BE-AE3FFA7EE6E6}"/>
              </a:ext>
            </a:extLst>
          </p:cNvPr>
          <p:cNvSpPr/>
          <p:nvPr/>
        </p:nvSpPr>
        <p:spPr>
          <a:xfrm>
            <a:off x="3844814" y="1271318"/>
            <a:ext cx="4668251" cy="40736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санкционирование оплаты денежных обязательств </a:t>
            </a:r>
            <a:r>
              <a:rPr lang="ru-RU" dirty="0">
                <a:latin typeface="Times New Roman" panose="02020603050405020304" pitchFamily="18" charset="0"/>
              </a:rPr>
              <a:t>– это процедура проверки документов на правильность их оформления и соответствие доведенным бюджетным ассигнованиям</a:t>
            </a:r>
            <a:endParaRPr lang="ru-RU" dirty="0"/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dirty="0"/>
          </a:p>
        </p:txBody>
      </p:sp>
      <p:pic>
        <p:nvPicPr>
          <p:cNvPr id="21" name="Рисунок 20" descr="Предупреждение контур">
            <a:extLst>
              <a:ext uri="{FF2B5EF4-FFF2-40B4-BE49-F238E27FC236}">
                <a16:creationId xmlns:a16="http://schemas.microsoft.com/office/drawing/2014/main" id="{914AB404-557E-F843-B210-2193F7E5D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6642" y="2616110"/>
            <a:ext cx="1395821" cy="13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снимок экрана, чек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90F21980-6EE0-B54F-044B-56A74FAB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38" y="29308"/>
            <a:ext cx="6682154" cy="66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6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2159467" y="380538"/>
            <a:ext cx="5180513" cy="706432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Концепция повышения эффективности бюджетных расходов</a:t>
            </a:r>
            <a:endParaRPr lang="ru-RU" sz="2000" strike="noStrike" spc="-1" dirty="0">
              <a:latin typeface="Arial"/>
            </a:endParaRPr>
          </a:p>
        </p:txBody>
      </p:sp>
      <p:sp>
        <p:nvSpPr>
          <p:cNvPr id="186" name="CustomShape 49"/>
          <p:cNvSpPr/>
          <p:nvPr/>
        </p:nvSpPr>
        <p:spPr>
          <a:xfrm rot="5400000">
            <a:off x="4165380" y="1249244"/>
            <a:ext cx="813240" cy="1152720"/>
          </a:xfrm>
          <a:prstGeom prst="striped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108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C297B7-D4C9-088E-DCC1-7567562C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36" y="427922"/>
            <a:ext cx="1331129" cy="70643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CD26D31-0D66-789B-F25B-32868E364197}"/>
              </a:ext>
            </a:extLst>
          </p:cNvPr>
          <p:cNvSpPr/>
          <p:nvPr/>
        </p:nvSpPr>
        <p:spPr>
          <a:xfrm>
            <a:off x="1091205" y="2238606"/>
            <a:ext cx="2136524" cy="9020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ОБЗОРЫ РАСХОДОВ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A0F8883A-9C34-C6CB-F318-163A51886D63}"/>
              </a:ext>
            </a:extLst>
          </p:cNvPr>
          <p:cNvSpPr/>
          <p:nvPr/>
        </p:nvSpPr>
        <p:spPr>
          <a:xfrm>
            <a:off x="5943601" y="2238606"/>
            <a:ext cx="2136524" cy="90204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ГОСУДАРСТВЕННЫЕ программы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65C2567-BD43-E8C6-9419-13410ACDD9B7}"/>
              </a:ext>
            </a:extLst>
          </p:cNvPr>
          <p:cNvSpPr/>
          <p:nvPr/>
        </p:nvSpPr>
        <p:spPr>
          <a:xfrm>
            <a:off x="6100012" y="4305615"/>
            <a:ext cx="2071092" cy="902043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БЮДЖЕТННЫЕ правила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483C162-FBB8-038A-6114-F5930512C0E7}"/>
              </a:ext>
            </a:extLst>
          </p:cNvPr>
          <p:cNvSpPr/>
          <p:nvPr/>
        </p:nvSpPr>
        <p:spPr>
          <a:xfrm>
            <a:off x="3503738" y="3264726"/>
            <a:ext cx="2136524" cy="92356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ИНФОРМАЦИОННАЯ система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7F19911-AE49-20C8-E7A0-3F0D07ED7C07}"/>
              </a:ext>
            </a:extLst>
          </p:cNvPr>
          <p:cNvSpPr/>
          <p:nvPr/>
        </p:nvSpPr>
        <p:spPr>
          <a:xfrm>
            <a:off x="1129307" y="4469064"/>
            <a:ext cx="2136524" cy="92356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ФИНАНСОВЫЙ КОНТРОЛЬ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D3796F3-58ED-099B-F574-2E12EB883354}"/>
              </a:ext>
            </a:extLst>
          </p:cNvPr>
          <p:cNvSpPr/>
          <p:nvPr/>
        </p:nvSpPr>
        <p:spPr>
          <a:xfrm>
            <a:off x="3601618" y="5172296"/>
            <a:ext cx="2071091" cy="9235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ОТКРЫТОСТЬ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ПРОЗРАЧНОСТЬ</a:t>
            </a:r>
          </a:p>
        </p:txBody>
      </p:sp>
    </p:spTree>
    <p:extLst>
      <p:ext uri="{BB962C8B-B14F-4D97-AF65-F5344CB8AC3E}">
        <p14:creationId xmlns:p14="http://schemas.microsoft.com/office/powerpoint/2010/main" val="3717603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14B369-C6BA-7C84-D249-60F25E5968D3}"/>
              </a:ext>
            </a:extLst>
          </p:cNvPr>
          <p:cNvSpPr txBox="1"/>
          <p:nvPr/>
        </p:nvSpPr>
        <p:spPr>
          <a:xfrm>
            <a:off x="1841487" y="1953490"/>
            <a:ext cx="57369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1+89+19 030 = 19 120 </a:t>
            </a:r>
          </a:p>
          <a:p>
            <a:pPr algn="ctr"/>
            <a:endParaRPr lang="ru-RU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19 120 БЮДЖЕТОВ</a:t>
            </a:r>
          </a:p>
          <a:p>
            <a:pPr algn="ctr"/>
            <a:endParaRPr lang="ru-RU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9B111-65C8-AA61-1C5B-E81C37462B70}"/>
              </a:ext>
            </a:extLst>
          </p:cNvPr>
          <p:cNvSpPr txBox="1"/>
          <p:nvPr/>
        </p:nvSpPr>
        <p:spPr>
          <a:xfrm>
            <a:off x="1607127" y="778224"/>
            <a:ext cx="6414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spc="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БЮДЖЕТОВ в России?</a:t>
            </a:r>
            <a:endParaRPr lang="ru-RU" sz="2400" dirty="0"/>
          </a:p>
        </p:txBody>
      </p:sp>
      <p:pic>
        <p:nvPicPr>
          <p:cNvPr id="4" name="Picture 20" descr="https://i.yapx.ru/Gjfei.gif">
            <a:extLst>
              <a:ext uri="{FF2B5EF4-FFF2-40B4-BE49-F238E27FC236}">
                <a16:creationId xmlns:a16="http://schemas.microsoft.com/office/drawing/2014/main" id="{F07BAE4E-E97F-1763-CA82-DD77349B2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8" y="1722443"/>
            <a:ext cx="1775466" cy="245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59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/>
        </p:nvGraphicFramePr>
        <p:xfrm>
          <a:off x="309240" y="385920"/>
          <a:ext cx="8417880" cy="329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9" name="CustomShape 2"/>
          <p:cNvSpPr/>
          <p:nvPr/>
        </p:nvSpPr>
        <p:spPr>
          <a:xfrm>
            <a:off x="309240" y="4002053"/>
            <a:ext cx="8417880" cy="1198875"/>
          </a:xfrm>
          <a:prstGeom prst="rect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rgbClr val="1468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ИНТЕГРИРОВАННАЯ ИНФОРМАЦИОННАЯ СИСТЕМА УПРАВЛЕНИЯ ОБЩЕСТВЕННЫМИ ФИНАНСАМИ 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58036F19-24FC-6A2C-14C9-3E363781C902}"/>
              </a:ext>
            </a:extLst>
          </p:cNvPr>
          <p:cNvSpPr/>
          <p:nvPr/>
        </p:nvSpPr>
        <p:spPr>
          <a:xfrm>
            <a:off x="3522464" y="3381935"/>
            <a:ext cx="1635324" cy="62011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2015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493625" y="225663"/>
            <a:ext cx="8385889" cy="39865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ГОСУДАРСТВЕННЫЕ ПРОГРАММЫ</a:t>
            </a:r>
            <a:endParaRPr lang="ru-RU" sz="2000" strike="noStrike" spc="-1" dirty="0">
              <a:latin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A2723-872E-9D4B-8EA9-450465DC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2" y="178621"/>
            <a:ext cx="1263727" cy="6706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2CDE24-204B-75EF-26F8-E492A131B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74" y="1011311"/>
            <a:ext cx="8229338" cy="5783054"/>
          </a:xfrm>
          <a:prstGeom prst="rect">
            <a:avLst/>
          </a:prstGeom>
        </p:spPr>
      </p:pic>
      <p:sp>
        <p:nvSpPr>
          <p:cNvPr id="4" name="Облако 3">
            <a:extLst>
              <a:ext uri="{FF2B5EF4-FFF2-40B4-BE49-F238E27FC236}">
                <a16:creationId xmlns:a16="http://schemas.microsoft.com/office/drawing/2014/main" id="{D575B63F-8F27-6E25-85C4-4A0000699211}"/>
              </a:ext>
            </a:extLst>
          </p:cNvPr>
          <p:cNvSpPr/>
          <p:nvPr/>
        </p:nvSpPr>
        <p:spPr>
          <a:xfrm>
            <a:off x="1618043" y="832292"/>
            <a:ext cx="1991432" cy="29906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200" dirty="0" err="1"/>
              <a:t>programs.gov.ru</a:t>
            </a:r>
            <a:endParaRPr lang="ru-RU" sz="1200" dirty="0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E5D11602-EA09-C092-2872-6BE91F003BBF}"/>
              </a:ext>
            </a:extLst>
          </p:cNvPr>
          <p:cNvSpPr/>
          <p:nvPr/>
        </p:nvSpPr>
        <p:spPr>
          <a:xfrm>
            <a:off x="6888082" y="849283"/>
            <a:ext cx="1991432" cy="29906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" sz="1200" dirty="0" err="1"/>
              <a:t>budget.gov.ru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13017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2284020" y="452520"/>
            <a:ext cx="457596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УПРАВЛЕНИЕ РАСХОДАМИ БЮДЖЕТА</a:t>
            </a:r>
          </a:p>
          <a:p>
            <a:pPr algn="ctr">
              <a:lnSpc>
                <a:spcPct val="100000"/>
              </a:lnSpc>
            </a:pPr>
            <a:endParaRPr lang="ru-RU" sz="1600" b="1" spc="-1" dirty="0">
              <a:solidFill>
                <a:srgbClr val="548235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НА ГОСУДАРСТВЕННЫЕ ЗАКУПКИ 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D682D3-B8AA-7521-D2C0-87C7F467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" y="1545022"/>
            <a:ext cx="9144000" cy="2933535"/>
          </a:xfrm>
          <a:prstGeom prst="rect">
            <a:avLst/>
          </a:prstGeom>
        </p:spPr>
      </p:pic>
      <p:pic>
        <p:nvPicPr>
          <p:cNvPr id="3" name="Picture 2" descr="https://i.yapx.ru/Gjfe5.gif">
            <a:extLst>
              <a:ext uri="{FF2B5EF4-FFF2-40B4-BE49-F238E27FC236}">
                <a16:creationId xmlns:a16="http://schemas.microsoft.com/office/drawing/2014/main" id="{A2974785-1EA0-DD3C-701F-185D4B556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65" y="4325428"/>
            <a:ext cx="2933536" cy="29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729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D92BE4-213B-0287-76B0-72BD18314AE3}"/>
              </a:ext>
            </a:extLst>
          </p:cNvPr>
          <p:cNvSpPr txBox="1"/>
          <p:nvPr/>
        </p:nvSpPr>
        <p:spPr>
          <a:xfrm>
            <a:off x="6995325" y="1071902"/>
            <a:ext cx="2666956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zakupki</a:t>
            </a:r>
            <a:r>
              <a:rPr lang="en-US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.gov.ru</a:t>
            </a:r>
            <a:endParaRPr lang="en-US" kern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10CE1-082A-B6B0-482C-446F34C74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52" r="34928"/>
          <a:stretch/>
        </p:blipFill>
        <p:spPr>
          <a:xfrm>
            <a:off x="347133" y="408238"/>
            <a:ext cx="6919081" cy="103977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E1E44DC-5BFA-5620-1617-84DDBA054543}"/>
              </a:ext>
            </a:extLst>
          </p:cNvPr>
          <p:cNvCxnSpPr/>
          <p:nvPr/>
        </p:nvCxnSpPr>
        <p:spPr>
          <a:xfrm>
            <a:off x="0" y="1448009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E3380CC-A8AF-2084-6FC0-1B9E66E07535}"/>
              </a:ext>
            </a:extLst>
          </p:cNvPr>
          <p:cNvCxnSpPr/>
          <p:nvPr/>
        </p:nvCxnSpPr>
        <p:spPr>
          <a:xfrm>
            <a:off x="0" y="2006046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FF91B-D693-8609-8E22-DC26A2128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06045"/>
            <a:ext cx="9143999" cy="48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475775" y="195345"/>
            <a:ext cx="619245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400" b="1" spc="-1" dirty="0">
                <a:solidFill>
                  <a:srgbClr val="548235"/>
                </a:solidFill>
                <a:latin typeface="Lato"/>
                <a:ea typeface="Lato"/>
              </a:rPr>
              <a:t>Реестр недобросовестных поставщиков</a:t>
            </a:r>
          </a:p>
        </p:txBody>
      </p:sp>
      <p:pic>
        <p:nvPicPr>
          <p:cNvPr id="2" name="Picture 2" descr="C:\Users\GoloschapovaVS\Desktop\2.bmp">
            <a:extLst>
              <a:ext uri="{FF2B5EF4-FFF2-40B4-BE49-F238E27FC236}">
                <a16:creationId xmlns:a16="http://schemas.microsoft.com/office/drawing/2014/main" id="{0C696263-79ED-E815-1B07-C29CBF5CC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6263" r="1586" b="7136"/>
          <a:stretch/>
        </p:blipFill>
        <p:spPr bwMode="auto">
          <a:xfrm>
            <a:off x="142875" y="1285874"/>
            <a:ext cx="8858251" cy="52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311964" y="420539"/>
            <a:ext cx="585746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203864"/>
                </a:solidFill>
                <a:latin typeface="Times New Roman"/>
              </a:rPr>
              <a:t>НАЛОГОВЫЕ РАСХОДЫ = расходы бюджета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720000" y="982139"/>
            <a:ext cx="6687966" cy="2138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льготы или освобождения относительно «базовой» структуры налогов, направленные на достижение целей государственной политики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F521C-734E-4BD9-B144-E98C61EA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2104674"/>
            <a:ext cx="7391023" cy="4359846"/>
          </a:xfrm>
          <a:prstGeom prst="rect">
            <a:avLst/>
          </a:prstGeom>
        </p:spPr>
      </p:pic>
      <p:pic>
        <p:nvPicPr>
          <p:cNvPr id="4" name="Picture 4" descr="https://i.yapx.ru/GjffA.gif">
            <a:extLst>
              <a:ext uri="{FF2B5EF4-FFF2-40B4-BE49-F238E27FC236}">
                <a16:creationId xmlns:a16="http://schemas.microsoft.com/office/drawing/2014/main" id="{C824F2EE-6F49-8D7B-CA7B-AFF130EED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640" y="819194"/>
            <a:ext cx="1448426" cy="14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4FEEB61-016D-0875-68C7-6F05CAD142F4}"/>
              </a:ext>
            </a:extLst>
          </p:cNvPr>
          <p:cNvCxnSpPr/>
          <p:nvPr/>
        </p:nvCxnSpPr>
        <p:spPr>
          <a:xfrm flipH="1">
            <a:off x="4572000" y="393480"/>
            <a:ext cx="251791" cy="4257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7319509-6074-C6A6-9418-D8FAFC46BB67}"/>
              </a:ext>
            </a:extLst>
          </p:cNvPr>
          <p:cNvCxnSpPr>
            <a:cxnSpLocks/>
          </p:cNvCxnSpPr>
          <p:nvPr/>
        </p:nvCxnSpPr>
        <p:spPr>
          <a:xfrm>
            <a:off x="4572000" y="393480"/>
            <a:ext cx="251791" cy="4257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493625" y="225663"/>
            <a:ext cx="8385889" cy="39865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КАЧЕСТВО УПРАВЛЕНИЯ РАСХОДАМИ БЮДЖЕТА</a:t>
            </a:r>
            <a:endParaRPr lang="ru-RU" sz="2000" strike="noStrike" spc="-1" dirty="0">
              <a:latin typeface="Arial"/>
            </a:endParaRPr>
          </a:p>
        </p:txBody>
      </p:sp>
      <p:sp>
        <p:nvSpPr>
          <p:cNvPr id="186" name="CustomShape 49"/>
          <p:cNvSpPr/>
          <p:nvPr/>
        </p:nvSpPr>
        <p:spPr>
          <a:xfrm rot="5400000">
            <a:off x="4165380" y="636783"/>
            <a:ext cx="813240" cy="1152720"/>
          </a:xfrm>
          <a:prstGeom prst="striped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108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C4D85-0CC5-A858-34B0-749E7EA676DF}"/>
              </a:ext>
            </a:extLst>
          </p:cNvPr>
          <p:cNvSpPr txBox="1"/>
          <p:nvPr/>
        </p:nvSpPr>
        <p:spPr>
          <a:xfrm>
            <a:off x="601579" y="1951673"/>
            <a:ext cx="8048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эффективности бюджетных расходов проводятся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ОБЗОРЫ БЮДЖЕТНЫХ РАСХОДОВ (за 6 лет)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DD972-8E69-92F1-995B-977AFAD64ECD}"/>
              </a:ext>
            </a:extLst>
          </p:cNvPr>
          <p:cNvSpPr txBox="1"/>
          <p:nvPr/>
        </p:nvSpPr>
        <p:spPr>
          <a:xfrm>
            <a:off x="2430379" y="3925359"/>
            <a:ext cx="4939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объемы и структуру расходов</a:t>
            </a:r>
          </a:p>
        </p:txBody>
      </p:sp>
      <p:sp>
        <p:nvSpPr>
          <p:cNvPr id="8" name="CustomShape 49">
            <a:extLst>
              <a:ext uri="{FF2B5EF4-FFF2-40B4-BE49-F238E27FC236}">
                <a16:creationId xmlns:a16="http://schemas.microsoft.com/office/drawing/2014/main" id="{DA55568C-92B3-0646-1F99-7568EE78DF60}"/>
              </a:ext>
            </a:extLst>
          </p:cNvPr>
          <p:cNvSpPr/>
          <p:nvPr/>
        </p:nvSpPr>
        <p:spPr>
          <a:xfrm rot="5400000">
            <a:off x="4165380" y="2742986"/>
            <a:ext cx="813240" cy="1152720"/>
          </a:xfrm>
          <a:prstGeom prst="striped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FDA9E"/>
              </a:gs>
              <a:gs pos="100000">
                <a:srgbClr val="FFD590"/>
              </a:gs>
            </a:gsLst>
            <a:lin ang="10800000"/>
          </a:gra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73290-C9FF-AC62-E944-0C93820FFF2E}"/>
              </a:ext>
            </a:extLst>
          </p:cNvPr>
          <p:cNvSpPr txBox="1"/>
          <p:nvPr/>
        </p:nvSpPr>
        <p:spPr>
          <a:xfrm>
            <a:off x="2148578" y="4514184"/>
            <a:ext cx="5891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практику линейного сокращения расходов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A2723-872E-9D4B-8EA9-450465DC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80" y="2556772"/>
            <a:ext cx="1546999" cy="8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78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47"/>
          <p:cNvSpPr/>
          <p:nvPr/>
        </p:nvSpPr>
        <p:spPr>
          <a:xfrm>
            <a:off x="493625" y="225663"/>
            <a:ext cx="8385889" cy="398655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strike="noStrike" spc="-1" dirty="0">
                <a:solidFill>
                  <a:srgbClr val="203864"/>
                </a:solidFill>
                <a:latin typeface="Times New Roman"/>
              </a:rPr>
              <a:t>ОБЗОРЫ РАСХОДОВ</a:t>
            </a:r>
            <a:endParaRPr lang="ru-RU" sz="2000" strike="noStrike" spc="-1" dirty="0">
              <a:latin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A2723-872E-9D4B-8EA9-450465DC3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52" y="178621"/>
            <a:ext cx="1263727" cy="6706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626563-9F43-8BC0-E085-80ED836B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2" y="1442599"/>
            <a:ext cx="9000696" cy="3270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53383-B052-F818-2C28-5FF13A114FFA}"/>
              </a:ext>
            </a:extLst>
          </p:cNvPr>
          <p:cNvSpPr txBox="1"/>
          <p:nvPr/>
        </p:nvSpPr>
        <p:spPr>
          <a:xfrm>
            <a:off x="2115121" y="5306785"/>
            <a:ext cx="653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ОБЗОРЫ РАСХОДОВ дают не только предложения по оптимизации расходов, но и их необходимости</a:t>
            </a:r>
          </a:p>
        </p:txBody>
      </p:sp>
      <p:pic>
        <p:nvPicPr>
          <p:cNvPr id="9" name="Picture 2" descr="https://i.yapx.ru/Gjfeu.gif">
            <a:extLst>
              <a:ext uri="{FF2B5EF4-FFF2-40B4-BE49-F238E27FC236}">
                <a16:creationId xmlns:a16="http://schemas.microsoft.com/office/drawing/2014/main" id="{58A73A2B-868C-D897-30BA-C3438494FA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5" y="3902455"/>
            <a:ext cx="1464187" cy="244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83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2418665" y="1642668"/>
            <a:ext cx="457596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548235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rPr>
              <a:t>МОНИТОРИНГ</a:t>
            </a:r>
            <a:endParaRPr lang="ru-R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E8675-B5F3-5C92-61E4-E3D9735AC3A9}"/>
              </a:ext>
            </a:extLst>
          </p:cNvPr>
          <p:cNvSpPr txBox="1"/>
          <p:nvPr/>
        </p:nvSpPr>
        <p:spPr>
          <a:xfrm>
            <a:off x="1593574" y="2718036"/>
            <a:ext cx="595685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33339">
              <a:lnSpc>
                <a:spcPct val="9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непрерывный сбор </a:t>
            </a:r>
          </a:p>
          <a:p>
            <a:pPr algn="ctr" defTabSz="533339">
              <a:lnSpc>
                <a:spcPct val="9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информации о расходах бюджета </a:t>
            </a:r>
          </a:p>
          <a:p>
            <a:pPr algn="ctr" defTabSz="533339">
              <a:lnSpc>
                <a:spcPct val="90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s://i.yapx.ru/Gjfe7.gif">
            <a:extLst>
              <a:ext uri="{FF2B5EF4-FFF2-40B4-BE49-F238E27FC236}">
                <a16:creationId xmlns:a16="http://schemas.microsoft.com/office/drawing/2014/main" id="{2CEC407A-CC96-7791-57A9-35F18D878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16330"/>
            <a:ext cx="2523648" cy="29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973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1525F2-8CC6-F035-629C-B7CD530423E1}"/>
              </a:ext>
            </a:extLst>
          </p:cNvPr>
          <p:cNvSpPr txBox="1"/>
          <p:nvPr/>
        </p:nvSpPr>
        <p:spPr>
          <a:xfrm>
            <a:off x="665017" y="459662"/>
            <a:ext cx="738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принципов бюджетной системы Российской Федерации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867026-5FFE-4D8F-898B-2A519F6B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5" y="5538643"/>
            <a:ext cx="2022765" cy="10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B0C2FE-BB21-0944-B7F6-9175A8F26814}"/>
              </a:ext>
            </a:extLst>
          </p:cNvPr>
          <p:cNvSpPr txBox="1"/>
          <p:nvPr/>
        </p:nvSpPr>
        <p:spPr>
          <a:xfrm>
            <a:off x="554181" y="1274595"/>
            <a:ext cx="771698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 бюджетной системы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разграничения доходов, расходов и источников финансирования дефицитов бюджетов между бюджетами бюджетной системы 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 бюджетов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равенства бюджетных прав субъектов Российской Федерации, муниципальных образований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полноты отражения доходов, расходов и источников финансирования дефицитов бюджетов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бюджета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использования бюджетных средств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(совокупного) покрытия расходов бюджетов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прозрачности (открытости)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i="0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 в бюджетном процессе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 бюджета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адресности и целевого характера бюджетных средств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подведомственности расходов бюджетов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 кассы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3DAF6436-9B1D-65AA-CF58-CC7890A7934E}"/>
              </a:ext>
            </a:extLst>
          </p:cNvPr>
          <p:cNvSpPr/>
          <p:nvPr/>
        </p:nvSpPr>
        <p:spPr>
          <a:xfrm>
            <a:off x="7495310" y="656986"/>
            <a:ext cx="1357745" cy="96981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5628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1735" y="395113"/>
            <a:ext cx="4502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БЮДЖЕТНЫЙ КОДЕКС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 ФЕДЕРАЦИИ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4014" y="5972739"/>
            <a:ext cx="8343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«Бюджетный кодекс Российской Федерации»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31.07.1998 № 145-ФЗ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E903A-50A1-FF7D-16CA-6BDD9FCC6869}"/>
              </a:ext>
            </a:extLst>
          </p:cNvPr>
          <p:cNvSpPr txBox="1"/>
          <p:nvPr/>
        </p:nvSpPr>
        <p:spPr>
          <a:xfrm>
            <a:off x="634014" y="1942883"/>
            <a:ext cx="7718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бюджетного законодательства 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организации и функционирования бюджетной системы Российской Федерации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основы бюджетного процесса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межбюджетных отношений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7B0F9C-9405-2546-02EF-D8FB73F7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08" y="4286470"/>
            <a:ext cx="4129392" cy="227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229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7208158" y="427844"/>
            <a:ext cx="1724227" cy="61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4804" y="2919335"/>
            <a:ext cx="538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55535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1525F2-8CC6-F035-629C-B7CD530423E1}"/>
              </a:ext>
            </a:extLst>
          </p:cNvPr>
          <p:cNvSpPr txBox="1"/>
          <p:nvPr/>
        </p:nvSpPr>
        <p:spPr>
          <a:xfrm>
            <a:off x="665017" y="459662"/>
            <a:ext cx="738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867026-5FFE-4D8F-898B-2A519F6B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5" y="5538643"/>
            <a:ext cx="2022765" cy="10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B0C2FE-BB21-0944-B7F6-9175A8F26814}"/>
              </a:ext>
            </a:extLst>
          </p:cNvPr>
          <p:cNvSpPr txBox="1"/>
          <p:nvPr/>
        </p:nvSpPr>
        <p:spPr>
          <a:xfrm>
            <a:off x="554181" y="1274595"/>
            <a:ext cx="81850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и безвозвратные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результатом финансирования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2B6E5-74B5-CDEC-9A89-3A6B5CE9FE8B}"/>
              </a:ext>
            </a:extLst>
          </p:cNvPr>
          <p:cNvSpPr txBox="1"/>
          <p:nvPr/>
        </p:nvSpPr>
        <p:spPr>
          <a:xfrm>
            <a:off x="627830" y="3398253"/>
            <a:ext cx="77767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Формирование расходов бюджетов осуществляется в соответствии с </a:t>
            </a:r>
            <a:r>
              <a:rPr lang="ru-RU" sz="20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расходными обязательствами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должно происходить в очередном финансовом году (очередном финансовом году и плановом периоде) за счет средств соответствующих бюджетов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80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1525F2-8CC6-F035-629C-B7CD530423E1}"/>
              </a:ext>
            </a:extLst>
          </p:cNvPr>
          <p:cNvSpPr txBox="1"/>
          <p:nvPr/>
        </p:nvSpPr>
        <p:spPr>
          <a:xfrm>
            <a:off x="665017" y="459662"/>
            <a:ext cx="7384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кодекс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867026-5FFE-4D8F-898B-2A519F6B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5" y="5538643"/>
            <a:ext cx="2022765" cy="10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2B6E5-74B5-CDEC-9A89-3A6B5CE9FE8B}"/>
              </a:ext>
            </a:extLst>
          </p:cNvPr>
          <p:cNvSpPr txBox="1"/>
          <p:nvPr/>
        </p:nvSpPr>
        <p:spPr>
          <a:xfrm>
            <a:off x="665017" y="1875768"/>
            <a:ext cx="777674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</a:t>
            </a:r>
            <a:r>
              <a:rPr lang="ru-RU" sz="20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асходные обязательства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обусловленные законом, иным нормативным правовым актом, договором или соглашением обязанности публично-правового образования или действующего от его имени казенного учреждения предоставить физическому или юридическому лицу, иному публично-правовому образованию, субъекту международного права средства из соответствующего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47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A68960-E5E7-0D6A-6BF2-38C332B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093"/>
            <a:ext cx="9114183" cy="54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01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F7F836-113F-2CFF-60B1-D298E0197880}"/>
              </a:ext>
            </a:extLst>
          </p:cNvPr>
          <p:cNvSpPr txBox="1"/>
          <p:nvPr/>
        </p:nvSpPr>
        <p:spPr>
          <a:xfrm>
            <a:off x="890552" y="1536174"/>
            <a:ext cx="77646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ru-RU" sz="20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</a:t>
            </a:r>
          </a:p>
          <a:p>
            <a:pPr font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</a:t>
            </a:r>
            <a:r>
              <a:rPr lang="ru-RU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r>
              <a:rPr lang="ru-RU" sz="2000" b="0" i="0" dirty="0">
                <a:solidFill>
                  <a:srgbClr val="1F80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апреля 2022 - 1 октября 2022</a:t>
            </a:r>
          </a:p>
          <a:p>
            <a:pPr algn="l" fontAlgn="ctr"/>
            <a:endParaRPr lang="ru-RU" sz="2000" b="0" i="0" dirty="0">
              <a:solidFill>
                <a:srgbClr val="1F804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0" i="0" dirty="0">
                <a:solidFill>
                  <a:srgbClr val="1F80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</a:t>
            </a:r>
            <a:r>
              <a:rPr lang="ru-RU" sz="2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2022 - 24 декабря 2022</a:t>
            </a:r>
          </a:p>
          <a:p>
            <a:pPr algn="l" fontAlgn="ctr"/>
            <a:endParaRPr lang="ru-RU" sz="2000" b="0" i="0" dirty="0">
              <a:solidFill>
                <a:srgbClr val="5AA39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0" i="0" dirty="0">
                <a:solidFill>
                  <a:srgbClr val="5AA39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2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2023 - 31 декабря 2023</a:t>
            </a:r>
          </a:p>
          <a:p>
            <a:pPr algn="l" fontAlgn="ctr"/>
            <a:endParaRPr lang="ru-RU" sz="2000" b="0" i="0" dirty="0">
              <a:solidFill>
                <a:srgbClr val="DF8D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0" i="0" dirty="0">
                <a:solidFill>
                  <a:srgbClr val="DF8D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</a:t>
            </a:r>
            <a:r>
              <a:rPr lang="ru-RU" sz="2000" b="0" i="0" dirty="0">
                <a:solidFill>
                  <a:srgbClr val="AE5A6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2023 - 1 октября 2024</a:t>
            </a:r>
          </a:p>
          <a:p>
            <a:pPr fontAlgn="ctr"/>
            <a:endParaRPr lang="ru-RU" sz="2000" dirty="0">
              <a:solidFill>
                <a:srgbClr val="4949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/>
            <a:r>
              <a:rPr lang="ru-RU" sz="2000" b="0" i="0" dirty="0">
                <a:solidFill>
                  <a:srgbClr val="AE5A6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0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2023 - 1 октября 2024 </a:t>
            </a:r>
          </a:p>
          <a:p>
            <a:pPr fontAlgn="ctr"/>
            <a:r>
              <a:rPr lang="ru-RU" sz="2000" dirty="0">
                <a:solidFill>
                  <a:srgbClr val="AE5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(предварительный и последующий)</a:t>
            </a:r>
          </a:p>
          <a:p>
            <a:pPr algn="l" fontAlgn="ctr"/>
            <a:endParaRPr lang="ru-RU" sz="2000" b="0" i="0" dirty="0">
              <a:solidFill>
                <a:srgbClr val="AE5A6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1D0C8-6ACC-BC5D-2705-5207D3575C82}"/>
              </a:ext>
            </a:extLst>
          </p:cNvPr>
          <p:cNvSpPr txBox="1"/>
          <p:nvPr/>
        </p:nvSpPr>
        <p:spPr>
          <a:xfrm>
            <a:off x="2008909" y="506497"/>
            <a:ext cx="55279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49494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</a:p>
          <a:p>
            <a:pPr algn="ctr"/>
            <a:r>
              <a:rPr lang="ru-RU" sz="2400" dirty="0">
                <a:solidFill>
                  <a:srgbClr val="4949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55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3F66E0040559F4AB01D77C4154CD7AF" ma:contentTypeVersion="1" ma:contentTypeDescription="Создание документа." ma:contentTypeScope="" ma:versionID="4f024dcda0ba40ef69cab01ea4d87ffc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3440B3-B902-422D-8460-1EDD3A3A8127}"/>
</file>

<file path=customXml/itemProps2.xml><?xml version="1.0" encoding="utf-8"?>
<ds:datastoreItem xmlns:ds="http://schemas.openxmlformats.org/officeDocument/2006/customXml" ds:itemID="{77F78A8B-7EE1-459B-81DE-8E382C3F86C9}"/>
</file>

<file path=customXml/itemProps3.xml><?xml version="1.0" encoding="utf-8"?>
<ds:datastoreItem xmlns:ds="http://schemas.openxmlformats.org/officeDocument/2006/customXml" ds:itemID="{FE14FB3A-98B0-4541-A9B6-6A9A9A4E971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1866</TotalTime>
  <Words>1871</Words>
  <Application>Microsoft Macintosh PowerPoint</Application>
  <PresentationFormat>Экран (4:3)</PresentationFormat>
  <Paragraphs>408</Paragraphs>
  <Slides>50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1" baseType="lpstr">
      <vt:lpstr>Arial</vt:lpstr>
      <vt:lpstr>Book Antiqua</vt:lpstr>
      <vt:lpstr>Calibri</vt:lpstr>
      <vt:lpstr>Calibri Light</vt:lpstr>
      <vt:lpstr>Courier New</vt:lpstr>
      <vt:lpstr>Lato</vt:lpstr>
      <vt:lpstr>PTSerif-Regular</vt:lpstr>
      <vt:lpstr>Times New Roman</vt:lpstr>
      <vt:lpstr>TrolaLatCyrSemibold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Национальные цели развития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Республики Мордовия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Демидова Светлана Евгеньевна</cp:lastModifiedBy>
  <cp:revision>48</cp:revision>
  <dcterms:created xsi:type="dcterms:W3CDTF">2016-09-22T16:49:19Z</dcterms:created>
  <dcterms:modified xsi:type="dcterms:W3CDTF">2023-06-09T06:50:42Z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0x010100C3F66E0040559F4AB01D77C4154CD7AF</vt:lpwstr>
  </property>
</Properties>
</file>