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sldIdLst>
    <p:sldId id="256" r:id="rId5"/>
    <p:sldId id="1099" r:id="rId6"/>
    <p:sldId id="319" r:id="rId7"/>
    <p:sldId id="309" r:id="rId8"/>
    <p:sldId id="323" r:id="rId9"/>
    <p:sldId id="295" r:id="rId10"/>
    <p:sldId id="308" r:id="rId11"/>
    <p:sldId id="1100" r:id="rId12"/>
    <p:sldId id="304" r:id="rId13"/>
    <p:sldId id="313" r:id="rId14"/>
    <p:sldId id="292" r:id="rId15"/>
    <p:sldId id="1109" r:id="rId16"/>
    <p:sldId id="1064" r:id="rId17"/>
    <p:sldId id="476" r:id="rId18"/>
    <p:sldId id="477" r:id="rId19"/>
    <p:sldId id="370" r:id="rId20"/>
    <p:sldId id="260" r:id="rId21"/>
    <p:sldId id="385" r:id="rId22"/>
    <p:sldId id="386" r:id="rId23"/>
    <p:sldId id="504" r:id="rId24"/>
    <p:sldId id="350" r:id="rId25"/>
    <p:sldId id="1110" r:id="rId26"/>
    <p:sldId id="621" r:id="rId27"/>
    <p:sldId id="622" r:id="rId28"/>
    <p:sldId id="832" r:id="rId29"/>
    <p:sldId id="1106" r:id="rId30"/>
    <p:sldId id="1104" r:id="rId31"/>
    <p:sldId id="2146850027" r:id="rId32"/>
    <p:sldId id="214685002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/>
    <p:restoredTop sz="91439"/>
  </p:normalViewPr>
  <p:slideViewPr>
    <p:cSldViewPr snapToGrid="0">
      <p:cViewPr>
        <p:scale>
          <a:sx n="102" d="100"/>
          <a:sy n="102" d="100"/>
        </p:scale>
        <p:origin x="6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2950160376375E-2"/>
          <c:y val="5.8171282433970205E-2"/>
          <c:w val="0.90569704983962362"/>
          <c:h val="0.744361543731214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Региональные практики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</c:v>
                </c:pt>
                <c:pt idx="1">
                  <c:v>102</c:v>
                </c:pt>
                <c:pt idx="2">
                  <c:v>115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B-9948-9786-A64B4C9B28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практики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</c:v>
                </c:pt>
                <c:pt idx="1">
                  <c:v>147</c:v>
                </c:pt>
                <c:pt idx="2">
                  <c:v>175</c:v>
                </c:pt>
                <c:pt idx="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B-9948-9786-A64B4C9B28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-57"/>
        <c:axId val="2019481887"/>
        <c:axId val="2019481055"/>
      </c:barChart>
      <c:catAx>
        <c:axId val="201948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9481055"/>
        <c:crosses val="autoZero"/>
        <c:auto val="1"/>
        <c:lblAlgn val="ctr"/>
        <c:lblOffset val="100"/>
        <c:noMultiLvlLbl val="0"/>
      </c:catAx>
      <c:valAx>
        <c:axId val="2019481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948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017947800492151E-2"/>
          <c:y val="0.90725487878880429"/>
          <c:w val="0.69438708748440692"/>
          <c:h val="6.0012521970917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46AB-A8F1-F347-85D5-7E75588540B6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7167F-44D0-2044-AC1F-140E3EB296EF}">
      <dgm:prSet phldrT="[Текст]"/>
      <dgm:spPr/>
      <dgm:t>
        <a:bodyPr/>
        <a:lstStyle/>
        <a:p>
          <a:r>
            <a:rPr lang="ru-RU"/>
            <a:t>П</a:t>
          </a:r>
        </a:p>
      </dgm:t>
    </dgm:pt>
    <dgm:pt modelId="{ADD377BE-150B-E84F-9C21-425167AD0974}" type="parTrans" cxnId="{4539B7A9-E614-FE4F-8FB4-6452081659D6}">
      <dgm:prSet/>
      <dgm:spPr/>
      <dgm:t>
        <a:bodyPr/>
        <a:lstStyle/>
        <a:p>
          <a:endParaRPr lang="ru-RU"/>
        </a:p>
      </dgm:t>
    </dgm:pt>
    <dgm:pt modelId="{BD915716-A571-1845-A64C-606FB85DDBF5}" type="sibTrans" cxnId="{4539B7A9-E614-FE4F-8FB4-6452081659D6}">
      <dgm:prSet/>
      <dgm:spPr/>
      <dgm:t>
        <a:bodyPr/>
        <a:lstStyle/>
        <a:p>
          <a:endParaRPr lang="ru-RU"/>
        </a:p>
      </dgm:t>
    </dgm:pt>
    <dgm:pt modelId="{FE5677E2-CA33-6843-83DE-DBA2298B9BAE}">
      <dgm:prSet phldrT="[Текст]" custT="1"/>
      <dgm:spPr/>
      <dgm:t>
        <a:bodyPr/>
        <a:lstStyle/>
        <a:p>
          <a:r>
            <a:rPr lang="ru-RU" sz="1800">
              <a:solidFill>
                <a:schemeClr val="accent4">
                  <a:lumMod val="60000"/>
                  <a:lumOff val="40000"/>
                </a:schemeClr>
              </a:solidFill>
            </a:rPr>
            <a:t>Р</a:t>
          </a:r>
        </a:p>
      </dgm:t>
    </dgm:pt>
    <dgm:pt modelId="{CCA5F239-6275-3743-8C53-846254B69CCA}" type="parTrans" cxnId="{52DE25F2-AB56-F848-B339-9CDAB7A617A5}">
      <dgm:prSet/>
      <dgm:spPr/>
      <dgm:t>
        <a:bodyPr/>
        <a:lstStyle/>
        <a:p>
          <a:endParaRPr lang="ru-RU"/>
        </a:p>
      </dgm:t>
    </dgm:pt>
    <dgm:pt modelId="{B471A0C4-00A7-A94B-8750-3B8ED559E947}" type="sibTrans" cxnId="{52DE25F2-AB56-F848-B339-9CDAB7A617A5}">
      <dgm:prSet/>
      <dgm:spPr/>
      <dgm:t>
        <a:bodyPr/>
        <a:lstStyle/>
        <a:p>
          <a:endParaRPr lang="ru-RU"/>
        </a:p>
      </dgm:t>
    </dgm:pt>
    <dgm:pt modelId="{5A356039-BC33-BC40-A9A6-01C484DACB2E}">
      <dgm:prSet phldrT="[Текст]" custT="1"/>
      <dgm:spPr/>
      <dgm:t>
        <a:bodyPr/>
        <a:lstStyle/>
        <a:p>
          <a:r>
            <a:rPr lang="ru-RU" sz="1800">
              <a:solidFill>
                <a:schemeClr val="accent6">
                  <a:lumMod val="60000"/>
                  <a:lumOff val="40000"/>
                </a:schemeClr>
              </a:solidFill>
            </a:rPr>
            <a:t>О</a:t>
          </a:r>
        </a:p>
      </dgm:t>
    </dgm:pt>
    <dgm:pt modelId="{1F9388E5-5CED-0C45-AFA6-5817B8DE5967}" type="parTrans" cxnId="{4134F3F6-734F-D64D-A68F-1E154697B79A}">
      <dgm:prSet/>
      <dgm:spPr/>
      <dgm:t>
        <a:bodyPr/>
        <a:lstStyle/>
        <a:p>
          <a:endParaRPr lang="ru-RU"/>
        </a:p>
      </dgm:t>
    </dgm:pt>
    <dgm:pt modelId="{CCC89D27-9191-8046-8E71-0FBE46E99010}" type="sibTrans" cxnId="{4134F3F6-734F-D64D-A68F-1E154697B79A}">
      <dgm:prSet/>
      <dgm:spPr/>
      <dgm:t>
        <a:bodyPr/>
        <a:lstStyle/>
        <a:p>
          <a:endParaRPr lang="ru-RU"/>
        </a:p>
      </dgm:t>
    </dgm:pt>
    <dgm:pt modelId="{6D3E9EFC-6DAB-F147-97BC-A786E5232F79}">
      <dgm:prSet phldrT="[Текст]"/>
      <dgm:spPr/>
      <dgm:t>
        <a:bodyPr/>
        <a:lstStyle/>
        <a:p>
          <a:r>
            <a:rPr lang="ru-RU"/>
            <a:t>П</a:t>
          </a:r>
        </a:p>
      </dgm:t>
    </dgm:pt>
    <dgm:pt modelId="{05DE63AA-34BE-CC41-904E-85C16F2405C1}" type="parTrans" cxnId="{F3E84526-67FA-8A40-A34A-909D1D66CD9B}">
      <dgm:prSet/>
      <dgm:spPr/>
      <dgm:t>
        <a:bodyPr/>
        <a:lstStyle/>
        <a:p>
          <a:endParaRPr lang="ru-RU"/>
        </a:p>
      </dgm:t>
    </dgm:pt>
    <dgm:pt modelId="{A2A14416-3745-B442-9BF0-793D9B48041A}" type="sibTrans" cxnId="{F3E84526-67FA-8A40-A34A-909D1D66CD9B}">
      <dgm:prSet/>
      <dgm:spPr/>
      <dgm:t>
        <a:bodyPr/>
        <a:lstStyle/>
        <a:p>
          <a:endParaRPr lang="ru-RU"/>
        </a:p>
      </dgm:t>
    </dgm:pt>
    <dgm:pt modelId="{D848C3EB-DC60-D046-B39A-7EF185322A75}" type="pres">
      <dgm:prSet presAssocID="{A14346AB-A8F1-F347-85D5-7E75588540B6}" presName="theList" presStyleCnt="0">
        <dgm:presLayoutVars>
          <dgm:dir/>
          <dgm:animLvl val="lvl"/>
          <dgm:resizeHandles val="exact"/>
        </dgm:presLayoutVars>
      </dgm:prSet>
      <dgm:spPr/>
    </dgm:pt>
    <dgm:pt modelId="{DD02B415-BE24-9042-8AF2-BE9BAF4740AA}" type="pres">
      <dgm:prSet presAssocID="{5827167F-44D0-2044-AC1F-140E3EB296EF}" presName="compNode" presStyleCnt="0"/>
      <dgm:spPr/>
    </dgm:pt>
    <dgm:pt modelId="{F6129C85-97C0-5F47-96EF-350CA802F2F1}" type="pres">
      <dgm:prSet presAssocID="{5827167F-44D0-2044-AC1F-140E3EB296EF}" presName="noGeometry" presStyleCnt="0"/>
      <dgm:spPr/>
    </dgm:pt>
    <dgm:pt modelId="{16C2A656-2809-854A-A91F-C2CD3E82690B}" type="pres">
      <dgm:prSet presAssocID="{5827167F-44D0-2044-AC1F-140E3EB296EF}" presName="childTextVisible" presStyleLbl="bgAccFollowNode1" presStyleIdx="0" presStyleCnt="4">
        <dgm:presLayoutVars>
          <dgm:bulletEnabled val="1"/>
        </dgm:presLayoutVars>
      </dgm:prSet>
      <dgm:spPr/>
    </dgm:pt>
    <dgm:pt modelId="{B36492E2-2BF4-9841-9EE0-C80FC74D786B}" type="pres">
      <dgm:prSet presAssocID="{5827167F-44D0-2044-AC1F-140E3EB296EF}" presName="childTextHidden" presStyleLbl="bgAccFollowNode1" presStyleIdx="0" presStyleCnt="4"/>
      <dgm:spPr/>
    </dgm:pt>
    <dgm:pt modelId="{A0A8E1AF-CA22-BC4F-8785-18CC368E75F9}" type="pres">
      <dgm:prSet presAssocID="{5827167F-44D0-2044-AC1F-140E3EB296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D6006BF-754F-3F4B-80FD-7E264FE02F59}" type="pres">
      <dgm:prSet presAssocID="{5827167F-44D0-2044-AC1F-140E3EB296EF}" presName="aSpace" presStyleCnt="0"/>
      <dgm:spPr/>
    </dgm:pt>
    <dgm:pt modelId="{DBB44D9D-0A4B-F24E-85A3-C0B872662136}" type="pres">
      <dgm:prSet presAssocID="{FE5677E2-CA33-6843-83DE-DBA2298B9BAE}" presName="compNode" presStyleCnt="0"/>
      <dgm:spPr/>
    </dgm:pt>
    <dgm:pt modelId="{831BDC3F-70EF-B849-8D02-C4EB31DFC4D2}" type="pres">
      <dgm:prSet presAssocID="{FE5677E2-CA33-6843-83DE-DBA2298B9BAE}" presName="noGeometry" presStyleCnt="0"/>
      <dgm:spPr/>
    </dgm:pt>
    <dgm:pt modelId="{59FB7679-502D-064D-AD18-36EA28766C9B}" type="pres">
      <dgm:prSet presAssocID="{FE5677E2-CA33-6843-83DE-DBA2298B9BAE}" presName="childTextVisible" presStyleLbl="bgAccFollowNode1" presStyleIdx="1" presStyleCnt="4">
        <dgm:presLayoutVars>
          <dgm:bulletEnabled val="1"/>
        </dgm:presLayoutVars>
      </dgm:prSet>
      <dgm:spPr/>
    </dgm:pt>
    <dgm:pt modelId="{021934D3-AE0F-6E4D-9B68-C269DC94B97B}" type="pres">
      <dgm:prSet presAssocID="{FE5677E2-CA33-6843-83DE-DBA2298B9BAE}" presName="childTextHidden" presStyleLbl="bgAccFollowNode1" presStyleIdx="1" presStyleCnt="4"/>
      <dgm:spPr/>
    </dgm:pt>
    <dgm:pt modelId="{B7F4B49D-F78C-3842-8D5E-4F8C615731C0}" type="pres">
      <dgm:prSet presAssocID="{FE5677E2-CA33-6843-83DE-DBA2298B9BA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C30C807-0532-AF48-89E8-7CFC107307B0}" type="pres">
      <dgm:prSet presAssocID="{FE5677E2-CA33-6843-83DE-DBA2298B9BAE}" presName="aSpace" presStyleCnt="0"/>
      <dgm:spPr/>
    </dgm:pt>
    <dgm:pt modelId="{07915BF5-55D7-124B-AAD5-347C6439C506}" type="pres">
      <dgm:prSet presAssocID="{5A356039-BC33-BC40-A9A6-01C484DACB2E}" presName="compNode" presStyleCnt="0"/>
      <dgm:spPr/>
    </dgm:pt>
    <dgm:pt modelId="{BAD8F0F0-6811-5A4D-A116-F271A20DC429}" type="pres">
      <dgm:prSet presAssocID="{5A356039-BC33-BC40-A9A6-01C484DACB2E}" presName="noGeometry" presStyleCnt="0"/>
      <dgm:spPr/>
    </dgm:pt>
    <dgm:pt modelId="{98E29F58-7B60-F94C-BF8C-90C39ACB60E7}" type="pres">
      <dgm:prSet presAssocID="{5A356039-BC33-BC40-A9A6-01C484DACB2E}" presName="childTextVisible" presStyleLbl="bgAccFollowNode1" presStyleIdx="2" presStyleCnt="4">
        <dgm:presLayoutVars>
          <dgm:bulletEnabled val="1"/>
        </dgm:presLayoutVars>
      </dgm:prSet>
      <dgm:spPr/>
    </dgm:pt>
    <dgm:pt modelId="{C8668392-3420-6D4D-A2D6-7F2D7FD24B8A}" type="pres">
      <dgm:prSet presAssocID="{5A356039-BC33-BC40-A9A6-01C484DACB2E}" presName="childTextHidden" presStyleLbl="bgAccFollowNode1" presStyleIdx="2" presStyleCnt="4"/>
      <dgm:spPr/>
    </dgm:pt>
    <dgm:pt modelId="{EFD5D889-67FB-8645-9E2F-BE2AA750AE3E}" type="pres">
      <dgm:prSet presAssocID="{5A356039-BC33-BC40-A9A6-01C484DACB2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9165EE6-8A92-8B4D-8648-43AC3B5E133C}" type="pres">
      <dgm:prSet presAssocID="{5A356039-BC33-BC40-A9A6-01C484DACB2E}" presName="aSpace" presStyleCnt="0"/>
      <dgm:spPr/>
    </dgm:pt>
    <dgm:pt modelId="{15F5139A-A56D-3641-BCF1-98032646FB51}" type="pres">
      <dgm:prSet presAssocID="{6D3E9EFC-6DAB-F147-97BC-A786E5232F79}" presName="compNode" presStyleCnt="0"/>
      <dgm:spPr/>
    </dgm:pt>
    <dgm:pt modelId="{F39689FE-D5AC-5E49-8EBF-C70CCA5238CC}" type="pres">
      <dgm:prSet presAssocID="{6D3E9EFC-6DAB-F147-97BC-A786E5232F79}" presName="noGeometry" presStyleCnt="0"/>
      <dgm:spPr/>
    </dgm:pt>
    <dgm:pt modelId="{93B49C28-8E3B-7A42-AECC-2CB57D95F326}" type="pres">
      <dgm:prSet presAssocID="{6D3E9EFC-6DAB-F147-97BC-A786E5232F79}" presName="childTextVisible" presStyleLbl="bgAccFollowNode1" presStyleIdx="3" presStyleCnt="4">
        <dgm:presLayoutVars>
          <dgm:bulletEnabled val="1"/>
        </dgm:presLayoutVars>
      </dgm:prSet>
      <dgm:spPr/>
    </dgm:pt>
    <dgm:pt modelId="{3D44AC5C-5E3A-5C42-B2AA-AF110F3334A5}" type="pres">
      <dgm:prSet presAssocID="{6D3E9EFC-6DAB-F147-97BC-A786E5232F79}" presName="childTextHidden" presStyleLbl="bgAccFollowNode1" presStyleIdx="3" presStyleCnt="4"/>
      <dgm:spPr/>
    </dgm:pt>
    <dgm:pt modelId="{686AC8E5-AC41-6446-9D04-F300A75C758D}" type="pres">
      <dgm:prSet presAssocID="{6D3E9EFC-6DAB-F147-97BC-A786E5232F7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3E84526-67FA-8A40-A34A-909D1D66CD9B}" srcId="{A14346AB-A8F1-F347-85D5-7E75588540B6}" destId="{6D3E9EFC-6DAB-F147-97BC-A786E5232F79}" srcOrd="3" destOrd="0" parTransId="{05DE63AA-34BE-CC41-904E-85C16F2405C1}" sibTransId="{A2A14416-3745-B442-9BF0-793D9B48041A}"/>
    <dgm:cxn modelId="{FC7E2B28-5D14-2641-90CA-BA1A8436DEBF}" type="presOf" srcId="{6D3E9EFC-6DAB-F147-97BC-A786E5232F79}" destId="{686AC8E5-AC41-6446-9D04-F300A75C758D}" srcOrd="0" destOrd="0" presId="urn:microsoft.com/office/officeart/2005/8/layout/hProcess6"/>
    <dgm:cxn modelId="{933C4D35-CB68-F246-9265-24086FA29A98}" type="presOf" srcId="{FE5677E2-CA33-6843-83DE-DBA2298B9BAE}" destId="{B7F4B49D-F78C-3842-8D5E-4F8C615731C0}" srcOrd="0" destOrd="0" presId="urn:microsoft.com/office/officeart/2005/8/layout/hProcess6"/>
    <dgm:cxn modelId="{01EA914E-73DA-D248-86D6-580EC9CE493D}" type="presOf" srcId="{5827167F-44D0-2044-AC1F-140E3EB296EF}" destId="{A0A8E1AF-CA22-BC4F-8785-18CC368E75F9}" srcOrd="0" destOrd="0" presId="urn:microsoft.com/office/officeart/2005/8/layout/hProcess6"/>
    <dgm:cxn modelId="{EDF79369-FEF9-0A44-9347-CD47D60D9E44}" type="presOf" srcId="{5A356039-BC33-BC40-A9A6-01C484DACB2E}" destId="{EFD5D889-67FB-8645-9E2F-BE2AA750AE3E}" srcOrd="0" destOrd="0" presId="urn:microsoft.com/office/officeart/2005/8/layout/hProcess6"/>
    <dgm:cxn modelId="{4539B7A9-E614-FE4F-8FB4-6452081659D6}" srcId="{A14346AB-A8F1-F347-85D5-7E75588540B6}" destId="{5827167F-44D0-2044-AC1F-140E3EB296EF}" srcOrd="0" destOrd="0" parTransId="{ADD377BE-150B-E84F-9C21-425167AD0974}" sibTransId="{BD915716-A571-1845-A64C-606FB85DDBF5}"/>
    <dgm:cxn modelId="{52DE25F2-AB56-F848-B339-9CDAB7A617A5}" srcId="{A14346AB-A8F1-F347-85D5-7E75588540B6}" destId="{FE5677E2-CA33-6843-83DE-DBA2298B9BAE}" srcOrd="1" destOrd="0" parTransId="{CCA5F239-6275-3743-8C53-846254B69CCA}" sibTransId="{B471A0C4-00A7-A94B-8750-3B8ED559E947}"/>
    <dgm:cxn modelId="{4134F3F6-734F-D64D-A68F-1E154697B79A}" srcId="{A14346AB-A8F1-F347-85D5-7E75588540B6}" destId="{5A356039-BC33-BC40-A9A6-01C484DACB2E}" srcOrd="2" destOrd="0" parTransId="{1F9388E5-5CED-0C45-AFA6-5817B8DE5967}" sibTransId="{CCC89D27-9191-8046-8E71-0FBE46E99010}"/>
    <dgm:cxn modelId="{63D8DEF7-F001-AF49-959C-69592B5D6C34}" type="presOf" srcId="{A14346AB-A8F1-F347-85D5-7E75588540B6}" destId="{D848C3EB-DC60-D046-B39A-7EF185322A75}" srcOrd="0" destOrd="0" presId="urn:microsoft.com/office/officeart/2005/8/layout/hProcess6"/>
    <dgm:cxn modelId="{75612F2F-BD91-F34F-B2C6-CF2BE76DCE6B}" type="presParOf" srcId="{D848C3EB-DC60-D046-B39A-7EF185322A75}" destId="{DD02B415-BE24-9042-8AF2-BE9BAF4740AA}" srcOrd="0" destOrd="0" presId="urn:microsoft.com/office/officeart/2005/8/layout/hProcess6"/>
    <dgm:cxn modelId="{564969E9-F209-144A-BBEC-F563439B636F}" type="presParOf" srcId="{DD02B415-BE24-9042-8AF2-BE9BAF4740AA}" destId="{F6129C85-97C0-5F47-96EF-350CA802F2F1}" srcOrd="0" destOrd="0" presId="urn:microsoft.com/office/officeart/2005/8/layout/hProcess6"/>
    <dgm:cxn modelId="{16774F01-B51D-7641-853C-3FDAF4A04524}" type="presParOf" srcId="{DD02B415-BE24-9042-8AF2-BE9BAF4740AA}" destId="{16C2A656-2809-854A-A91F-C2CD3E82690B}" srcOrd="1" destOrd="0" presId="urn:microsoft.com/office/officeart/2005/8/layout/hProcess6"/>
    <dgm:cxn modelId="{C8E43136-123D-7046-8946-EA000A077ABD}" type="presParOf" srcId="{DD02B415-BE24-9042-8AF2-BE9BAF4740AA}" destId="{B36492E2-2BF4-9841-9EE0-C80FC74D786B}" srcOrd="2" destOrd="0" presId="urn:microsoft.com/office/officeart/2005/8/layout/hProcess6"/>
    <dgm:cxn modelId="{CA97DBB2-F26F-2948-B47D-ECE4CAF9B409}" type="presParOf" srcId="{DD02B415-BE24-9042-8AF2-BE9BAF4740AA}" destId="{A0A8E1AF-CA22-BC4F-8785-18CC368E75F9}" srcOrd="3" destOrd="0" presId="urn:microsoft.com/office/officeart/2005/8/layout/hProcess6"/>
    <dgm:cxn modelId="{295834D7-5E37-FE44-A931-C88AF90C20F0}" type="presParOf" srcId="{D848C3EB-DC60-D046-B39A-7EF185322A75}" destId="{DD6006BF-754F-3F4B-80FD-7E264FE02F59}" srcOrd="1" destOrd="0" presId="urn:microsoft.com/office/officeart/2005/8/layout/hProcess6"/>
    <dgm:cxn modelId="{2AC5DC52-A59D-4643-9C75-8D01173A544F}" type="presParOf" srcId="{D848C3EB-DC60-D046-B39A-7EF185322A75}" destId="{DBB44D9D-0A4B-F24E-85A3-C0B872662136}" srcOrd="2" destOrd="0" presId="urn:microsoft.com/office/officeart/2005/8/layout/hProcess6"/>
    <dgm:cxn modelId="{49605A7F-55A4-0441-9B03-524C5066B195}" type="presParOf" srcId="{DBB44D9D-0A4B-F24E-85A3-C0B872662136}" destId="{831BDC3F-70EF-B849-8D02-C4EB31DFC4D2}" srcOrd="0" destOrd="0" presId="urn:microsoft.com/office/officeart/2005/8/layout/hProcess6"/>
    <dgm:cxn modelId="{403640B7-0668-8B4F-BFA0-1AA182608309}" type="presParOf" srcId="{DBB44D9D-0A4B-F24E-85A3-C0B872662136}" destId="{59FB7679-502D-064D-AD18-36EA28766C9B}" srcOrd="1" destOrd="0" presId="urn:microsoft.com/office/officeart/2005/8/layout/hProcess6"/>
    <dgm:cxn modelId="{EF8D4120-333E-EF4E-9F10-245DBC816A7F}" type="presParOf" srcId="{DBB44D9D-0A4B-F24E-85A3-C0B872662136}" destId="{021934D3-AE0F-6E4D-9B68-C269DC94B97B}" srcOrd="2" destOrd="0" presId="urn:microsoft.com/office/officeart/2005/8/layout/hProcess6"/>
    <dgm:cxn modelId="{06FFDF38-D726-AD46-A937-ADEF32E99C88}" type="presParOf" srcId="{DBB44D9D-0A4B-F24E-85A3-C0B872662136}" destId="{B7F4B49D-F78C-3842-8D5E-4F8C615731C0}" srcOrd="3" destOrd="0" presId="urn:microsoft.com/office/officeart/2005/8/layout/hProcess6"/>
    <dgm:cxn modelId="{5DB8CC75-D473-AB4A-8F4A-2FA344A6F923}" type="presParOf" srcId="{D848C3EB-DC60-D046-B39A-7EF185322A75}" destId="{4C30C807-0532-AF48-89E8-7CFC107307B0}" srcOrd="3" destOrd="0" presId="urn:microsoft.com/office/officeart/2005/8/layout/hProcess6"/>
    <dgm:cxn modelId="{CC49D342-0D8A-3B41-B387-F45B8F10A658}" type="presParOf" srcId="{D848C3EB-DC60-D046-B39A-7EF185322A75}" destId="{07915BF5-55D7-124B-AAD5-347C6439C506}" srcOrd="4" destOrd="0" presId="urn:microsoft.com/office/officeart/2005/8/layout/hProcess6"/>
    <dgm:cxn modelId="{D5D2333A-F1F1-904C-9477-447CCBBA79F7}" type="presParOf" srcId="{07915BF5-55D7-124B-AAD5-347C6439C506}" destId="{BAD8F0F0-6811-5A4D-A116-F271A20DC429}" srcOrd="0" destOrd="0" presId="urn:microsoft.com/office/officeart/2005/8/layout/hProcess6"/>
    <dgm:cxn modelId="{27C1F91A-5E57-AF4A-B9D8-41FD6632BA59}" type="presParOf" srcId="{07915BF5-55D7-124B-AAD5-347C6439C506}" destId="{98E29F58-7B60-F94C-BF8C-90C39ACB60E7}" srcOrd="1" destOrd="0" presId="urn:microsoft.com/office/officeart/2005/8/layout/hProcess6"/>
    <dgm:cxn modelId="{4208508E-4452-1E44-BC73-46EE4BB58130}" type="presParOf" srcId="{07915BF5-55D7-124B-AAD5-347C6439C506}" destId="{C8668392-3420-6D4D-A2D6-7F2D7FD24B8A}" srcOrd="2" destOrd="0" presId="urn:microsoft.com/office/officeart/2005/8/layout/hProcess6"/>
    <dgm:cxn modelId="{487C4AFD-EC4E-E949-8EE2-2173ECDDEE9C}" type="presParOf" srcId="{07915BF5-55D7-124B-AAD5-347C6439C506}" destId="{EFD5D889-67FB-8645-9E2F-BE2AA750AE3E}" srcOrd="3" destOrd="0" presId="urn:microsoft.com/office/officeart/2005/8/layout/hProcess6"/>
    <dgm:cxn modelId="{77067647-3599-E949-9EE6-16E17186E752}" type="presParOf" srcId="{D848C3EB-DC60-D046-B39A-7EF185322A75}" destId="{D9165EE6-8A92-8B4D-8648-43AC3B5E133C}" srcOrd="5" destOrd="0" presId="urn:microsoft.com/office/officeart/2005/8/layout/hProcess6"/>
    <dgm:cxn modelId="{DCCF94DB-621B-6C48-845F-157DF7953645}" type="presParOf" srcId="{D848C3EB-DC60-D046-B39A-7EF185322A75}" destId="{15F5139A-A56D-3641-BCF1-98032646FB51}" srcOrd="6" destOrd="0" presId="urn:microsoft.com/office/officeart/2005/8/layout/hProcess6"/>
    <dgm:cxn modelId="{48077B2D-73ED-2C4B-8A01-857BB8CB0981}" type="presParOf" srcId="{15F5139A-A56D-3641-BCF1-98032646FB51}" destId="{F39689FE-D5AC-5E49-8EBF-C70CCA5238CC}" srcOrd="0" destOrd="0" presId="urn:microsoft.com/office/officeart/2005/8/layout/hProcess6"/>
    <dgm:cxn modelId="{8B419F15-8D53-D34B-B467-51C1DBAC8A00}" type="presParOf" srcId="{15F5139A-A56D-3641-BCF1-98032646FB51}" destId="{93B49C28-8E3B-7A42-AECC-2CB57D95F326}" srcOrd="1" destOrd="0" presId="urn:microsoft.com/office/officeart/2005/8/layout/hProcess6"/>
    <dgm:cxn modelId="{55090B1D-5AE7-7845-AB8B-FDD5BEE987DC}" type="presParOf" srcId="{15F5139A-A56D-3641-BCF1-98032646FB51}" destId="{3D44AC5C-5E3A-5C42-B2AA-AF110F3334A5}" srcOrd="2" destOrd="0" presId="urn:microsoft.com/office/officeart/2005/8/layout/hProcess6"/>
    <dgm:cxn modelId="{61537DBC-3388-8742-B4E1-94731874DA23}" type="presParOf" srcId="{15F5139A-A56D-3641-BCF1-98032646FB51}" destId="{686AC8E5-AC41-6446-9D04-F300A75C758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026FA-911E-204D-A9F7-8B7CD98F07DC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FB10B-8B33-E243-BB8D-52AD31F735AC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система</a:t>
          </a:r>
        </a:p>
      </dgm:t>
    </dgm:pt>
    <dgm:pt modelId="{61736A5B-1C95-4A4C-A560-85859CC404C4}" type="parTrans" cxnId="{E8BFDF28-518A-924B-AB8F-9D23F5E597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CBB28-21D6-F349-B9E9-F36BB2DDE98D}" type="sibTrans" cxnId="{E8BFDF28-518A-924B-AB8F-9D23F5E597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E83BC-39A4-4B42-910A-7904895C2C87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Централизованные финансы</a:t>
          </a:r>
        </a:p>
      </dgm:t>
    </dgm:pt>
    <dgm:pt modelId="{E3904206-CA0C-254E-9985-87CB1B8EA6F2}" type="parTrans" cxnId="{BCDBC6F1-8FED-AC40-8EE8-76025301A229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4C09E-B58D-A447-929F-9AB9BCB1582D}" type="sibTrans" cxnId="{BCDBC6F1-8FED-AC40-8EE8-76025301A22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BA3BF-DDF3-FC4A-BC6C-515833CF74A0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Финансы корпораций</a:t>
          </a:r>
        </a:p>
      </dgm:t>
    </dgm:pt>
    <dgm:pt modelId="{E3E1A304-B699-FD48-9F60-02F0403E9357}" type="parTrans" cxnId="{5AFFCEF4-F5C2-354E-A71A-CA2620E224C8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FB93D-258D-5549-B879-C232246BBB3D}" type="sibTrans" cxnId="{5AFFCEF4-F5C2-354E-A71A-CA2620E224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2FC09-9C22-8447-9623-D07ECEA098B6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Финансы домохозяйств</a:t>
          </a:r>
        </a:p>
      </dgm:t>
    </dgm:pt>
    <dgm:pt modelId="{CD4928DC-F665-3140-BFC5-AA997605C039}" type="parTrans" cxnId="{3D006634-16E9-1248-8061-F297C61D98B0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947B5-990B-C74B-86C6-57BD4EC6CACD}" type="sibTrans" cxnId="{3D006634-16E9-1248-8061-F297C61D98B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F899-26A6-D04B-9402-93ED7504E474}" type="pres">
      <dgm:prSet presAssocID="{9DF026FA-911E-204D-A9F7-8B7CD98F07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6ED6AE-CE4A-094A-A4C5-4E94A39F6DB2}" type="pres">
      <dgm:prSet presAssocID="{9E1FB10B-8B33-E243-BB8D-52AD31F735AC}" presName="root1" presStyleCnt="0"/>
      <dgm:spPr/>
    </dgm:pt>
    <dgm:pt modelId="{BCB674AC-29BB-BA40-8B24-F92D12B6D63E}" type="pres">
      <dgm:prSet presAssocID="{9E1FB10B-8B33-E243-BB8D-52AD31F735AC}" presName="LevelOneTextNode" presStyleLbl="node0" presStyleIdx="0" presStyleCnt="1" custAng="5400000" custLinFactX="74671" custLinFactNeighborX="100000" custLinFactNeighborY="-39375">
        <dgm:presLayoutVars>
          <dgm:chPref val="3"/>
        </dgm:presLayoutVars>
      </dgm:prSet>
      <dgm:spPr/>
    </dgm:pt>
    <dgm:pt modelId="{E15F3C34-69DC-1A47-83AA-FF1736729AD7}" type="pres">
      <dgm:prSet presAssocID="{9E1FB10B-8B33-E243-BB8D-52AD31F735AC}" presName="level2hierChild" presStyleCnt="0"/>
      <dgm:spPr/>
    </dgm:pt>
    <dgm:pt modelId="{1E5C791C-4E42-F34F-BADA-EE7B91FA4C26}" type="pres">
      <dgm:prSet presAssocID="{E3904206-CA0C-254E-9985-87CB1B8EA6F2}" presName="conn2-1" presStyleLbl="parChTrans1D2" presStyleIdx="0" presStyleCnt="3"/>
      <dgm:spPr/>
    </dgm:pt>
    <dgm:pt modelId="{0B04AD46-58BD-3340-B95A-D04FE5A73D14}" type="pres">
      <dgm:prSet presAssocID="{E3904206-CA0C-254E-9985-87CB1B8EA6F2}" presName="connTx" presStyleLbl="parChTrans1D2" presStyleIdx="0" presStyleCnt="3"/>
      <dgm:spPr/>
    </dgm:pt>
    <dgm:pt modelId="{9DDD3231-BC63-1E4A-B4B6-9AC9E49E2C73}" type="pres">
      <dgm:prSet presAssocID="{98EE83BC-39A4-4B42-910A-7904895C2C87}" presName="root2" presStyleCnt="0"/>
      <dgm:spPr/>
    </dgm:pt>
    <dgm:pt modelId="{0BA4EBAF-C198-D446-9B58-30FAD27E39CE}" type="pres">
      <dgm:prSet presAssocID="{98EE83BC-39A4-4B42-910A-7904895C2C87}" presName="LevelTwoTextNode" presStyleLbl="node2" presStyleIdx="0" presStyleCnt="3" custScaleX="171059" custScaleY="153065" custLinFactX="-77133" custLinFactY="81160" custLinFactNeighborX="-100000" custLinFactNeighborY="100000">
        <dgm:presLayoutVars>
          <dgm:chPref val="3"/>
        </dgm:presLayoutVars>
      </dgm:prSet>
      <dgm:spPr/>
    </dgm:pt>
    <dgm:pt modelId="{4AB03D00-3324-704B-89D5-17D58F6EF8F7}" type="pres">
      <dgm:prSet presAssocID="{98EE83BC-39A4-4B42-910A-7904895C2C87}" presName="level3hierChild" presStyleCnt="0"/>
      <dgm:spPr/>
    </dgm:pt>
    <dgm:pt modelId="{2F330570-CEC0-5E47-8E97-39AAE620BF52}" type="pres">
      <dgm:prSet presAssocID="{E3E1A304-B699-FD48-9F60-02F0403E9357}" presName="conn2-1" presStyleLbl="parChTrans1D2" presStyleIdx="1" presStyleCnt="3"/>
      <dgm:spPr/>
    </dgm:pt>
    <dgm:pt modelId="{71006A1B-F86E-D74C-AAB1-0C08B61332F5}" type="pres">
      <dgm:prSet presAssocID="{E3E1A304-B699-FD48-9F60-02F0403E9357}" presName="connTx" presStyleLbl="parChTrans1D2" presStyleIdx="1" presStyleCnt="3"/>
      <dgm:spPr/>
    </dgm:pt>
    <dgm:pt modelId="{A831C365-D9C2-544A-BF64-291109FB4C4C}" type="pres">
      <dgm:prSet presAssocID="{9BFBA3BF-DDF3-FC4A-BC6C-515833CF74A0}" presName="root2" presStyleCnt="0"/>
      <dgm:spPr/>
    </dgm:pt>
    <dgm:pt modelId="{591B01C2-E647-0241-B2EA-1165C39C50F9}" type="pres">
      <dgm:prSet presAssocID="{9BFBA3BF-DDF3-FC4A-BC6C-515833CF74A0}" presName="LevelTwoTextNode" presStyleLbl="node2" presStyleIdx="1" presStyleCnt="3" custLinFactY="49353" custLinFactNeighborX="74213" custLinFactNeighborY="100000">
        <dgm:presLayoutVars>
          <dgm:chPref val="3"/>
        </dgm:presLayoutVars>
      </dgm:prSet>
      <dgm:spPr/>
    </dgm:pt>
    <dgm:pt modelId="{7BAAEFCC-9C49-6149-87C0-1702A933461B}" type="pres">
      <dgm:prSet presAssocID="{9BFBA3BF-DDF3-FC4A-BC6C-515833CF74A0}" presName="level3hierChild" presStyleCnt="0"/>
      <dgm:spPr/>
    </dgm:pt>
    <dgm:pt modelId="{79953B6E-94B9-F947-B95F-BE113C6CC9F1}" type="pres">
      <dgm:prSet presAssocID="{CD4928DC-F665-3140-BFC5-AA997605C039}" presName="conn2-1" presStyleLbl="parChTrans1D2" presStyleIdx="2" presStyleCnt="3"/>
      <dgm:spPr/>
    </dgm:pt>
    <dgm:pt modelId="{A881025B-AC49-694F-86B3-473D88EA83CE}" type="pres">
      <dgm:prSet presAssocID="{CD4928DC-F665-3140-BFC5-AA997605C039}" presName="connTx" presStyleLbl="parChTrans1D2" presStyleIdx="2" presStyleCnt="3"/>
      <dgm:spPr/>
    </dgm:pt>
    <dgm:pt modelId="{F3F2BD37-312F-B749-B48F-16C2770B3B06}" type="pres">
      <dgm:prSet presAssocID="{68F2FC09-9C22-8447-9623-D07ECEA098B6}" presName="root2" presStyleCnt="0"/>
      <dgm:spPr/>
    </dgm:pt>
    <dgm:pt modelId="{0D2E2ABC-D39D-8F49-9E7E-04C91718553F}" type="pres">
      <dgm:prSet presAssocID="{68F2FC09-9C22-8447-9623-D07ECEA098B6}" presName="LevelTwoTextNode" presStyleLbl="node2" presStyleIdx="2" presStyleCnt="3" custLinFactX="23836" custLinFactY="-51762" custLinFactNeighborX="100000" custLinFactNeighborY="-100000">
        <dgm:presLayoutVars>
          <dgm:chPref val="3"/>
        </dgm:presLayoutVars>
      </dgm:prSet>
      <dgm:spPr/>
    </dgm:pt>
    <dgm:pt modelId="{6875928E-72BA-584F-817D-DC5A971C20F5}" type="pres">
      <dgm:prSet presAssocID="{68F2FC09-9C22-8447-9623-D07ECEA098B6}" presName="level3hierChild" presStyleCnt="0"/>
      <dgm:spPr/>
    </dgm:pt>
  </dgm:ptLst>
  <dgm:cxnLst>
    <dgm:cxn modelId="{7A988402-631E-3E48-B1A5-E0B9F87E7E12}" type="presOf" srcId="{9E1FB10B-8B33-E243-BB8D-52AD31F735AC}" destId="{BCB674AC-29BB-BA40-8B24-F92D12B6D63E}" srcOrd="0" destOrd="0" presId="urn:microsoft.com/office/officeart/2008/layout/HorizontalMultiLevelHierarchy"/>
    <dgm:cxn modelId="{0DD45609-8872-BF49-B0ED-9895C5618BFE}" type="presOf" srcId="{9DF026FA-911E-204D-A9F7-8B7CD98F07DC}" destId="{3588F899-26A6-D04B-9402-93ED7504E474}" srcOrd="0" destOrd="0" presId="urn:microsoft.com/office/officeart/2008/layout/HorizontalMultiLevelHierarchy"/>
    <dgm:cxn modelId="{64DE860E-D428-C14A-ACEE-CB9669CDCCB9}" type="presOf" srcId="{9BFBA3BF-DDF3-FC4A-BC6C-515833CF74A0}" destId="{591B01C2-E647-0241-B2EA-1165C39C50F9}" srcOrd="0" destOrd="0" presId="urn:microsoft.com/office/officeart/2008/layout/HorizontalMultiLevelHierarchy"/>
    <dgm:cxn modelId="{8EE3F922-D9CA-514A-B414-F7FD32DB5D2C}" type="presOf" srcId="{68F2FC09-9C22-8447-9623-D07ECEA098B6}" destId="{0D2E2ABC-D39D-8F49-9E7E-04C91718553F}" srcOrd="0" destOrd="0" presId="urn:microsoft.com/office/officeart/2008/layout/HorizontalMultiLevelHierarchy"/>
    <dgm:cxn modelId="{E8BFDF28-518A-924B-AB8F-9D23F5E59705}" srcId="{9DF026FA-911E-204D-A9F7-8B7CD98F07DC}" destId="{9E1FB10B-8B33-E243-BB8D-52AD31F735AC}" srcOrd="0" destOrd="0" parTransId="{61736A5B-1C95-4A4C-A560-85859CC404C4}" sibTransId="{5CBCBB28-21D6-F349-B9E9-F36BB2DDE98D}"/>
    <dgm:cxn modelId="{3D006634-16E9-1248-8061-F297C61D98B0}" srcId="{9E1FB10B-8B33-E243-BB8D-52AD31F735AC}" destId="{68F2FC09-9C22-8447-9623-D07ECEA098B6}" srcOrd="2" destOrd="0" parTransId="{CD4928DC-F665-3140-BFC5-AA997605C039}" sibTransId="{E3B947B5-990B-C74B-86C6-57BD4EC6CACD}"/>
    <dgm:cxn modelId="{DE5CBE52-FB23-EB4F-B648-ED7AB7DCAF4E}" type="presOf" srcId="{CD4928DC-F665-3140-BFC5-AA997605C039}" destId="{79953B6E-94B9-F947-B95F-BE113C6CC9F1}" srcOrd="0" destOrd="0" presId="urn:microsoft.com/office/officeart/2008/layout/HorizontalMultiLevelHierarchy"/>
    <dgm:cxn modelId="{55B07A5D-9E27-584B-89B3-ABC71E2ACD0B}" type="presOf" srcId="{E3904206-CA0C-254E-9985-87CB1B8EA6F2}" destId="{0B04AD46-58BD-3340-B95A-D04FE5A73D14}" srcOrd="1" destOrd="0" presId="urn:microsoft.com/office/officeart/2008/layout/HorizontalMultiLevelHierarchy"/>
    <dgm:cxn modelId="{95C4A7A9-4CC7-9643-AD61-D8BFEE043254}" type="presOf" srcId="{98EE83BC-39A4-4B42-910A-7904895C2C87}" destId="{0BA4EBAF-C198-D446-9B58-30FAD27E39CE}" srcOrd="0" destOrd="0" presId="urn:microsoft.com/office/officeart/2008/layout/HorizontalMultiLevelHierarchy"/>
    <dgm:cxn modelId="{953AB0B2-6B75-7F47-89F9-CDA567422110}" type="presOf" srcId="{E3904206-CA0C-254E-9985-87CB1B8EA6F2}" destId="{1E5C791C-4E42-F34F-BADA-EE7B91FA4C26}" srcOrd="0" destOrd="0" presId="urn:microsoft.com/office/officeart/2008/layout/HorizontalMultiLevelHierarchy"/>
    <dgm:cxn modelId="{360D52EB-E2A3-874A-B29E-DB053EBC08E2}" type="presOf" srcId="{CD4928DC-F665-3140-BFC5-AA997605C039}" destId="{A881025B-AC49-694F-86B3-473D88EA83CE}" srcOrd="1" destOrd="0" presId="urn:microsoft.com/office/officeart/2008/layout/HorizontalMultiLevelHierarchy"/>
    <dgm:cxn modelId="{BCDBC6F1-8FED-AC40-8EE8-76025301A229}" srcId="{9E1FB10B-8B33-E243-BB8D-52AD31F735AC}" destId="{98EE83BC-39A4-4B42-910A-7904895C2C87}" srcOrd="0" destOrd="0" parTransId="{E3904206-CA0C-254E-9985-87CB1B8EA6F2}" sibTransId="{6084C09E-B58D-A447-929F-9AB9BCB1582D}"/>
    <dgm:cxn modelId="{5AFFCEF4-F5C2-354E-A71A-CA2620E224C8}" srcId="{9E1FB10B-8B33-E243-BB8D-52AD31F735AC}" destId="{9BFBA3BF-DDF3-FC4A-BC6C-515833CF74A0}" srcOrd="1" destOrd="0" parTransId="{E3E1A304-B699-FD48-9F60-02F0403E9357}" sibTransId="{B17FB93D-258D-5549-B879-C232246BBB3D}"/>
    <dgm:cxn modelId="{9A87F3F9-9571-7944-A5BD-7A3A97F08917}" type="presOf" srcId="{E3E1A304-B699-FD48-9F60-02F0403E9357}" destId="{71006A1B-F86E-D74C-AAB1-0C08B61332F5}" srcOrd="1" destOrd="0" presId="urn:microsoft.com/office/officeart/2008/layout/HorizontalMultiLevelHierarchy"/>
    <dgm:cxn modelId="{B857ECFF-1B7C-DB4B-9296-F6D39A1BB466}" type="presOf" srcId="{E3E1A304-B699-FD48-9F60-02F0403E9357}" destId="{2F330570-CEC0-5E47-8E97-39AAE620BF52}" srcOrd="0" destOrd="0" presId="urn:microsoft.com/office/officeart/2008/layout/HorizontalMultiLevelHierarchy"/>
    <dgm:cxn modelId="{B5666ECE-6C88-DA42-B4C9-D55617E645BE}" type="presParOf" srcId="{3588F899-26A6-D04B-9402-93ED7504E474}" destId="{F16ED6AE-CE4A-094A-A4C5-4E94A39F6DB2}" srcOrd="0" destOrd="0" presId="urn:microsoft.com/office/officeart/2008/layout/HorizontalMultiLevelHierarchy"/>
    <dgm:cxn modelId="{219AEB87-6AD5-3642-A264-3AB1A8BDC9EF}" type="presParOf" srcId="{F16ED6AE-CE4A-094A-A4C5-4E94A39F6DB2}" destId="{BCB674AC-29BB-BA40-8B24-F92D12B6D63E}" srcOrd="0" destOrd="0" presId="urn:microsoft.com/office/officeart/2008/layout/HorizontalMultiLevelHierarchy"/>
    <dgm:cxn modelId="{210EE2A0-D3E4-F644-8E15-F809CCB68C52}" type="presParOf" srcId="{F16ED6AE-CE4A-094A-A4C5-4E94A39F6DB2}" destId="{E15F3C34-69DC-1A47-83AA-FF1736729AD7}" srcOrd="1" destOrd="0" presId="urn:microsoft.com/office/officeart/2008/layout/HorizontalMultiLevelHierarchy"/>
    <dgm:cxn modelId="{2CA20C96-597B-8548-A72D-EE83ADA8DE37}" type="presParOf" srcId="{E15F3C34-69DC-1A47-83AA-FF1736729AD7}" destId="{1E5C791C-4E42-F34F-BADA-EE7B91FA4C26}" srcOrd="0" destOrd="0" presId="urn:microsoft.com/office/officeart/2008/layout/HorizontalMultiLevelHierarchy"/>
    <dgm:cxn modelId="{F987F528-ED09-F248-B4D3-0FAF3A5695E1}" type="presParOf" srcId="{1E5C791C-4E42-F34F-BADA-EE7B91FA4C26}" destId="{0B04AD46-58BD-3340-B95A-D04FE5A73D14}" srcOrd="0" destOrd="0" presId="urn:microsoft.com/office/officeart/2008/layout/HorizontalMultiLevelHierarchy"/>
    <dgm:cxn modelId="{56C86196-3395-6748-A35B-16BC8B403981}" type="presParOf" srcId="{E15F3C34-69DC-1A47-83AA-FF1736729AD7}" destId="{9DDD3231-BC63-1E4A-B4B6-9AC9E49E2C73}" srcOrd="1" destOrd="0" presId="urn:microsoft.com/office/officeart/2008/layout/HorizontalMultiLevelHierarchy"/>
    <dgm:cxn modelId="{C9DC988E-3EBC-3444-8433-8A14867795E1}" type="presParOf" srcId="{9DDD3231-BC63-1E4A-B4B6-9AC9E49E2C73}" destId="{0BA4EBAF-C198-D446-9B58-30FAD27E39CE}" srcOrd="0" destOrd="0" presId="urn:microsoft.com/office/officeart/2008/layout/HorizontalMultiLevelHierarchy"/>
    <dgm:cxn modelId="{DF4EC18C-E8CE-5243-84F7-9A874F6CA049}" type="presParOf" srcId="{9DDD3231-BC63-1E4A-B4B6-9AC9E49E2C73}" destId="{4AB03D00-3324-704B-89D5-17D58F6EF8F7}" srcOrd="1" destOrd="0" presId="urn:microsoft.com/office/officeart/2008/layout/HorizontalMultiLevelHierarchy"/>
    <dgm:cxn modelId="{8E3DAA2E-7AEC-7744-95C1-E65120DDA28F}" type="presParOf" srcId="{E15F3C34-69DC-1A47-83AA-FF1736729AD7}" destId="{2F330570-CEC0-5E47-8E97-39AAE620BF52}" srcOrd="2" destOrd="0" presId="urn:microsoft.com/office/officeart/2008/layout/HorizontalMultiLevelHierarchy"/>
    <dgm:cxn modelId="{0E810579-1B19-0940-8354-ABB1890F72B6}" type="presParOf" srcId="{2F330570-CEC0-5E47-8E97-39AAE620BF52}" destId="{71006A1B-F86E-D74C-AAB1-0C08B61332F5}" srcOrd="0" destOrd="0" presId="urn:microsoft.com/office/officeart/2008/layout/HorizontalMultiLevelHierarchy"/>
    <dgm:cxn modelId="{481591A1-92E4-0E41-8D91-9CC5BE0CEBDE}" type="presParOf" srcId="{E15F3C34-69DC-1A47-83AA-FF1736729AD7}" destId="{A831C365-D9C2-544A-BF64-291109FB4C4C}" srcOrd="3" destOrd="0" presId="urn:microsoft.com/office/officeart/2008/layout/HorizontalMultiLevelHierarchy"/>
    <dgm:cxn modelId="{11B6D6E3-BFD6-1647-8A42-FB2FAD948538}" type="presParOf" srcId="{A831C365-D9C2-544A-BF64-291109FB4C4C}" destId="{591B01C2-E647-0241-B2EA-1165C39C50F9}" srcOrd="0" destOrd="0" presId="urn:microsoft.com/office/officeart/2008/layout/HorizontalMultiLevelHierarchy"/>
    <dgm:cxn modelId="{0EC1CFBD-A8A1-4940-983D-F49DC57D3045}" type="presParOf" srcId="{A831C365-D9C2-544A-BF64-291109FB4C4C}" destId="{7BAAEFCC-9C49-6149-87C0-1702A933461B}" srcOrd="1" destOrd="0" presId="urn:microsoft.com/office/officeart/2008/layout/HorizontalMultiLevelHierarchy"/>
    <dgm:cxn modelId="{BDDF840F-F07A-4B43-B426-EDABC6CFD1BF}" type="presParOf" srcId="{E15F3C34-69DC-1A47-83AA-FF1736729AD7}" destId="{79953B6E-94B9-F947-B95F-BE113C6CC9F1}" srcOrd="4" destOrd="0" presId="urn:microsoft.com/office/officeart/2008/layout/HorizontalMultiLevelHierarchy"/>
    <dgm:cxn modelId="{F164B237-B791-2E43-9334-AC4DE33F9917}" type="presParOf" srcId="{79953B6E-94B9-F947-B95F-BE113C6CC9F1}" destId="{A881025B-AC49-694F-86B3-473D88EA83CE}" srcOrd="0" destOrd="0" presId="urn:microsoft.com/office/officeart/2008/layout/HorizontalMultiLevelHierarchy"/>
    <dgm:cxn modelId="{40E086F0-719F-9742-B304-3D5D83BD5399}" type="presParOf" srcId="{E15F3C34-69DC-1A47-83AA-FF1736729AD7}" destId="{F3F2BD37-312F-B749-B48F-16C2770B3B06}" srcOrd="5" destOrd="0" presId="urn:microsoft.com/office/officeart/2008/layout/HorizontalMultiLevelHierarchy"/>
    <dgm:cxn modelId="{C02EACAE-33FD-C042-8D75-7A8DE8FF4108}" type="presParOf" srcId="{F3F2BD37-312F-B749-B48F-16C2770B3B06}" destId="{0D2E2ABC-D39D-8F49-9E7E-04C91718553F}" srcOrd="0" destOrd="0" presId="urn:microsoft.com/office/officeart/2008/layout/HorizontalMultiLevelHierarchy"/>
    <dgm:cxn modelId="{8C609EEE-FEAF-8F47-A5C2-45CAC27C6746}" type="presParOf" srcId="{F3F2BD37-312F-B749-B48F-16C2770B3B06}" destId="{6875928E-72BA-584F-817D-DC5A971C20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58273-49E8-A644-BA56-FE1C09C2F4A8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2A90981-1181-914B-A4A7-D15256E37039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ТИПЫ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учреждений</a:t>
          </a:r>
        </a:p>
      </dgm:t>
    </dgm:pt>
    <dgm:pt modelId="{7CCFEEDC-22CB-D042-801E-75371FBD4DD5}" type="parTrans" cxnId="{F6A370A6-F374-6C43-85A8-DCB05AD7E38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B7B6C-96BD-DE47-A621-6A6BADA6B9A6}" type="sibTrans" cxnId="{F6A370A6-F374-6C43-85A8-DCB05AD7E38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E8ECE-3552-A347-8852-3871A7168D4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Казенное</a:t>
          </a:r>
        </a:p>
      </dgm:t>
    </dgm:pt>
    <dgm:pt modelId="{632C1BF6-A04A-4945-BDA0-B94FB03A6548}" type="parTrans" cxnId="{F54FA204-A350-134A-96F9-110A1297ED19}">
      <dgm:prSet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22CEF-36EC-AC4C-A07D-94743C7D02D7}" type="sibTrans" cxnId="{F54FA204-A350-134A-96F9-110A1297ED1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969E6-37D0-6441-AD7E-1614376C4E8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Бюджетное </a:t>
          </a:r>
        </a:p>
      </dgm:t>
    </dgm:pt>
    <dgm:pt modelId="{32B92C3D-D41F-2843-9ECE-4C9BFEB4FAC5}" type="parTrans" cxnId="{2A638A75-739A-184A-92A2-13B70A7C3062}">
      <dgm:prSet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60FA2-F498-6742-B63A-C16331404D57}" type="sibTrans" cxnId="{2A638A75-739A-184A-92A2-13B70A7C30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5FEC5-2EC6-F446-A679-A1B16FD1ECA1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Автономное</a:t>
          </a:r>
        </a:p>
      </dgm:t>
    </dgm:pt>
    <dgm:pt modelId="{092962C0-64B0-E247-85CA-C57C69A5D510}" type="parTrans" cxnId="{7BF93513-8A32-3D44-AF05-86E48670F385}">
      <dgm:prSet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62EDC-2267-3D42-A541-5B8F69117C99}" type="sibTrans" cxnId="{7BF93513-8A32-3D44-AF05-86E48670F38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46287-F9F1-A345-BF40-07B1C25E6016}" type="pres">
      <dgm:prSet presAssocID="{15258273-49E8-A644-BA56-FE1C09C2F4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920B3D-B347-034D-A41E-ED18C15386BC}" type="pres">
      <dgm:prSet presAssocID="{12A90981-1181-914B-A4A7-D15256E37039}" presName="root1" presStyleCnt="0"/>
      <dgm:spPr/>
    </dgm:pt>
    <dgm:pt modelId="{7FEA8683-AE35-2F48-A72C-0DD78F1F820E}" type="pres">
      <dgm:prSet presAssocID="{12A90981-1181-914B-A4A7-D15256E37039}" presName="LevelOneTextNode" presStyleLbl="node0" presStyleIdx="0" presStyleCnt="1" custAng="5400000" custScaleX="299682" custScaleY="54173" custLinFactNeighborX="37332" custLinFactNeighborY="0">
        <dgm:presLayoutVars>
          <dgm:chPref val="3"/>
        </dgm:presLayoutVars>
      </dgm:prSet>
      <dgm:spPr/>
    </dgm:pt>
    <dgm:pt modelId="{317E9410-0862-CE49-829F-F5790B940948}" type="pres">
      <dgm:prSet presAssocID="{12A90981-1181-914B-A4A7-D15256E37039}" presName="level2hierChild" presStyleCnt="0"/>
      <dgm:spPr/>
    </dgm:pt>
    <dgm:pt modelId="{F4CD45EF-0540-4242-8B12-5CB67121C00E}" type="pres">
      <dgm:prSet presAssocID="{632C1BF6-A04A-4945-BDA0-B94FB03A6548}" presName="conn2-1" presStyleLbl="parChTrans1D2" presStyleIdx="0" presStyleCnt="3"/>
      <dgm:spPr/>
    </dgm:pt>
    <dgm:pt modelId="{AED2A9ED-C54A-9C44-80F9-46CC9A5887E6}" type="pres">
      <dgm:prSet presAssocID="{632C1BF6-A04A-4945-BDA0-B94FB03A6548}" presName="connTx" presStyleLbl="parChTrans1D2" presStyleIdx="0" presStyleCnt="3"/>
      <dgm:spPr/>
    </dgm:pt>
    <dgm:pt modelId="{4E358E80-536A-9D4B-9D88-7A05EDCA44C6}" type="pres">
      <dgm:prSet presAssocID="{68BE8ECE-3552-A347-8852-3871A7168D4A}" presName="root2" presStyleCnt="0"/>
      <dgm:spPr/>
    </dgm:pt>
    <dgm:pt modelId="{1931AD3D-EF95-7346-AF5B-7455DEE7AD3C}" type="pres">
      <dgm:prSet presAssocID="{68BE8ECE-3552-A347-8852-3871A7168D4A}" presName="LevelTwoTextNode" presStyleLbl="node2" presStyleIdx="0" presStyleCnt="3">
        <dgm:presLayoutVars>
          <dgm:chPref val="3"/>
        </dgm:presLayoutVars>
      </dgm:prSet>
      <dgm:spPr/>
    </dgm:pt>
    <dgm:pt modelId="{8720B828-0A52-FB4E-BEE1-5F3B8DC74EE7}" type="pres">
      <dgm:prSet presAssocID="{68BE8ECE-3552-A347-8852-3871A7168D4A}" presName="level3hierChild" presStyleCnt="0"/>
      <dgm:spPr/>
    </dgm:pt>
    <dgm:pt modelId="{C9F1C622-831B-F045-A0FF-871420BDB16D}" type="pres">
      <dgm:prSet presAssocID="{32B92C3D-D41F-2843-9ECE-4C9BFEB4FAC5}" presName="conn2-1" presStyleLbl="parChTrans1D2" presStyleIdx="1" presStyleCnt="3"/>
      <dgm:spPr/>
    </dgm:pt>
    <dgm:pt modelId="{2992AAA6-DE29-CD41-B8E4-1EB6A7FAC8A9}" type="pres">
      <dgm:prSet presAssocID="{32B92C3D-D41F-2843-9ECE-4C9BFEB4FAC5}" presName="connTx" presStyleLbl="parChTrans1D2" presStyleIdx="1" presStyleCnt="3"/>
      <dgm:spPr/>
    </dgm:pt>
    <dgm:pt modelId="{ED6CB711-843C-164D-A0C5-7AE0F4F7C128}" type="pres">
      <dgm:prSet presAssocID="{CE3969E6-37D0-6441-AD7E-1614376C4E8F}" presName="root2" presStyleCnt="0"/>
      <dgm:spPr/>
    </dgm:pt>
    <dgm:pt modelId="{8EACB216-CCB5-2740-B844-DA6E59E54545}" type="pres">
      <dgm:prSet presAssocID="{CE3969E6-37D0-6441-AD7E-1614376C4E8F}" presName="LevelTwoTextNode" presStyleLbl="node2" presStyleIdx="1" presStyleCnt="3">
        <dgm:presLayoutVars>
          <dgm:chPref val="3"/>
        </dgm:presLayoutVars>
      </dgm:prSet>
      <dgm:spPr/>
    </dgm:pt>
    <dgm:pt modelId="{8E93B974-83C7-0242-866D-C0D579B231C6}" type="pres">
      <dgm:prSet presAssocID="{CE3969E6-37D0-6441-AD7E-1614376C4E8F}" presName="level3hierChild" presStyleCnt="0"/>
      <dgm:spPr/>
    </dgm:pt>
    <dgm:pt modelId="{773849AB-BF15-8640-B243-69350E88B8F6}" type="pres">
      <dgm:prSet presAssocID="{092962C0-64B0-E247-85CA-C57C69A5D510}" presName="conn2-1" presStyleLbl="parChTrans1D2" presStyleIdx="2" presStyleCnt="3"/>
      <dgm:spPr/>
    </dgm:pt>
    <dgm:pt modelId="{1730A679-B719-E64B-A63D-DAB375FEB521}" type="pres">
      <dgm:prSet presAssocID="{092962C0-64B0-E247-85CA-C57C69A5D510}" presName="connTx" presStyleLbl="parChTrans1D2" presStyleIdx="2" presStyleCnt="3"/>
      <dgm:spPr/>
    </dgm:pt>
    <dgm:pt modelId="{A1E985D8-E3E3-314B-AD33-0300A41470F3}" type="pres">
      <dgm:prSet presAssocID="{BDF5FEC5-2EC6-F446-A679-A1B16FD1ECA1}" presName="root2" presStyleCnt="0"/>
      <dgm:spPr/>
    </dgm:pt>
    <dgm:pt modelId="{2118586A-4A62-934F-A6DC-1C9C2C33611F}" type="pres">
      <dgm:prSet presAssocID="{BDF5FEC5-2EC6-F446-A679-A1B16FD1ECA1}" presName="LevelTwoTextNode" presStyleLbl="node2" presStyleIdx="2" presStyleCnt="3">
        <dgm:presLayoutVars>
          <dgm:chPref val="3"/>
        </dgm:presLayoutVars>
      </dgm:prSet>
      <dgm:spPr/>
    </dgm:pt>
    <dgm:pt modelId="{50CBB6F7-1E08-3D4A-A3EF-C8CCC09213B2}" type="pres">
      <dgm:prSet presAssocID="{BDF5FEC5-2EC6-F446-A679-A1B16FD1ECA1}" presName="level3hierChild" presStyleCnt="0"/>
      <dgm:spPr/>
    </dgm:pt>
  </dgm:ptLst>
  <dgm:cxnLst>
    <dgm:cxn modelId="{2FA23100-ED47-3446-9DF1-C6B5A3B72196}" type="presOf" srcId="{32B92C3D-D41F-2843-9ECE-4C9BFEB4FAC5}" destId="{2992AAA6-DE29-CD41-B8E4-1EB6A7FAC8A9}" srcOrd="1" destOrd="0" presId="urn:microsoft.com/office/officeart/2008/layout/HorizontalMultiLevelHierarchy"/>
    <dgm:cxn modelId="{F54FA204-A350-134A-96F9-110A1297ED19}" srcId="{12A90981-1181-914B-A4A7-D15256E37039}" destId="{68BE8ECE-3552-A347-8852-3871A7168D4A}" srcOrd="0" destOrd="0" parTransId="{632C1BF6-A04A-4945-BDA0-B94FB03A6548}" sibTransId="{7D522CEF-36EC-AC4C-A07D-94743C7D02D7}"/>
    <dgm:cxn modelId="{7BF93513-8A32-3D44-AF05-86E48670F385}" srcId="{12A90981-1181-914B-A4A7-D15256E37039}" destId="{BDF5FEC5-2EC6-F446-A679-A1B16FD1ECA1}" srcOrd="2" destOrd="0" parTransId="{092962C0-64B0-E247-85CA-C57C69A5D510}" sibTransId="{8BD62EDC-2267-3D42-A541-5B8F69117C99}"/>
    <dgm:cxn modelId="{8E423518-BE0A-B941-820B-FE263700A826}" type="presOf" srcId="{CE3969E6-37D0-6441-AD7E-1614376C4E8F}" destId="{8EACB216-CCB5-2740-B844-DA6E59E54545}" srcOrd="0" destOrd="0" presId="urn:microsoft.com/office/officeart/2008/layout/HorizontalMultiLevelHierarchy"/>
    <dgm:cxn modelId="{F81FEE2E-1371-774C-9313-1A29941F9B47}" type="presOf" srcId="{BDF5FEC5-2EC6-F446-A679-A1B16FD1ECA1}" destId="{2118586A-4A62-934F-A6DC-1C9C2C33611F}" srcOrd="0" destOrd="0" presId="urn:microsoft.com/office/officeart/2008/layout/HorizontalMultiLevelHierarchy"/>
    <dgm:cxn modelId="{4B095A40-DA3F-1D44-93C6-5A1764A53273}" type="presOf" srcId="{632C1BF6-A04A-4945-BDA0-B94FB03A6548}" destId="{AED2A9ED-C54A-9C44-80F9-46CC9A5887E6}" srcOrd="1" destOrd="0" presId="urn:microsoft.com/office/officeart/2008/layout/HorizontalMultiLevelHierarchy"/>
    <dgm:cxn modelId="{C2382159-5958-964A-952C-C0986C3D68C9}" type="presOf" srcId="{32B92C3D-D41F-2843-9ECE-4C9BFEB4FAC5}" destId="{C9F1C622-831B-F045-A0FF-871420BDB16D}" srcOrd="0" destOrd="0" presId="urn:microsoft.com/office/officeart/2008/layout/HorizontalMultiLevelHierarchy"/>
    <dgm:cxn modelId="{2A638A75-739A-184A-92A2-13B70A7C3062}" srcId="{12A90981-1181-914B-A4A7-D15256E37039}" destId="{CE3969E6-37D0-6441-AD7E-1614376C4E8F}" srcOrd="1" destOrd="0" parTransId="{32B92C3D-D41F-2843-9ECE-4C9BFEB4FAC5}" sibTransId="{68D60FA2-F498-6742-B63A-C16331404D57}"/>
    <dgm:cxn modelId="{F6C1D47A-F479-7848-84DE-324C37D93D9E}" type="presOf" srcId="{632C1BF6-A04A-4945-BDA0-B94FB03A6548}" destId="{F4CD45EF-0540-4242-8B12-5CB67121C00E}" srcOrd="0" destOrd="0" presId="urn:microsoft.com/office/officeart/2008/layout/HorizontalMultiLevelHierarchy"/>
    <dgm:cxn modelId="{EC1F3F86-CAD6-AF48-B9DF-0E6151B78C4E}" type="presOf" srcId="{15258273-49E8-A644-BA56-FE1C09C2F4A8}" destId="{BA546287-F9F1-A345-BF40-07B1C25E6016}" srcOrd="0" destOrd="0" presId="urn:microsoft.com/office/officeart/2008/layout/HorizontalMultiLevelHierarchy"/>
    <dgm:cxn modelId="{AF54CA90-671D-6849-9D86-47FA0BB5C664}" type="presOf" srcId="{092962C0-64B0-E247-85CA-C57C69A5D510}" destId="{773849AB-BF15-8640-B243-69350E88B8F6}" srcOrd="0" destOrd="0" presId="urn:microsoft.com/office/officeart/2008/layout/HorizontalMultiLevelHierarchy"/>
    <dgm:cxn modelId="{D3D0F793-5B34-5A44-92D1-ED2C1019678E}" type="presOf" srcId="{092962C0-64B0-E247-85CA-C57C69A5D510}" destId="{1730A679-B719-E64B-A63D-DAB375FEB521}" srcOrd="1" destOrd="0" presId="urn:microsoft.com/office/officeart/2008/layout/HorizontalMultiLevelHierarchy"/>
    <dgm:cxn modelId="{9934BB9D-5B0A-A446-9AAD-AAE54E594FDE}" type="presOf" srcId="{12A90981-1181-914B-A4A7-D15256E37039}" destId="{7FEA8683-AE35-2F48-A72C-0DD78F1F820E}" srcOrd="0" destOrd="0" presId="urn:microsoft.com/office/officeart/2008/layout/HorizontalMultiLevelHierarchy"/>
    <dgm:cxn modelId="{F6A370A6-F374-6C43-85A8-DCB05AD7E386}" srcId="{15258273-49E8-A644-BA56-FE1C09C2F4A8}" destId="{12A90981-1181-914B-A4A7-D15256E37039}" srcOrd="0" destOrd="0" parTransId="{7CCFEEDC-22CB-D042-801E-75371FBD4DD5}" sibTransId="{3C9B7B6C-96BD-DE47-A621-6A6BADA6B9A6}"/>
    <dgm:cxn modelId="{ED3465B2-9DCE-6F41-946D-50FD3D8472D3}" type="presOf" srcId="{68BE8ECE-3552-A347-8852-3871A7168D4A}" destId="{1931AD3D-EF95-7346-AF5B-7455DEE7AD3C}" srcOrd="0" destOrd="0" presId="urn:microsoft.com/office/officeart/2008/layout/HorizontalMultiLevelHierarchy"/>
    <dgm:cxn modelId="{328CEBAE-4F29-C74A-BE28-DAA8ADACE91E}" type="presParOf" srcId="{BA546287-F9F1-A345-BF40-07B1C25E6016}" destId="{38920B3D-B347-034D-A41E-ED18C15386BC}" srcOrd="0" destOrd="0" presId="urn:microsoft.com/office/officeart/2008/layout/HorizontalMultiLevelHierarchy"/>
    <dgm:cxn modelId="{A1637915-195A-CE4B-B148-18F3576AE524}" type="presParOf" srcId="{38920B3D-B347-034D-A41E-ED18C15386BC}" destId="{7FEA8683-AE35-2F48-A72C-0DD78F1F820E}" srcOrd="0" destOrd="0" presId="urn:microsoft.com/office/officeart/2008/layout/HorizontalMultiLevelHierarchy"/>
    <dgm:cxn modelId="{9988392E-1CF2-7C48-AC10-D078C8E355C9}" type="presParOf" srcId="{38920B3D-B347-034D-A41E-ED18C15386BC}" destId="{317E9410-0862-CE49-829F-F5790B940948}" srcOrd="1" destOrd="0" presId="urn:microsoft.com/office/officeart/2008/layout/HorizontalMultiLevelHierarchy"/>
    <dgm:cxn modelId="{4D5C2BD8-026E-064E-8127-8BD88BC7BD8E}" type="presParOf" srcId="{317E9410-0862-CE49-829F-F5790B940948}" destId="{F4CD45EF-0540-4242-8B12-5CB67121C00E}" srcOrd="0" destOrd="0" presId="urn:microsoft.com/office/officeart/2008/layout/HorizontalMultiLevelHierarchy"/>
    <dgm:cxn modelId="{FAFC8FB5-CEF7-3941-94D2-650A64273DB0}" type="presParOf" srcId="{F4CD45EF-0540-4242-8B12-5CB67121C00E}" destId="{AED2A9ED-C54A-9C44-80F9-46CC9A5887E6}" srcOrd="0" destOrd="0" presId="urn:microsoft.com/office/officeart/2008/layout/HorizontalMultiLevelHierarchy"/>
    <dgm:cxn modelId="{A61EDE8B-26FF-B145-8EF4-452484D8E5AC}" type="presParOf" srcId="{317E9410-0862-CE49-829F-F5790B940948}" destId="{4E358E80-536A-9D4B-9D88-7A05EDCA44C6}" srcOrd="1" destOrd="0" presId="urn:microsoft.com/office/officeart/2008/layout/HorizontalMultiLevelHierarchy"/>
    <dgm:cxn modelId="{8C508DF4-1A0A-6F48-BCEB-F92158511889}" type="presParOf" srcId="{4E358E80-536A-9D4B-9D88-7A05EDCA44C6}" destId="{1931AD3D-EF95-7346-AF5B-7455DEE7AD3C}" srcOrd="0" destOrd="0" presId="urn:microsoft.com/office/officeart/2008/layout/HorizontalMultiLevelHierarchy"/>
    <dgm:cxn modelId="{7E5D06D6-573A-9543-9DBE-A7D2EFA84D7A}" type="presParOf" srcId="{4E358E80-536A-9D4B-9D88-7A05EDCA44C6}" destId="{8720B828-0A52-FB4E-BEE1-5F3B8DC74EE7}" srcOrd="1" destOrd="0" presId="urn:microsoft.com/office/officeart/2008/layout/HorizontalMultiLevelHierarchy"/>
    <dgm:cxn modelId="{48D4CB7D-F913-C84E-A0DE-EEF4E1E0AD63}" type="presParOf" srcId="{317E9410-0862-CE49-829F-F5790B940948}" destId="{C9F1C622-831B-F045-A0FF-871420BDB16D}" srcOrd="2" destOrd="0" presId="urn:microsoft.com/office/officeart/2008/layout/HorizontalMultiLevelHierarchy"/>
    <dgm:cxn modelId="{ADEF8616-20AF-6045-85C1-D3593279C6AF}" type="presParOf" srcId="{C9F1C622-831B-F045-A0FF-871420BDB16D}" destId="{2992AAA6-DE29-CD41-B8E4-1EB6A7FAC8A9}" srcOrd="0" destOrd="0" presId="urn:microsoft.com/office/officeart/2008/layout/HorizontalMultiLevelHierarchy"/>
    <dgm:cxn modelId="{49FAD242-FF15-3343-8E8B-73255C87EFA6}" type="presParOf" srcId="{317E9410-0862-CE49-829F-F5790B940948}" destId="{ED6CB711-843C-164D-A0C5-7AE0F4F7C128}" srcOrd="3" destOrd="0" presId="urn:microsoft.com/office/officeart/2008/layout/HorizontalMultiLevelHierarchy"/>
    <dgm:cxn modelId="{0923552D-832E-1346-AD2E-01019335CFF3}" type="presParOf" srcId="{ED6CB711-843C-164D-A0C5-7AE0F4F7C128}" destId="{8EACB216-CCB5-2740-B844-DA6E59E54545}" srcOrd="0" destOrd="0" presId="urn:microsoft.com/office/officeart/2008/layout/HorizontalMultiLevelHierarchy"/>
    <dgm:cxn modelId="{74562402-3E08-E447-BB88-9504D8F2C44D}" type="presParOf" srcId="{ED6CB711-843C-164D-A0C5-7AE0F4F7C128}" destId="{8E93B974-83C7-0242-866D-C0D579B231C6}" srcOrd="1" destOrd="0" presId="urn:microsoft.com/office/officeart/2008/layout/HorizontalMultiLevelHierarchy"/>
    <dgm:cxn modelId="{55C43959-93B4-314D-9016-4E8E1B6C35C9}" type="presParOf" srcId="{317E9410-0862-CE49-829F-F5790B940948}" destId="{773849AB-BF15-8640-B243-69350E88B8F6}" srcOrd="4" destOrd="0" presId="urn:microsoft.com/office/officeart/2008/layout/HorizontalMultiLevelHierarchy"/>
    <dgm:cxn modelId="{D46A91F0-619A-F141-B410-ED3EE6DD5ACC}" type="presParOf" srcId="{773849AB-BF15-8640-B243-69350E88B8F6}" destId="{1730A679-B719-E64B-A63D-DAB375FEB521}" srcOrd="0" destOrd="0" presId="urn:microsoft.com/office/officeart/2008/layout/HorizontalMultiLevelHierarchy"/>
    <dgm:cxn modelId="{D9273197-2883-9643-A03F-1C1A48A78106}" type="presParOf" srcId="{317E9410-0862-CE49-829F-F5790B940948}" destId="{A1E985D8-E3E3-314B-AD33-0300A41470F3}" srcOrd="5" destOrd="0" presId="urn:microsoft.com/office/officeart/2008/layout/HorizontalMultiLevelHierarchy"/>
    <dgm:cxn modelId="{A291EEA0-7846-DD4B-9572-D400A8A865F0}" type="presParOf" srcId="{A1E985D8-E3E3-314B-AD33-0300A41470F3}" destId="{2118586A-4A62-934F-A6DC-1C9C2C33611F}" srcOrd="0" destOrd="0" presId="urn:microsoft.com/office/officeart/2008/layout/HorizontalMultiLevelHierarchy"/>
    <dgm:cxn modelId="{C504A2EB-F3C0-F445-B163-059ED70991AA}" type="presParOf" srcId="{A1E985D8-E3E3-314B-AD33-0300A41470F3}" destId="{50CBB6F7-1E08-3D4A-A3EF-C8CCC09213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2A656-2809-854A-A91F-C2CD3E82690B}">
      <dsp:nvSpPr>
        <dsp:cNvPr id="0" name=""/>
        <dsp:cNvSpPr/>
      </dsp:nvSpPr>
      <dsp:spPr>
        <a:xfrm>
          <a:off x="132433" y="678895"/>
          <a:ext cx="524282" cy="4582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8E1AF-CA22-BC4F-8785-18CC368E75F9}">
      <dsp:nvSpPr>
        <dsp:cNvPr id="0" name=""/>
        <dsp:cNvSpPr/>
      </dsp:nvSpPr>
      <dsp:spPr>
        <a:xfrm>
          <a:off x="1362" y="776969"/>
          <a:ext cx="262141" cy="262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</a:t>
          </a:r>
        </a:p>
      </dsp:txBody>
      <dsp:txXfrm>
        <a:off x="39752" y="815359"/>
        <a:ext cx="185361" cy="185361"/>
      </dsp:txXfrm>
    </dsp:sp>
    <dsp:sp modelId="{59FB7679-502D-064D-AD18-36EA28766C9B}">
      <dsp:nvSpPr>
        <dsp:cNvPr id="0" name=""/>
        <dsp:cNvSpPr/>
      </dsp:nvSpPr>
      <dsp:spPr>
        <a:xfrm>
          <a:off x="820553" y="678895"/>
          <a:ext cx="524282" cy="4582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B49D-F78C-3842-8D5E-4F8C615731C0}">
      <dsp:nvSpPr>
        <dsp:cNvPr id="0" name=""/>
        <dsp:cNvSpPr/>
      </dsp:nvSpPr>
      <dsp:spPr>
        <a:xfrm>
          <a:off x="689483" y="776969"/>
          <a:ext cx="262141" cy="262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accent4">
                  <a:lumMod val="60000"/>
                  <a:lumOff val="40000"/>
                </a:schemeClr>
              </a:solidFill>
            </a:rPr>
            <a:t>Р</a:t>
          </a:r>
        </a:p>
      </dsp:txBody>
      <dsp:txXfrm>
        <a:off x="727873" y="815359"/>
        <a:ext cx="185361" cy="185361"/>
      </dsp:txXfrm>
    </dsp:sp>
    <dsp:sp modelId="{98E29F58-7B60-F94C-BF8C-90C39ACB60E7}">
      <dsp:nvSpPr>
        <dsp:cNvPr id="0" name=""/>
        <dsp:cNvSpPr/>
      </dsp:nvSpPr>
      <dsp:spPr>
        <a:xfrm>
          <a:off x="1508674" y="678895"/>
          <a:ext cx="524282" cy="4582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5D889-67FB-8645-9E2F-BE2AA750AE3E}">
      <dsp:nvSpPr>
        <dsp:cNvPr id="0" name=""/>
        <dsp:cNvSpPr/>
      </dsp:nvSpPr>
      <dsp:spPr>
        <a:xfrm>
          <a:off x="1377603" y="776969"/>
          <a:ext cx="262141" cy="262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accent6">
                  <a:lumMod val="60000"/>
                  <a:lumOff val="40000"/>
                </a:schemeClr>
              </a:solidFill>
            </a:rPr>
            <a:t>О</a:t>
          </a:r>
        </a:p>
      </dsp:txBody>
      <dsp:txXfrm>
        <a:off x="1415993" y="815359"/>
        <a:ext cx="185361" cy="185361"/>
      </dsp:txXfrm>
    </dsp:sp>
    <dsp:sp modelId="{93B49C28-8E3B-7A42-AECC-2CB57D95F326}">
      <dsp:nvSpPr>
        <dsp:cNvPr id="0" name=""/>
        <dsp:cNvSpPr/>
      </dsp:nvSpPr>
      <dsp:spPr>
        <a:xfrm>
          <a:off x="2196795" y="678895"/>
          <a:ext cx="524282" cy="4582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AC8E5-AC41-6446-9D04-F300A75C758D}">
      <dsp:nvSpPr>
        <dsp:cNvPr id="0" name=""/>
        <dsp:cNvSpPr/>
      </dsp:nvSpPr>
      <dsp:spPr>
        <a:xfrm>
          <a:off x="2065724" y="776969"/>
          <a:ext cx="262141" cy="262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</a:t>
          </a:r>
        </a:p>
      </dsp:txBody>
      <dsp:txXfrm>
        <a:off x="2104114" y="815359"/>
        <a:ext cx="185361" cy="185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3B6E-94B9-F947-B95F-BE113C6CC9F1}">
      <dsp:nvSpPr>
        <dsp:cNvPr id="0" name=""/>
        <dsp:cNvSpPr/>
      </dsp:nvSpPr>
      <dsp:spPr>
        <a:xfrm>
          <a:off x="3276448" y="311277"/>
          <a:ext cx="1653831" cy="115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6915" y="0"/>
              </a:lnTo>
              <a:lnTo>
                <a:pt x="826915" y="1152280"/>
              </a:lnTo>
              <a:lnTo>
                <a:pt x="1653831" y="115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2972" y="837026"/>
        <a:ext cx="100783" cy="100783"/>
      </dsp:txXfrm>
    </dsp:sp>
    <dsp:sp modelId="{2F330570-CEC0-5E47-8E97-39AAE620BF52}">
      <dsp:nvSpPr>
        <dsp:cNvPr id="0" name=""/>
        <dsp:cNvSpPr/>
      </dsp:nvSpPr>
      <dsp:spPr>
        <a:xfrm>
          <a:off x="3276448" y="311277"/>
          <a:ext cx="747829" cy="2132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914" y="0"/>
              </a:lnTo>
              <a:lnTo>
                <a:pt x="373914" y="2132602"/>
              </a:lnTo>
              <a:lnTo>
                <a:pt x="747829" y="2132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864" y="1321080"/>
        <a:ext cx="112996" cy="112996"/>
      </dsp:txXfrm>
    </dsp:sp>
    <dsp:sp modelId="{1E5C791C-4E42-F34F-BADA-EE7B91FA4C26}">
      <dsp:nvSpPr>
        <dsp:cNvPr id="0" name=""/>
        <dsp:cNvSpPr/>
      </dsp:nvSpPr>
      <dsp:spPr>
        <a:xfrm>
          <a:off x="0" y="311277"/>
          <a:ext cx="3276448" cy="1466165"/>
        </a:xfrm>
        <a:custGeom>
          <a:avLst/>
          <a:gdLst/>
          <a:ahLst/>
          <a:cxnLst/>
          <a:rect l="0" t="0" r="0" b="0"/>
          <a:pathLst>
            <a:path>
              <a:moveTo>
                <a:pt x="3276448" y="0"/>
              </a:moveTo>
              <a:lnTo>
                <a:pt x="0" y="1466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8485" y="954621"/>
        <a:ext cx="179476" cy="179476"/>
      </dsp:txXfrm>
    </dsp:sp>
    <dsp:sp modelId="{BCB674AC-29BB-BA40-8B24-F92D12B6D63E}">
      <dsp:nvSpPr>
        <dsp:cNvPr id="0" name=""/>
        <dsp:cNvSpPr/>
      </dsp:nvSpPr>
      <dsp:spPr>
        <a:xfrm>
          <a:off x="1533293" y="32958"/>
          <a:ext cx="2929671" cy="556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система</a:t>
          </a:r>
        </a:p>
      </dsp:txBody>
      <dsp:txXfrm>
        <a:off x="1533293" y="32958"/>
        <a:ext cx="2929671" cy="556637"/>
      </dsp:txXfrm>
    </dsp:sp>
    <dsp:sp modelId="{0BA4EBAF-C198-D446-9B58-30FAD27E39CE}">
      <dsp:nvSpPr>
        <dsp:cNvPr id="0" name=""/>
        <dsp:cNvSpPr/>
      </dsp:nvSpPr>
      <dsp:spPr>
        <a:xfrm>
          <a:off x="0" y="1351434"/>
          <a:ext cx="3123145" cy="852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Централизованные финансы</a:t>
          </a:r>
        </a:p>
      </dsp:txBody>
      <dsp:txXfrm>
        <a:off x="0" y="1351434"/>
        <a:ext cx="3123145" cy="852017"/>
      </dsp:txXfrm>
    </dsp:sp>
    <dsp:sp modelId="{591B01C2-E647-0241-B2EA-1165C39C50F9}">
      <dsp:nvSpPr>
        <dsp:cNvPr id="0" name=""/>
        <dsp:cNvSpPr/>
      </dsp:nvSpPr>
      <dsp:spPr>
        <a:xfrm>
          <a:off x="4024277" y="2165561"/>
          <a:ext cx="1825770" cy="556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Финансы корпораций</a:t>
          </a:r>
        </a:p>
      </dsp:txBody>
      <dsp:txXfrm>
        <a:off x="4024277" y="2165561"/>
        <a:ext cx="1825770" cy="556637"/>
      </dsp:txXfrm>
    </dsp:sp>
    <dsp:sp modelId="{0D2E2ABC-D39D-8F49-9E7E-04C91718553F}">
      <dsp:nvSpPr>
        <dsp:cNvPr id="0" name=""/>
        <dsp:cNvSpPr/>
      </dsp:nvSpPr>
      <dsp:spPr>
        <a:xfrm>
          <a:off x="4930279" y="1185239"/>
          <a:ext cx="1825770" cy="556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Финансы домохозяйств</a:t>
          </a:r>
        </a:p>
      </dsp:txBody>
      <dsp:txXfrm>
        <a:off x="4930279" y="1185239"/>
        <a:ext cx="1825770" cy="556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849AB-BF15-8640-B243-69350E88B8F6}">
      <dsp:nvSpPr>
        <dsp:cNvPr id="0" name=""/>
        <dsp:cNvSpPr/>
      </dsp:nvSpPr>
      <dsp:spPr>
        <a:xfrm>
          <a:off x="2229081" y="1558925"/>
          <a:ext cx="167130" cy="739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565" y="0"/>
              </a:lnTo>
              <a:lnTo>
                <a:pt x="83565" y="739043"/>
              </a:lnTo>
              <a:lnTo>
                <a:pt x="167130" y="73904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704" y="1909504"/>
        <a:ext cx="37885" cy="37885"/>
      </dsp:txXfrm>
    </dsp:sp>
    <dsp:sp modelId="{C9F1C622-831B-F045-A0FF-871420BDB16D}">
      <dsp:nvSpPr>
        <dsp:cNvPr id="0" name=""/>
        <dsp:cNvSpPr/>
      </dsp:nvSpPr>
      <dsp:spPr>
        <a:xfrm>
          <a:off x="2229081" y="1513205"/>
          <a:ext cx="167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7130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468" y="1554746"/>
        <a:ext cx="8356" cy="8356"/>
      </dsp:txXfrm>
    </dsp:sp>
    <dsp:sp modelId="{F4CD45EF-0540-4242-8B12-5CB67121C00E}">
      <dsp:nvSpPr>
        <dsp:cNvPr id="0" name=""/>
        <dsp:cNvSpPr/>
      </dsp:nvSpPr>
      <dsp:spPr>
        <a:xfrm>
          <a:off x="2229081" y="819881"/>
          <a:ext cx="167130" cy="739043"/>
        </a:xfrm>
        <a:custGeom>
          <a:avLst/>
          <a:gdLst/>
          <a:ahLst/>
          <a:cxnLst/>
          <a:rect l="0" t="0" r="0" b="0"/>
          <a:pathLst>
            <a:path>
              <a:moveTo>
                <a:pt x="0" y="739043"/>
              </a:moveTo>
              <a:lnTo>
                <a:pt x="83565" y="739043"/>
              </a:lnTo>
              <a:lnTo>
                <a:pt x="83565" y="0"/>
              </a:lnTo>
              <a:lnTo>
                <a:pt x="16713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704" y="1170460"/>
        <a:ext cx="37885" cy="37885"/>
      </dsp:txXfrm>
    </dsp:sp>
    <dsp:sp modelId="{7FEA8683-AE35-2F48-A72C-0DD78F1F820E}">
      <dsp:nvSpPr>
        <dsp:cNvPr id="0" name=""/>
        <dsp:cNvSpPr/>
      </dsp:nvSpPr>
      <dsp:spPr>
        <a:xfrm>
          <a:off x="500301" y="673012"/>
          <a:ext cx="1685735" cy="177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ТИПЫ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учреждений</a:t>
          </a:r>
        </a:p>
      </dsp:txBody>
      <dsp:txXfrm>
        <a:off x="500301" y="673012"/>
        <a:ext cx="1685735" cy="1771825"/>
      </dsp:txXfrm>
    </dsp:sp>
    <dsp:sp modelId="{1931AD3D-EF95-7346-AF5B-7455DEE7AD3C}">
      <dsp:nvSpPr>
        <dsp:cNvPr id="0" name=""/>
        <dsp:cNvSpPr/>
      </dsp:nvSpPr>
      <dsp:spPr>
        <a:xfrm>
          <a:off x="2396212" y="524263"/>
          <a:ext cx="1939250" cy="591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Казенное</a:t>
          </a:r>
        </a:p>
      </dsp:txBody>
      <dsp:txXfrm>
        <a:off x="2396212" y="524263"/>
        <a:ext cx="1939250" cy="591235"/>
      </dsp:txXfrm>
    </dsp:sp>
    <dsp:sp modelId="{8EACB216-CCB5-2740-B844-DA6E59E54545}">
      <dsp:nvSpPr>
        <dsp:cNvPr id="0" name=""/>
        <dsp:cNvSpPr/>
      </dsp:nvSpPr>
      <dsp:spPr>
        <a:xfrm>
          <a:off x="2396212" y="1263307"/>
          <a:ext cx="1939250" cy="591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Бюджетное </a:t>
          </a:r>
        </a:p>
      </dsp:txBody>
      <dsp:txXfrm>
        <a:off x="2396212" y="1263307"/>
        <a:ext cx="1939250" cy="591235"/>
      </dsp:txXfrm>
    </dsp:sp>
    <dsp:sp modelId="{2118586A-4A62-934F-A6DC-1C9C2C33611F}">
      <dsp:nvSpPr>
        <dsp:cNvPr id="0" name=""/>
        <dsp:cNvSpPr/>
      </dsp:nvSpPr>
      <dsp:spPr>
        <a:xfrm>
          <a:off x="2396212" y="2002351"/>
          <a:ext cx="1939250" cy="591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Автономное</a:t>
          </a:r>
        </a:p>
      </dsp:txBody>
      <dsp:txXfrm>
        <a:off x="2396212" y="2002351"/>
        <a:ext cx="1939250" cy="59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9361-DE67-D34B-8FAA-C45F4987533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80DF-87DB-864A-B42D-B480EFA0C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36550-ACC6-9F47-9CFE-A1CB1A759E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680DF-87DB-864A-B42D-B480EFA0C6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6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680DF-87DB-864A-B42D-B480EFA0C67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Department_of_the_Treasur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hyperlink" Target="https://campus.fa.ru/mod/url/view.php?id=71650" TargetMode="External"/><Relationship Id="rId7" Type="http://schemas.openxmlformats.org/officeDocument/2006/relationships/diagramData" Target="../diagrams/data3.xml"/><Relationship Id="rId2" Type="http://schemas.openxmlformats.org/officeDocument/2006/relationships/hyperlink" Target="https://campus.fa.ru/mod/url/view.php?id=716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mpus.fa.ru/mod/url/view.php?id=71661" TargetMode="External"/><Relationship Id="rId11" Type="http://schemas.microsoft.com/office/2007/relationships/diagramDrawing" Target="../diagrams/drawing3.xml"/><Relationship Id="rId5" Type="http://schemas.openxmlformats.org/officeDocument/2006/relationships/hyperlink" Target="https://campus.fa.ru/mod/url/view.php?id=71665" TargetMode="External"/><Relationship Id="rId10" Type="http://schemas.openxmlformats.org/officeDocument/2006/relationships/diagramColors" Target="../diagrams/colors3.xml"/><Relationship Id="rId4" Type="http://schemas.openxmlformats.org/officeDocument/2006/relationships/hyperlink" Target="https://campus.fa.ru/mod/url/view.php?id=71664" TargetMode="Externa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source.org/wiki/%D0%A4%D0%B5%D0%B4%D0%B5%D1%80%D0%B0%D0%BB%D1%8C%D0%BD%D1%8B%D0%B9_%D0%B7%D0%B0%D0%BA%D0%BE%D0%BD_%D0%BE%D1%82_12.01.1996_%E2%84%96_7-%D0%A4%D0%97/%D0%93%D0%BB%D0%B0%D0%B2%D0%B0_I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364" y="2021037"/>
            <a:ext cx="7176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Публичные финансы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8364" y="5470699"/>
            <a:ext cx="551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Демидова Светлана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1" y="908369"/>
            <a:ext cx="8391418" cy="558363"/>
          </a:xfrm>
        </p:spPr>
        <p:txBody>
          <a:bodyPr>
            <a:normAutofit/>
          </a:bodyPr>
          <a:lstStyle/>
          <a:p>
            <a:pPr indent="337661" algn="ctr">
              <a:lnSpc>
                <a:spcPct val="100000"/>
              </a:lnSpc>
            </a:pPr>
            <a:r>
              <a:rPr lang="ru-RU" sz="210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экономических субъектов 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10904-CD7B-724B-B6AC-5A39554C8CF4}"/>
              </a:ext>
            </a:extLst>
          </p:cNvPr>
          <p:cNvPicPr/>
          <p:nvPr/>
        </p:nvPicPr>
        <p:blipFill rotWithShape="1">
          <a:blip r:embed="rId2"/>
          <a:srcRect b="28979"/>
          <a:stretch/>
        </p:blipFill>
        <p:spPr>
          <a:xfrm>
            <a:off x="354458" y="1935207"/>
            <a:ext cx="4913550" cy="2945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0D39A-F822-5543-8C9C-56BD13B0F839}"/>
              </a:ext>
            </a:extLst>
          </p:cNvPr>
          <p:cNvSpPr txBox="1"/>
          <p:nvPr/>
        </p:nvSpPr>
        <p:spPr>
          <a:xfrm>
            <a:off x="3939155" y="2988293"/>
            <a:ext cx="160574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>
                <a:latin typeface="+mj-lt"/>
              </a:rPr>
              <a:t>4 – </a:t>
            </a:r>
            <a:r>
              <a:rPr lang="ru-RU" sz="900">
                <a:latin typeface="+mj-lt"/>
              </a:rPr>
              <a:t>подоходный налог, приобретение гос.  ц/бумаг</a:t>
            </a:r>
          </a:p>
          <a:p>
            <a:endParaRPr lang="ru-RU" sz="600">
              <a:latin typeface="+mj-lt"/>
            </a:endParaRPr>
          </a:p>
          <a:p>
            <a:r>
              <a:rPr lang="ru-RU" sz="1050">
                <a:latin typeface="+mj-lt"/>
              </a:rPr>
              <a:t>3 – </a:t>
            </a:r>
            <a:r>
              <a:rPr lang="ru-RU" sz="900">
                <a:latin typeface="+mj-lt"/>
              </a:rPr>
              <a:t>пенсии, стипендии, соц. пособия</a:t>
            </a:r>
          </a:p>
          <a:p>
            <a:endParaRPr lang="ru-R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E9CE1-83A0-654E-9CEB-F7A5DA9E5BE7}"/>
              </a:ext>
            </a:extLst>
          </p:cNvPr>
          <p:cNvSpPr txBox="1"/>
          <p:nvPr/>
        </p:nvSpPr>
        <p:spPr>
          <a:xfrm>
            <a:off x="737762" y="2833416"/>
            <a:ext cx="172555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>
                <a:latin typeface="+mj-lt"/>
              </a:rPr>
              <a:t>1 - </a:t>
            </a:r>
            <a:r>
              <a:rPr lang="ru-RU" sz="900">
                <a:latin typeface="+mj-lt"/>
              </a:rPr>
              <a:t>налоги, пошлины и другие платежи</a:t>
            </a:r>
          </a:p>
          <a:p>
            <a:endParaRPr lang="ru-RU" sz="1350">
              <a:latin typeface="+mj-lt"/>
            </a:endParaRPr>
          </a:p>
          <a:p>
            <a:r>
              <a:rPr lang="ru-RU" sz="1050">
                <a:latin typeface="+mj-lt"/>
              </a:rPr>
              <a:t>2 –</a:t>
            </a:r>
            <a:r>
              <a:rPr lang="ru-RU" sz="900">
                <a:latin typeface="+mj-lt"/>
              </a:rPr>
              <a:t> кредиты, </a:t>
            </a:r>
          </a:p>
          <a:p>
            <a:r>
              <a:rPr lang="ru-RU" sz="900">
                <a:latin typeface="+mj-lt"/>
              </a:rPr>
              <a:t>дотации, </a:t>
            </a:r>
          </a:p>
          <a:p>
            <a:r>
              <a:rPr lang="ru-RU" sz="900">
                <a:latin typeface="+mj-lt"/>
              </a:rPr>
              <a:t>финансирование </a:t>
            </a:r>
          </a:p>
          <a:p>
            <a:r>
              <a:rPr lang="ru-RU" sz="900">
                <a:latin typeface="+mj-lt"/>
              </a:rPr>
              <a:t>социально знач. проектов</a:t>
            </a:r>
          </a:p>
          <a:p>
            <a:endParaRPr lang="ru-RU" sz="1050"/>
          </a:p>
          <a:p>
            <a:endParaRPr lang="ru-R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6B15D-1DFA-4045-A2EF-F6C6BD2B0F50}"/>
              </a:ext>
            </a:extLst>
          </p:cNvPr>
          <p:cNvSpPr txBox="1"/>
          <p:nvPr/>
        </p:nvSpPr>
        <p:spPr>
          <a:xfrm>
            <a:off x="2160597" y="4696453"/>
            <a:ext cx="177855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>
                <a:latin typeface="+mj-lt"/>
              </a:rPr>
              <a:t>6 – </a:t>
            </a:r>
            <a:r>
              <a:rPr lang="ru-RU" sz="900">
                <a:latin typeface="+mj-lt"/>
              </a:rPr>
              <a:t>выплаты </a:t>
            </a:r>
          </a:p>
          <a:p>
            <a:r>
              <a:rPr lang="ru-RU" sz="900">
                <a:latin typeface="+mj-lt"/>
              </a:rPr>
              <a:t>процентов, дивидендов, погашение облигаций</a:t>
            </a:r>
          </a:p>
          <a:p>
            <a:endParaRPr lang="ru-RU" sz="1050"/>
          </a:p>
          <a:p>
            <a:endParaRPr lang="ru-R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F855D-AAF7-E341-97B8-6CE35FB3F701}"/>
              </a:ext>
            </a:extLst>
          </p:cNvPr>
          <p:cNvSpPr txBox="1"/>
          <p:nvPr/>
        </p:nvSpPr>
        <p:spPr>
          <a:xfrm>
            <a:off x="2287645" y="3868554"/>
            <a:ext cx="163019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>
                <a:latin typeface="+mj-lt"/>
              </a:rPr>
              <a:t>5 – </a:t>
            </a:r>
            <a:r>
              <a:rPr lang="ru-RU" sz="900">
                <a:latin typeface="+mj-lt"/>
              </a:rPr>
              <a:t>приобретение </a:t>
            </a:r>
          </a:p>
          <a:p>
            <a:r>
              <a:rPr lang="ru-RU" sz="900">
                <a:latin typeface="+mj-lt"/>
              </a:rPr>
              <a:t>ценных бумаг фирм</a:t>
            </a:r>
          </a:p>
          <a:p>
            <a:endParaRPr lang="ru-RU" sz="1050"/>
          </a:p>
          <a:p>
            <a:endParaRPr lang="ru-RU" sz="13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65C054-AE86-87BB-63AF-E0DFA168F28B}"/>
              </a:ext>
            </a:extLst>
          </p:cNvPr>
          <p:cNvSpPr/>
          <p:nvPr/>
        </p:nvSpPr>
        <p:spPr>
          <a:xfrm>
            <a:off x="5526729" y="1928438"/>
            <a:ext cx="34229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ФИНАНСЫ 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денежные распределительные отношения </a:t>
            </a:r>
          </a:p>
          <a:p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поводу формирования и использования 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ДОХОДОВ, ПОСТУПЛЕНИЙ И НАКОПЛЕНИИ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</a:p>
          <a:p>
            <a:r>
              <a:rPr lang="ru-RU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домохозяйств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организаций, государства (</a:t>
            </a:r>
            <a:r>
              <a:rPr lang="ru-RU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образ.) </a:t>
            </a:r>
          </a:p>
          <a:p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решения социально-экономических задач  </a:t>
            </a:r>
          </a:p>
          <a:p>
            <a:r>
              <a:rPr lang="ru-RU" sz="1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2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Финансы/ под ред.  </a:t>
            </a:r>
            <a:r>
              <a:rPr lang="ru-RU" sz="12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Е.В.Маркиной</a:t>
            </a:r>
            <a:endParaRPr lang="ru-RU" sz="1200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82" y="865138"/>
            <a:ext cx="8391418" cy="558363"/>
          </a:xfrm>
        </p:spPr>
        <p:txBody>
          <a:bodyPr>
            <a:normAutofit/>
          </a:bodyPr>
          <a:lstStyle/>
          <a:p>
            <a:pPr indent="337661" algn="ctr">
              <a:lnSpc>
                <a:spcPct val="100000"/>
              </a:lnSpc>
            </a:pP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 финансов как экономических отношений 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E12EBC-B1B6-2640-BC96-5E8F71958452}"/>
              </a:ext>
            </a:extLst>
          </p:cNvPr>
          <p:cNvSpPr/>
          <p:nvPr/>
        </p:nvSpPr>
        <p:spPr>
          <a:xfrm>
            <a:off x="865324" y="2065204"/>
            <a:ext cx="588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Финансы — это всегда денежные отношения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F608-FA80-9241-B308-4D93792BEC35}"/>
              </a:ext>
            </a:extLst>
          </p:cNvPr>
          <p:cNvSpPr txBox="1"/>
          <p:nvPr/>
        </p:nvSpPr>
        <p:spPr>
          <a:xfrm>
            <a:off x="865324" y="2475577"/>
            <a:ext cx="768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Финансы — это денежные отношения, возникающие </a:t>
            </a:r>
          </a:p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государства и имеющие государственно-властную </a:t>
            </a:r>
          </a:p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(принудительную) форму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94FA1-587B-1B42-AD44-DD8FE841332F}"/>
              </a:ext>
            </a:extLst>
          </p:cNvPr>
          <p:cNvSpPr txBox="1"/>
          <p:nvPr/>
        </p:nvSpPr>
        <p:spPr>
          <a:xfrm>
            <a:off x="865323" y="3354340"/>
            <a:ext cx="664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3. Финансы — это денежные отношения, посредством </a:t>
            </a:r>
          </a:p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осуществляется перераспределение ВВП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CDDE4-FCEB-904A-B9BD-AE6C6750A84F}"/>
              </a:ext>
            </a:extLst>
          </p:cNvPr>
          <p:cNvSpPr txBox="1"/>
          <p:nvPr/>
        </p:nvSpPr>
        <p:spPr>
          <a:xfrm>
            <a:off x="865323" y="4243234"/>
            <a:ext cx="748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— это денежные отношения, с помощью которых </a:t>
            </a:r>
          </a:p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и используются различные денежные фонды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08DF0-39AF-9A40-BC54-A0309E875CD3}"/>
              </a:ext>
            </a:extLst>
          </p:cNvPr>
          <p:cNvSpPr txBox="1"/>
          <p:nvPr/>
        </p:nvSpPr>
        <p:spPr>
          <a:xfrm>
            <a:off x="865323" y="5034409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— это денежные отношения в одностороннем  порядке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3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08E98-EC8B-06A7-8B18-923C5114F49C}"/>
              </a:ext>
            </a:extLst>
          </p:cNvPr>
          <p:cNvSpPr txBox="1"/>
          <p:nvPr/>
        </p:nvSpPr>
        <p:spPr>
          <a:xfrm>
            <a:off x="3634740" y="3411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инансовая система 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A798B3-6AFE-147A-D7C8-999A099B7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44" y="4245111"/>
            <a:ext cx="6279900" cy="1776949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1466B74-C5B8-732E-42F4-AD761E17D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258327"/>
              </p:ext>
            </p:extLst>
          </p:nvPr>
        </p:nvGraphicFramePr>
        <p:xfrm>
          <a:off x="1350644" y="1023038"/>
          <a:ext cx="7539990" cy="292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688855-9380-B3D5-B2A0-4207EEDC7771}"/>
              </a:ext>
            </a:extLst>
          </p:cNvPr>
          <p:cNvSpPr txBox="1"/>
          <p:nvPr/>
        </p:nvSpPr>
        <p:spPr>
          <a:xfrm>
            <a:off x="481012" y="4373778"/>
            <a:ext cx="4857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подход</a:t>
            </a:r>
            <a:endParaRPr lang="ru-RU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4A8DF-198C-83A5-A2CA-7AFE50D7DE6E}"/>
              </a:ext>
            </a:extLst>
          </p:cNvPr>
          <p:cNvSpPr txBox="1"/>
          <p:nvPr/>
        </p:nvSpPr>
        <p:spPr>
          <a:xfrm>
            <a:off x="367666" y="1562338"/>
            <a:ext cx="4857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подход</a:t>
            </a:r>
            <a:endParaRPr lang="ru-RU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Рельеф 10">
            <a:extLst>
              <a:ext uri="{FF2B5EF4-FFF2-40B4-BE49-F238E27FC236}">
                <a16:creationId xmlns:a16="http://schemas.microsoft.com/office/drawing/2014/main" id="{4792B5E4-5459-535E-C08A-53CBEEDFD57F}"/>
              </a:ext>
            </a:extLst>
          </p:cNvPr>
          <p:cNvSpPr/>
          <p:nvPr/>
        </p:nvSpPr>
        <p:spPr>
          <a:xfrm>
            <a:off x="1350644" y="3300333"/>
            <a:ext cx="3118486" cy="523709"/>
          </a:xfrm>
          <a:prstGeom prst="beve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Бюджетной системы</a:t>
            </a:r>
          </a:p>
        </p:txBody>
      </p:sp>
      <p:sp>
        <p:nvSpPr>
          <p:cNvPr id="12" name="Кольцо 11">
            <a:extLst>
              <a:ext uri="{FF2B5EF4-FFF2-40B4-BE49-F238E27FC236}">
                <a16:creationId xmlns:a16="http://schemas.microsoft.com/office/drawing/2014/main" id="{6A88D112-39DA-36DC-E233-5FFF5E03D768}"/>
              </a:ext>
            </a:extLst>
          </p:cNvPr>
          <p:cNvSpPr/>
          <p:nvPr/>
        </p:nvSpPr>
        <p:spPr>
          <a:xfrm>
            <a:off x="4903470" y="1900891"/>
            <a:ext cx="4103370" cy="2591117"/>
          </a:xfrm>
          <a:prstGeom prst="donut">
            <a:avLst>
              <a:gd name="adj" fmla="val 474"/>
            </a:avLst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ABDF0-827C-0E20-8465-575FEEC4A65E}"/>
              </a:ext>
            </a:extLst>
          </p:cNvPr>
          <p:cNvSpPr txBox="1"/>
          <p:nvPr/>
        </p:nvSpPr>
        <p:spPr>
          <a:xfrm>
            <a:off x="5659756" y="1614669"/>
            <a:ext cx="3086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Децентрализованные финансы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3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D26B89-EB2C-BEE8-E074-BB10F2EA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"/>
          <a:stretch/>
        </p:blipFill>
        <p:spPr>
          <a:xfrm>
            <a:off x="998047" y="173934"/>
            <a:ext cx="7979178" cy="6126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EA24E-C908-B63F-13F5-DFC8D384EAC2}"/>
              </a:ext>
            </a:extLst>
          </p:cNvPr>
          <p:cNvSpPr txBox="1"/>
          <p:nvPr/>
        </p:nvSpPr>
        <p:spPr>
          <a:xfrm>
            <a:off x="415636" y="1739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финансы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062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ED2CBF-EE43-2648-87B4-50C0CC3CDC26}"/>
              </a:ext>
            </a:extLst>
          </p:cNvPr>
          <p:cNvSpPr/>
          <p:nvPr/>
        </p:nvSpPr>
        <p:spPr>
          <a:xfrm>
            <a:off x="864527" y="918298"/>
            <a:ext cx="2945870" cy="290545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2023</a:t>
            </a: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Пенсионный фонд </a:t>
            </a: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</a:t>
            </a: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90000"/>
              </a:lnSpc>
            </a:pP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пенсионного и социального страхования Российской Федерации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EEE45A-4A7C-9E40-B517-685A8A881098}"/>
              </a:ext>
            </a:extLst>
          </p:cNvPr>
          <p:cNvSpPr/>
          <p:nvPr/>
        </p:nvSpPr>
        <p:spPr>
          <a:xfrm>
            <a:off x="5063488" y="1724531"/>
            <a:ext cx="2768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ФОНД  РОССИИ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7570BA-4F0E-C742-B859-0142B615E578}"/>
              </a:ext>
            </a:extLst>
          </p:cNvPr>
          <p:cNvSpPr/>
          <p:nvPr/>
        </p:nvSpPr>
        <p:spPr>
          <a:xfrm>
            <a:off x="5719191" y="4087537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F290EA-81F1-8A44-BA37-38EF43B5D318}"/>
              </a:ext>
            </a:extLst>
          </p:cNvPr>
          <p:cNvSpPr/>
          <p:nvPr/>
        </p:nvSpPr>
        <p:spPr>
          <a:xfrm>
            <a:off x="5151523" y="3520573"/>
            <a:ext cx="2592105" cy="53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принципах </a:t>
            </a:r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"социального казначейства" </a:t>
            </a:r>
            <a:endParaRPr lang="en-US" sz="13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A14DAD-43E2-4F4C-A470-D408BD133A4D}"/>
              </a:ext>
            </a:extLst>
          </p:cNvPr>
          <p:cNvSpPr/>
          <p:nvPr/>
        </p:nvSpPr>
        <p:spPr>
          <a:xfrm>
            <a:off x="4695691" y="2687456"/>
            <a:ext cx="350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НКО</a:t>
            </a:r>
          </a:p>
          <a:p>
            <a:pPr algn="ctr"/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— Правительство РФ</a:t>
            </a:r>
          </a:p>
          <a:p>
            <a:pPr algn="ctr"/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имущества –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5BDE93-0156-6843-8C66-47F5A43E0851}"/>
              </a:ext>
            </a:extLst>
          </p:cNvPr>
          <p:cNvSpPr/>
          <p:nvPr/>
        </p:nvSpPr>
        <p:spPr>
          <a:xfrm>
            <a:off x="909360" y="4052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фонда закреплен в Бюджетном и Гражданском кодексах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(ранее только в Бюджетном кодексе)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02D8C6-BD47-0443-9C8A-EE1A5417EE31}"/>
              </a:ext>
            </a:extLst>
          </p:cNvPr>
          <p:cNvSpPr/>
          <p:nvPr/>
        </p:nvSpPr>
        <p:spPr>
          <a:xfrm>
            <a:off x="926505" y="5015403"/>
            <a:ext cx="407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несет ответственность по публичным обязательствам Фонда</a:t>
            </a:r>
          </a:p>
        </p:txBody>
      </p:sp>
      <p:sp>
        <p:nvSpPr>
          <p:cNvPr id="2" name="Закрывающая фигурная скобка 1">
            <a:extLst>
              <a:ext uri="{FF2B5EF4-FFF2-40B4-BE49-F238E27FC236}">
                <a16:creationId xmlns:a16="http://schemas.microsoft.com/office/drawing/2014/main" id="{B9D1BB79-6333-6D46-B796-432A62CA01AE}"/>
              </a:ext>
            </a:extLst>
          </p:cNvPr>
          <p:cNvSpPr/>
          <p:nvPr/>
        </p:nvSpPr>
        <p:spPr>
          <a:xfrm>
            <a:off x="3964171" y="1196266"/>
            <a:ext cx="1062990" cy="2011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4FD65-9493-708C-A050-5D0B8997FD5D}"/>
              </a:ext>
            </a:extLst>
          </p:cNvPr>
          <p:cNvSpPr txBox="1"/>
          <p:nvPr/>
        </p:nvSpPr>
        <p:spPr>
          <a:xfrm>
            <a:off x="2865523" y="3202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внебюджетные фонды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6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1BF2C-4AE8-B94A-B89D-FBDA8203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67" y="492630"/>
            <a:ext cx="2756476" cy="1341163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ф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28FAD-7833-E04B-939F-38B9E720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33" y="2153240"/>
            <a:ext cx="6278616" cy="3344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A90120-632B-2148-B9A7-218CAC5A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68" y="1045845"/>
            <a:ext cx="6381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C399E-9059-AD49-95F1-7B789EEF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DC670-A10A-BC44-B0F0-A2529BFB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86" y="3383280"/>
            <a:ext cx="4017514" cy="2358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ОБСЛУЖИВАНИЕ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85684-3931-17BB-9BB3-32BA5F39A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680" y="3609139"/>
            <a:ext cx="2636338" cy="1977254"/>
          </a:xfrm>
          <a:prstGeom prst="rect">
            <a:avLst/>
          </a:prstGeom>
          <a:effectLst>
            <a:glow rad="711200">
              <a:schemeClr val="accent1">
                <a:alpha val="22000"/>
              </a:schemeClr>
            </a:glow>
            <a:reflection blurRad="101600" endPos="32000" dist="393700" dir="5400000" sy="-100000" algn="bl" rotWithShape="0"/>
            <a:softEdge rad="266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7C7B2-612D-2A76-15E0-BC048F5A9F1A}"/>
              </a:ext>
            </a:extLst>
          </p:cNvPr>
          <p:cNvSpPr txBox="1"/>
          <p:nvPr/>
        </p:nvSpPr>
        <p:spPr>
          <a:xfrm>
            <a:off x="632641" y="2088004"/>
            <a:ext cx="8086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Экономическую основу деятельности 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органов публичной власти составляют находящиеся в собственности 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имущество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том числе имущественные права, а также 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средства бюджета 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внебюджетных фондов субъекта.</a:t>
            </a:r>
            <a:endParaRPr lang="ru-RU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2BBF9-C014-D715-3064-93AE39E9DE5D}"/>
              </a:ext>
            </a:extLst>
          </p:cNvPr>
          <p:cNvSpPr txBox="1"/>
          <p:nvPr/>
        </p:nvSpPr>
        <p:spPr>
          <a:xfrm>
            <a:off x="1715276" y="988853"/>
            <a:ext cx="6252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соответствии с  Конституцией Российской Федерации органы государственной власти, иные государственные органы, органы местного самоуправления в их совокупности входят в единую систему публичной власти в Российской Федерации и осуществляют взаимодействие для наиболее эффективного решения задач в интересах населения, проживающего на соответствующей территории.</a:t>
            </a:r>
            <a:endParaRPr lang="ru-RU" sz="12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C14C6-4E37-C898-8F22-DB093930888B}"/>
              </a:ext>
            </a:extLst>
          </p:cNvPr>
          <p:cNvSpPr txBox="1"/>
          <p:nvPr/>
        </p:nvSpPr>
        <p:spPr>
          <a:xfrm>
            <a:off x="3539893" y="179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власть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58C6A9-789D-3976-FAA4-B5B2E0600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1" y="774411"/>
            <a:ext cx="89154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E23AD5-C4A6-9A43-B011-8CBB93C8B2EB}"/>
              </a:ext>
            </a:extLst>
          </p:cNvPr>
          <p:cNvSpPr/>
          <p:nvPr/>
        </p:nvSpPr>
        <p:spPr>
          <a:xfrm>
            <a:off x="3769504" y="581634"/>
            <a:ext cx="3733482" cy="10905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DF1AD6-3E31-724C-A30C-7AE133B7C8A7}"/>
              </a:ext>
            </a:extLst>
          </p:cNvPr>
          <p:cNvSpPr/>
          <p:nvPr/>
        </p:nvSpPr>
        <p:spPr>
          <a:xfrm>
            <a:off x="635509" y="2140802"/>
            <a:ext cx="7872981" cy="27294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РФ Ст.214 п.4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соответствующего бюджета и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государственное имущество, не закрепленное за государственными предприятиями и учреждениями,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казну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Российской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казну республики в составе Российской Федерации, казну края, области, города федерального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автономной области, автономного округа. 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РФ Ст.215 п.3 -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муниципальной казны</a:t>
            </a:r>
          </a:p>
        </p:txBody>
      </p:sp>
    </p:spTree>
    <p:extLst>
      <p:ext uri="{BB962C8B-B14F-4D97-AF65-F5344CB8AC3E}">
        <p14:creationId xmlns:p14="http://schemas.microsoft.com/office/powerpoint/2010/main" val="33291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C754C59-755D-1B49-9D81-0CAFB9E9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34" y="1183037"/>
            <a:ext cx="5899208" cy="433765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76CFF5-E20C-8432-1AC2-A171EBE4EFCC}"/>
              </a:ext>
            </a:extLst>
          </p:cNvPr>
          <p:cNvSpPr/>
          <p:nvPr/>
        </p:nvSpPr>
        <p:spPr>
          <a:xfrm>
            <a:off x="2944065" y="0"/>
            <a:ext cx="5079826" cy="10905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Государственный сектор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95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AB7F-FFDA-FD48-BD90-A0E52F07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56" y="1362071"/>
            <a:ext cx="6566687" cy="678378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хозяйствующим субъектам госсектора относятся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5D5D1-0BD7-A14E-AF32-DB1C61E92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6" r="-1" b="1966"/>
          <a:stretch/>
        </p:blipFill>
        <p:spPr>
          <a:xfrm>
            <a:off x="998443" y="2535982"/>
            <a:ext cx="7002824" cy="17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58709"/>
          </a:xfrm>
        </p:spPr>
        <p:txBody>
          <a:bodyPr>
            <a:normAutofit fontScale="90000"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3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развития научных представлений о содержании финансов</a:t>
            </a:r>
            <a:b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E795-2598-1344-A80D-003B6D764027}"/>
              </a:ext>
            </a:extLst>
          </p:cNvPr>
          <p:cNvSpPr txBox="1"/>
          <p:nvPr/>
        </p:nvSpPr>
        <p:spPr>
          <a:xfrm>
            <a:off x="516825" y="1716545"/>
            <a:ext cx="1433406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1398B1-1DFC-294F-B784-F8E7911007B3}"/>
              </a:ext>
            </a:extLst>
          </p:cNvPr>
          <p:cNvSpPr/>
          <p:nvPr/>
        </p:nvSpPr>
        <p:spPr>
          <a:xfrm>
            <a:off x="427301" y="4763861"/>
            <a:ext cx="4295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теория финансов делает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основнои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̆ акцент на исследовании финансовой деятельности </a:t>
            </a:r>
            <a:r>
              <a:rPr lang="ru-RU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36CE38-FF1D-624B-A36D-AB1B880D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21" y="3731506"/>
            <a:ext cx="1646479" cy="1708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8971C-190D-F34B-8D3A-2194CE6A39CB}"/>
              </a:ext>
            </a:extLst>
          </p:cNvPr>
          <p:cNvSpPr txBox="1"/>
          <p:nvPr/>
        </p:nvSpPr>
        <p:spPr>
          <a:xfrm>
            <a:off x="7124333" y="5433275"/>
            <a:ext cx="1592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ru-RU" sz="105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Боден</a:t>
            </a:r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 (1529-1596)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C24D8-3066-1F48-A4CF-02817004383C}"/>
              </a:ext>
            </a:extLst>
          </p:cNvPr>
          <p:cNvSpPr txBox="1"/>
          <p:nvPr/>
        </p:nvSpPr>
        <p:spPr>
          <a:xfrm>
            <a:off x="488692" y="2316709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1. Италия 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XIII-XV</a:t>
            </a:r>
            <a:endParaRPr lang="ru-RU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Finis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наступление срока платежа по долгу </a:t>
            </a:r>
          </a:p>
          <a:p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finansia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̆ доход, платеж, наличность </a:t>
            </a:r>
          </a:p>
          <a:p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finarе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 платить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053AC-2AE1-AD4B-B441-4AE9C5740A36}"/>
              </a:ext>
            </a:extLst>
          </p:cNvPr>
          <p:cNvSpPr txBox="1"/>
          <p:nvPr/>
        </p:nvSpPr>
        <p:spPr>
          <a:xfrm>
            <a:off x="501591" y="3150269"/>
            <a:ext cx="336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. Германия 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XVI-XVII</a:t>
            </a:r>
            <a:endParaRPr lang="ru-RU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Finanz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(герм.)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 искусство собрать</a:t>
            </a:r>
          </a:p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побольше денег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C280-2F8A-E947-9D31-D3DA3B70CD54}"/>
              </a:ext>
            </a:extLst>
          </p:cNvPr>
          <p:cNvSpPr txBox="1"/>
          <p:nvPr/>
        </p:nvSpPr>
        <p:spPr>
          <a:xfrm>
            <a:off x="488693" y="3770998"/>
            <a:ext cx="322605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. Франция 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XVI-XVII</a:t>
            </a:r>
            <a:endParaRPr lang="ru-RU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La f</a:t>
            </a:r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inan</a:t>
            </a:r>
            <a:r>
              <a:rPr lang="en-US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(фр.)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 плата королю </a:t>
            </a:r>
          </a:p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покупке государственной должности </a:t>
            </a:r>
          </a:p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643C72-2DDB-404E-8170-F001088B0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5" b="14467"/>
          <a:stretch/>
        </p:blipFill>
        <p:spPr>
          <a:xfrm>
            <a:off x="7070222" y="1513939"/>
            <a:ext cx="1646478" cy="19744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C0ACE3-BD27-9542-A4EA-4D0CD910281A}"/>
              </a:ext>
            </a:extLst>
          </p:cNvPr>
          <p:cNvSpPr txBox="1"/>
          <p:nvPr/>
        </p:nvSpPr>
        <p:spPr>
          <a:xfrm>
            <a:off x="7192789" y="3465942"/>
            <a:ext cx="1401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sz="105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</a:t>
            </a:r>
            <a:r>
              <a:rPr lang="ru-RU" sz="1050">
                <a:latin typeface="Times New Roman" panose="02020603050405020304" pitchFamily="18" charset="0"/>
                <a:cs typeface="Times New Roman" panose="02020603050405020304" pitchFamily="18" charset="0"/>
              </a:rPr>
              <a:t> (1792-1870)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E45A83-C724-5A49-915B-F1D0702FBECA}"/>
              </a:ext>
            </a:extLst>
          </p:cNvPr>
          <p:cNvSpPr/>
          <p:nvPr/>
        </p:nvSpPr>
        <p:spPr>
          <a:xfrm>
            <a:off x="4955692" y="4902361"/>
            <a:ext cx="226859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Томас Гоббс 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(1588-1679)</a:t>
            </a:r>
            <a:endParaRPr lang="ru-RU" sz="1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Локк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(1632-1704)</a:t>
            </a:r>
          </a:p>
          <a:p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1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Петти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(1623-1687)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</p:txBody>
      </p:sp>
      <p:pic>
        <p:nvPicPr>
          <p:cNvPr id="11" name="Рисунок 10" descr="Вопросы контур">
            <a:extLst>
              <a:ext uri="{FF2B5EF4-FFF2-40B4-BE49-F238E27FC236}">
                <a16:creationId xmlns:a16="http://schemas.microsoft.com/office/drawing/2014/main" id="{0C5AA2AF-4CAC-C44A-BBE9-0D421BB3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347" y="1630909"/>
            <a:ext cx="685800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6FE49-BA1F-D29E-93A8-6AF75FFB6D4E}"/>
              </a:ext>
            </a:extLst>
          </p:cNvPr>
          <p:cNvSpPr txBox="1"/>
          <p:nvPr/>
        </p:nvSpPr>
        <p:spPr>
          <a:xfrm>
            <a:off x="4929463" y="2898811"/>
            <a:ext cx="194417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Труд Карла </a:t>
            </a:r>
            <a:r>
              <a:rPr lang="ru-RU" sz="135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 "Основные начала финансовой науки»</a:t>
            </a:r>
          </a:p>
        </p:txBody>
      </p:sp>
    </p:spTree>
    <p:extLst>
      <p:ext uri="{BB962C8B-B14F-4D97-AF65-F5344CB8AC3E}">
        <p14:creationId xmlns:p14="http://schemas.microsoft.com/office/powerpoint/2010/main" val="72825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hlinkClick r:id="rId2"/>
            <a:extLst>
              <a:ext uri="{FF2B5EF4-FFF2-40B4-BE49-F238E27FC236}">
                <a16:creationId xmlns:a16="http://schemas.microsoft.com/office/drawing/2014/main" id="{2E286097-FF20-6E45-82DE-8C027988D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117157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6" name="AutoShape 3">
            <a:hlinkClick r:id="rId3"/>
            <a:extLst>
              <a:ext uri="{FF2B5EF4-FFF2-40B4-BE49-F238E27FC236}">
                <a16:creationId xmlns:a16="http://schemas.microsoft.com/office/drawing/2014/main" id="{EE55012B-0D15-0840-91F4-BA9D7C1A1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60" y="-57745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7" name="AutoShape 4">
            <a:hlinkClick r:id="rId4"/>
            <a:extLst>
              <a:ext uri="{FF2B5EF4-FFF2-40B4-BE49-F238E27FC236}">
                <a16:creationId xmlns:a16="http://schemas.microsoft.com/office/drawing/2014/main" id="{8F70104B-5A77-5C48-830B-0008F3165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60" y="87391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8" name="AutoShape 5">
            <a:hlinkClick r:id="rId5"/>
            <a:extLst>
              <a:ext uri="{FF2B5EF4-FFF2-40B4-BE49-F238E27FC236}">
                <a16:creationId xmlns:a16="http://schemas.microsoft.com/office/drawing/2014/main" id="{8CCCF856-9AE1-B842-870D-08A546C2C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60" y="14692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>
            <a:hlinkClick r:id="rId6"/>
            <a:extLst>
              <a:ext uri="{FF2B5EF4-FFF2-40B4-BE49-F238E27FC236}">
                <a16:creationId xmlns:a16="http://schemas.microsoft.com/office/drawing/2014/main" id="{5FB3ECA5-B27B-3F4D-8514-E6F3A81C50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60" y="206335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D6F32D92-FA9A-70F2-F802-3E25530E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7E8F-2BA5-3847-B058-7EA4ADFC4A2A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CE2EB-E95D-E662-9392-41D3BDCE7FDA}"/>
              </a:ext>
            </a:extLst>
          </p:cNvPr>
          <p:cNvSpPr txBox="1"/>
          <p:nvPr/>
        </p:nvSpPr>
        <p:spPr>
          <a:xfrm>
            <a:off x="800101" y="2152413"/>
            <a:ext cx="71708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 с 1 января 2011 г. для государственных учреждений предусмо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трено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типа</a:t>
            </a:r>
          </a:p>
          <a:p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04FCC42-238E-AE87-B689-1D90D3DA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9289"/>
              </p:ext>
            </p:extLst>
          </p:nvPr>
        </p:nvGraphicFramePr>
        <p:xfrm>
          <a:off x="322660" y="2572004"/>
          <a:ext cx="457200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70FFDDF-2D2A-2FB6-7A0C-2FDD560A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134888"/>
            <a:ext cx="2971800" cy="1436799"/>
          </a:xfrm>
        </p:spPr>
        <p:txBody>
          <a:bodyPr>
            <a:normAutofit/>
          </a:bodyPr>
          <a:lstStyle/>
          <a:p>
            <a:r>
              <a:rPr lang="ru-RU" sz="1350" dirty="0">
                <a:latin typeface="Times New Roman,Bold"/>
              </a:rPr>
              <a:t>ГОСУДАРСТВЕННЫЕ И МУНИЦИПАЛЬНЫЕ УЧРЕЖДЕНИИЯ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94F72-2E94-4ED7-F749-8D147C9121B0}"/>
              </a:ext>
            </a:extLst>
          </p:cNvPr>
          <p:cNvSpPr txBox="1"/>
          <p:nvPr/>
        </p:nvSpPr>
        <p:spPr>
          <a:xfrm>
            <a:off x="5797800" y="3052212"/>
            <a:ext cx="25940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12.01.1996 № 7-ФЗ «О некоммерческих организациях»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03.11.2006 №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174-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  «Об автономных учреждениях»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7260562-A7C5-0E13-29B2-47C379D161D8}"/>
              </a:ext>
            </a:extLst>
          </p:cNvPr>
          <p:cNvCxnSpPr>
            <a:cxnSpLocks/>
          </p:cNvCxnSpPr>
          <p:nvPr/>
        </p:nvCxnSpPr>
        <p:spPr>
          <a:xfrm>
            <a:off x="4668253" y="3227471"/>
            <a:ext cx="974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086FA19-D405-0429-4432-F109A76491BB}"/>
              </a:ext>
            </a:extLst>
          </p:cNvPr>
          <p:cNvCxnSpPr>
            <a:cxnSpLocks/>
          </p:cNvCxnSpPr>
          <p:nvPr/>
        </p:nvCxnSpPr>
        <p:spPr>
          <a:xfrm>
            <a:off x="4668253" y="3986684"/>
            <a:ext cx="974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854AA85-C916-3D3C-0803-F86A200BD24C}"/>
              </a:ext>
            </a:extLst>
          </p:cNvPr>
          <p:cNvCxnSpPr>
            <a:cxnSpLocks/>
          </p:cNvCxnSpPr>
          <p:nvPr/>
        </p:nvCxnSpPr>
        <p:spPr>
          <a:xfrm>
            <a:off x="4668253" y="4690532"/>
            <a:ext cx="974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DE71F0-4BAC-A32E-4784-361E9B179D7C}"/>
              </a:ext>
            </a:extLst>
          </p:cNvPr>
          <p:cNvSpPr txBox="1"/>
          <p:nvPr/>
        </p:nvSpPr>
        <p:spPr>
          <a:xfrm>
            <a:off x="3303270" y="1037171"/>
            <a:ext cx="5746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Учреждение – некоммерческая организация, созданная </a:t>
            </a:r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собственником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осуществления управленческих, социально-культурных или иных функций </a:t>
            </a:r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некоммерческого характера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(Гражданский кодекс Российской Федерации (ст. 120 ГК РФ) 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8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CC07AC-3EFE-7744-8CF5-0FF2ABE0BED8}"/>
              </a:ext>
            </a:extLst>
          </p:cNvPr>
          <p:cNvSpPr/>
          <p:nvPr/>
        </p:nvSpPr>
        <p:spPr>
          <a:xfrm>
            <a:off x="537231" y="1592966"/>
            <a:ext cx="433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ПАО «Сбербанк России».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государства  50 %+1 акция (с 30.04.2020)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тысяч отделений по стране,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миллионов клиентов,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банковских активов страны.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50% вкладов населения,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1/3 кредитов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филицам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юрлицам,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пятое российское предприятие – клиент Сбербанка.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CA7D9-065D-2B41-831F-3E750781ACA1}"/>
              </a:ext>
            </a:extLst>
          </p:cNvPr>
          <p:cNvSpPr txBox="1"/>
          <p:nvPr/>
        </p:nvSpPr>
        <p:spPr>
          <a:xfrm>
            <a:off x="594380" y="3429000"/>
            <a:ext cx="3360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мировой монополист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государства  50 % акций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72 % российских и  17 % мировых запасов газа.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 добычи газа и 12 % мировой добычи.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акционеров более 500 млн.,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работников около 500 млн. 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AD8A7-2618-B14A-A4E3-9B8B6CB87095}"/>
              </a:ext>
            </a:extLst>
          </p:cNvPr>
          <p:cNvSpPr/>
          <p:nvPr/>
        </p:nvSpPr>
        <p:spPr>
          <a:xfrm>
            <a:off x="4869180" y="3855236"/>
            <a:ext cx="4407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ПАО «Аэрофлот».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государства 51 % акций.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Обслуживает 37 % российских пассажирских перевозок 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международных пассажирских перевозок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 45 % без иностранных компаний).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88F73-BDCE-8343-AAB6-7331FCFD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59" y="3179188"/>
            <a:ext cx="1082765" cy="663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30D8D-0E96-0A42-ADDA-7117C68AF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0"/>
          <a:stretch/>
        </p:blipFill>
        <p:spPr>
          <a:xfrm>
            <a:off x="3018039" y="1038503"/>
            <a:ext cx="736031" cy="752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1A942F-33A3-D442-A8C5-F38254C1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97"/>
          <a:stretch/>
        </p:blipFill>
        <p:spPr>
          <a:xfrm>
            <a:off x="6400800" y="3429000"/>
            <a:ext cx="1180556" cy="8262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D48DC2-C0B6-4943-A15A-41BC6F2293B8}"/>
              </a:ext>
            </a:extLst>
          </p:cNvPr>
          <p:cNvSpPr/>
          <p:nvPr/>
        </p:nvSpPr>
        <p:spPr>
          <a:xfrm>
            <a:off x="4827732" y="1556264"/>
            <a:ext cx="40212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ПАО «РЖД»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государства 100 % капитала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РЖД принадлежит: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99 % железнодорожных магистралей принадлежит,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90 % локомотивного парка,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50 % вагонов.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крупный работодатель в стране: около 880 тыс.  работников, 43 % грузооборота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85 % всего грузооборота (без трубопроводного транспорта).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1/3 пассажироперевозок.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F25751-FA3F-4648-BA6E-822737FAF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946" y="1132462"/>
            <a:ext cx="838200" cy="428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2EFB9-9AFF-D093-9D7A-9FEB98AD6053}"/>
              </a:ext>
            </a:extLst>
          </p:cNvPr>
          <p:cNvSpPr txBox="1"/>
          <p:nvPr/>
        </p:nvSpPr>
        <p:spPr>
          <a:xfrm>
            <a:off x="1884693" y="5199471"/>
            <a:ext cx="6535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корпорация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 имеющая членства некоммерческая организация, учреждённая Российской Федерацией на основе имущественного взноса и созданная для осуществления социальных, управленческих или иных общественно полезных функций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s:Федеральный закон от 12.01.1996 № 7-ФЗ/Глава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ФЗ «О некоммерческих организациях»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8A664A-1BFA-5A65-56D2-238F7ECCD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39" t="896" r="1130" b="2"/>
          <a:stretch/>
        </p:blipFill>
        <p:spPr>
          <a:xfrm>
            <a:off x="702752" y="4958537"/>
            <a:ext cx="1082765" cy="131286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58A745-0A3F-91A3-E6E5-574008C76DA2}"/>
              </a:ext>
            </a:extLst>
          </p:cNvPr>
          <p:cNvSpPr/>
          <p:nvPr/>
        </p:nvSpPr>
        <p:spPr>
          <a:xfrm>
            <a:off x="2612595" y="170771"/>
            <a:ext cx="5079826" cy="10905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участие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4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AA59F8-DAEA-949C-C723-A71B8F078AE7}"/>
              </a:ext>
            </a:extLst>
          </p:cNvPr>
          <p:cNvSpPr txBox="1">
            <a:spLocks/>
          </p:cNvSpPr>
          <p:nvPr/>
        </p:nvSpPr>
        <p:spPr>
          <a:xfrm>
            <a:off x="676405" y="191484"/>
            <a:ext cx="7745058" cy="1048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Государственно-частное партнерство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128BCE-2CE6-B795-393E-535E13AA5347}"/>
              </a:ext>
            </a:extLst>
          </p:cNvPr>
          <p:cNvSpPr/>
          <p:nvPr/>
        </p:nvSpPr>
        <p:spPr>
          <a:xfrm>
            <a:off x="676405" y="1671450"/>
            <a:ext cx="8204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механизма государственно-частного партнёрства (ГЧП) заключается в создании частным инвестором объекта инфраструктуры и дальнейшей его эксплуатации в целях получения дохода</a:t>
            </a:r>
            <a:endParaRPr lang="ru-RU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0DD875-7C61-FD4C-0624-00B363000AB7}"/>
              </a:ext>
            </a:extLst>
          </p:cNvPr>
          <p:cNvSpPr/>
          <p:nvPr/>
        </p:nvSpPr>
        <p:spPr>
          <a:xfrm>
            <a:off x="676405" y="4041815"/>
            <a:ext cx="7928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применения схем ГЧП состоит в том, что тот, кто строит объект, становится заинтересованным в обеспечении его последующего эффективного функционирования, т.е. с самого начала заботится о предстоящих эксплуатационных затратах, энергоэффективности, стоимости обслуживания, текущего ремонта и т. п. </a:t>
            </a:r>
          </a:p>
        </p:txBody>
      </p:sp>
    </p:spTree>
    <p:extLst>
      <p:ext uri="{BB962C8B-B14F-4D97-AF65-F5344CB8AC3E}">
        <p14:creationId xmlns:p14="http://schemas.microsoft.com/office/powerpoint/2010/main" val="425358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689E6-14E8-3190-4F0B-4FD17600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81" y="553868"/>
            <a:ext cx="7886700" cy="99417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ГЧП (2006-2021)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45EA91-C940-8BAC-2B98-A564E9578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49" y="1620705"/>
            <a:ext cx="6523002" cy="3859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08E30-F0AC-62ED-F8D3-194776EC9023}"/>
              </a:ext>
            </a:extLst>
          </p:cNvPr>
          <p:cNvSpPr txBox="1"/>
          <p:nvPr/>
        </p:nvSpPr>
        <p:spPr>
          <a:xfrm>
            <a:off x="6692900" y="5471789"/>
            <a:ext cx="2990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invest.economy.gov.ru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176867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689E6-14E8-3190-4F0B-4FD17600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50" y="53175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ГЧП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(примеры)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08E30-F0AC-62ED-F8D3-194776EC9023}"/>
              </a:ext>
            </a:extLst>
          </p:cNvPr>
          <p:cNvSpPr txBox="1"/>
          <p:nvPr/>
        </p:nvSpPr>
        <p:spPr>
          <a:xfrm>
            <a:off x="6692900" y="5471789"/>
            <a:ext cx="2990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invest.economy.gov.ru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051CB-D29A-8276-A354-2D37DC8D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32" y="1571692"/>
            <a:ext cx="6336483" cy="36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FC784-2B2E-45A4-48E6-72D17F1D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" y="235813"/>
            <a:ext cx="3968749" cy="199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B54D6-C569-B97C-C2ED-8ED3AA93D694}"/>
              </a:ext>
            </a:extLst>
          </p:cNvPr>
          <p:cNvSpPr txBox="1"/>
          <p:nvPr/>
        </p:nvSpPr>
        <p:spPr>
          <a:xfrm>
            <a:off x="4572000" y="630275"/>
            <a:ext cx="41951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жителям принимать непосредственное участие в распределении части бюджета</a:t>
            </a:r>
            <a:endParaRPr lang="ru-RU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ители сами выбирают проект для финансирования из бюджета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контролируют 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этот  проект. </a:t>
            </a:r>
            <a:r>
              <a:rPr lang="ru-RU" sz="2000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35909-3191-3A7F-A9D8-861984115C95}"/>
              </a:ext>
            </a:extLst>
          </p:cNvPr>
          <p:cNvSpPr txBox="1"/>
          <p:nvPr/>
        </p:nvSpPr>
        <p:spPr>
          <a:xfrm>
            <a:off x="4313696" y="3321458"/>
            <a:ext cx="44534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инициативного бюджетирования относится к </a:t>
            </a:r>
            <a:r>
              <a:rPr lang="ru-RU" sz="1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1989 году, </a:t>
            </a:r>
            <a:r>
              <a:rPr lang="ru-RU" sz="18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 Бразилии в городе Порту-Аллегри   был принят первый городской бюджет, составленный при массовом участии жителей города. 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98426-2A62-80A2-113B-D0D1E6083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3" y="2748687"/>
            <a:ext cx="3457662" cy="3435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F64E1D-AE03-F319-8A03-4E68CB85557F}"/>
              </a:ext>
            </a:extLst>
          </p:cNvPr>
          <p:cNvSpPr txBox="1"/>
          <p:nvPr/>
        </p:nvSpPr>
        <p:spPr>
          <a:xfrm>
            <a:off x="376839" y="2230109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партисипаторное бюджетирование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ABD14-38B1-BB85-7895-718C64714746}"/>
              </a:ext>
            </a:extLst>
          </p:cNvPr>
          <p:cNvSpPr txBox="1"/>
          <p:nvPr/>
        </p:nvSpPr>
        <p:spPr>
          <a:xfrm>
            <a:off x="4011085" y="5856925"/>
            <a:ext cx="4572000" cy="37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Порту – Алегри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трелка углом 2">
            <a:extLst>
              <a:ext uri="{FF2B5EF4-FFF2-40B4-BE49-F238E27FC236}">
                <a16:creationId xmlns:a16="http://schemas.microsoft.com/office/drawing/2014/main" id="{2990B6BB-1B6A-DF65-F60D-310946171622}"/>
              </a:ext>
            </a:extLst>
          </p:cNvPr>
          <p:cNvSpPr/>
          <p:nvPr/>
        </p:nvSpPr>
        <p:spPr>
          <a:xfrm flipH="1">
            <a:off x="2781935" y="4535348"/>
            <a:ext cx="1509607" cy="1325880"/>
          </a:xfrm>
          <a:prstGeom prst="bentArrow">
            <a:avLst>
              <a:gd name="adj1" fmla="val 2113"/>
              <a:gd name="adj2" fmla="val 9559"/>
              <a:gd name="adj3" fmla="val 21449"/>
              <a:gd name="adj4" fmla="val 4819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56CAC-848A-2854-E736-3FCA84C7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73" y="1933015"/>
            <a:ext cx="7886700" cy="1325563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</a:rPr>
              <a:t>Бразильские города, проводившие проекты партисипаторного бюджетирования с населением более 100 000 человек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EAD601-40B6-B617-E183-430D75767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" t="4405" b="2577"/>
          <a:stretch/>
        </p:blipFill>
        <p:spPr>
          <a:xfrm>
            <a:off x="817973" y="3258578"/>
            <a:ext cx="7244909" cy="224744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AA59F8-DAEA-949C-C723-A71B8F078AE7}"/>
              </a:ext>
            </a:extLst>
          </p:cNvPr>
          <p:cNvSpPr txBox="1">
            <a:spLocks/>
          </p:cNvSpPr>
          <p:nvPr/>
        </p:nvSpPr>
        <p:spPr>
          <a:xfrm>
            <a:off x="1101183" y="191484"/>
            <a:ext cx="7320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Партисипаторное бюджетирование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4679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86F2CE0-6C47-A6F2-6951-2C4EF89DD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694219"/>
              </p:ext>
            </p:extLst>
          </p:nvPr>
        </p:nvGraphicFramePr>
        <p:xfrm>
          <a:off x="653644" y="1406155"/>
          <a:ext cx="6187857" cy="404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3D8BD36-2660-1C12-A36C-F524969CDE5F}"/>
              </a:ext>
            </a:extLst>
          </p:cNvPr>
          <p:cNvSpPr txBox="1">
            <a:spLocks/>
          </p:cNvSpPr>
          <p:nvPr/>
        </p:nvSpPr>
        <p:spPr>
          <a:xfrm>
            <a:off x="1101183" y="191484"/>
            <a:ext cx="7320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D1068-0024-0416-18A6-731ECAB088E9}"/>
              </a:ext>
            </a:extLst>
          </p:cNvPr>
          <p:cNvSpPr txBox="1"/>
          <p:nvPr/>
        </p:nvSpPr>
        <p:spPr>
          <a:xfrm>
            <a:off x="915125" y="5709213"/>
            <a:ext cx="816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</a:t>
            </a:r>
            <a:r>
              <a:rPr lang="ru-RU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ачало  ИБ</a:t>
            </a:r>
          </a:p>
          <a:p>
            <a:r>
              <a:rPr lang="ru-RU" sz="1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Реализациия</a:t>
            </a:r>
            <a:r>
              <a:rPr lang="ru-RU" sz="1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Ставропольском крае Программы поддержки местных инициатив (ППМИ)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2B053-39F6-AC34-A4D3-4710297722DB}"/>
              </a:ext>
            </a:extLst>
          </p:cNvPr>
          <p:cNvSpPr txBox="1"/>
          <p:nvPr/>
        </p:nvSpPr>
        <p:spPr>
          <a:xfrm>
            <a:off x="6183160" y="2628780"/>
            <a:ext cx="2896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1D21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1,5 % жителей России было вовлечено в практики ИБ  в 2020 г.</a:t>
            </a:r>
          </a:p>
          <a:p>
            <a:r>
              <a:rPr lang="ru-RU" sz="1400" dirty="0">
                <a:solidFill>
                  <a:srgbClr val="1D2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жителей отдельных </a:t>
            </a:r>
            <a:r>
              <a:rPr lang="ru-RU" sz="1400" b="0" i="0" dirty="0">
                <a:solidFill>
                  <a:srgbClr val="1D21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sz="1400" dirty="0">
                <a:solidFill>
                  <a:srgbClr val="1D2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 25 % </a:t>
            </a:r>
            <a:r>
              <a:rPr lang="ru-RU" sz="1400" b="0" i="0" dirty="0">
                <a:solidFill>
                  <a:srgbClr val="1D21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(Бразилия, Португалия, США).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2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дизайн, снимок экра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936B40C-B187-EAC1-78B0-EAAB6BC48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9" y="1064717"/>
            <a:ext cx="3069611" cy="4219397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DC6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B26F422-B79E-BBF8-013C-2F542892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22" y="649022"/>
            <a:ext cx="1783333" cy="1229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3AA73-A1CE-F9A4-7512-1D03F45D4C93}"/>
              </a:ext>
            </a:extLst>
          </p:cNvPr>
          <p:cNvSpPr txBox="1"/>
          <p:nvPr/>
        </p:nvSpPr>
        <p:spPr>
          <a:xfrm>
            <a:off x="3726493" y="255183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 г.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ИБ в НИФИ Минфина России, подписание Меморандума Минфином России и МБРР о развитии практики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поддержки местных инициатив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(ППМИ) на территории РФ и проведение 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Всероссийскои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конференции по ИБ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1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80BF7FCE-A3C0-9C53-7F68-6476EF290B5D}"/>
              </a:ext>
            </a:extLst>
          </p:cNvPr>
          <p:cNvSpPr txBox="1">
            <a:spLocks/>
          </p:cNvSpPr>
          <p:nvPr/>
        </p:nvSpPr>
        <p:spPr bwMode="auto">
          <a:xfrm>
            <a:off x="623888" y="2139554"/>
            <a:ext cx="7886700" cy="21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908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58709"/>
          </a:xfrm>
        </p:spPr>
        <p:txBody>
          <a:bodyPr>
            <a:normAutofit fontScale="90000"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325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Предпосылки возникновения финансов</a:t>
            </a:r>
            <a:br>
              <a:rPr lang="ru-RU" sz="3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E8545B-057A-FA43-9022-42ACB2BFF74C}"/>
              </a:ext>
            </a:extLst>
          </p:cNvPr>
          <p:cNvSpPr/>
          <p:nvPr/>
        </p:nvSpPr>
        <p:spPr>
          <a:xfrm>
            <a:off x="549798" y="1982118"/>
            <a:ext cx="7965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возникновения финансов:</a:t>
            </a:r>
          </a:p>
          <a:p>
            <a:pPr algn="just"/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Центральной Европе (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XVI-XVIII)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первых буржуазных революций хотя и сохранились монархические режимы, но власть монархов была значительно урезана и самое главное – произошло отторжение главы государства (монарха) от казны. Возник общегосударственный фонд денежных средств –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глава государства не мог единолично пользоваться.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использование бюджета стало носить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характер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возникли  государственные доходы и расходы с определенным составом, структурой и законодательным закреплением. Основные группы расходной части бюджета практически не изменялись в течение многих столетий: </a:t>
            </a:r>
            <a:r>
              <a:rPr lang="ru-RU" sz="16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военные цели, управление, экономику, социальные нужды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последнее направление возникло в конце </a:t>
            </a:r>
            <a:r>
              <a:rPr lang="e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века!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в денежной форме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 преимущественный характер, тогда как ранее доходы государства формировались главным образом за счет натуральных податей и трудовых повинностей. </a:t>
            </a:r>
          </a:p>
        </p:txBody>
      </p:sp>
      <p:sp>
        <p:nvSpPr>
          <p:cNvPr id="4" name="Загнутый угол 3">
            <a:extLst>
              <a:ext uri="{FF2B5EF4-FFF2-40B4-BE49-F238E27FC236}">
                <a16:creationId xmlns:a16="http://schemas.microsoft.com/office/drawing/2014/main" id="{98FA776E-2104-FF4C-837D-E8575787EB2B}"/>
              </a:ext>
            </a:extLst>
          </p:cNvPr>
          <p:cNvSpPr/>
          <p:nvPr/>
        </p:nvSpPr>
        <p:spPr>
          <a:xfrm>
            <a:off x="6468804" y="1590420"/>
            <a:ext cx="2046546" cy="69108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i="1">
              <a:latin typeface="TimesNewRomanPSMT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>
                <a:latin typeface="TimesNewRomanPSMT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практика </a:t>
            </a:r>
          </a:p>
          <a:p>
            <a:pPr algn="ctr"/>
            <a:r>
              <a:rPr lang="ru-RU" sz="1200" i="1">
                <a:latin typeface="TimesNewRomanPSMT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намного старше </a:t>
            </a:r>
          </a:p>
          <a:p>
            <a:pPr algn="ctr"/>
            <a:r>
              <a:rPr lang="ru-RU" sz="1200" i="1">
                <a:latin typeface="TimesNewRomanPSMT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финансовой науки</a:t>
            </a:r>
            <a:endParaRPr lang="ru-RU" sz="12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18082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58709"/>
          </a:xfrm>
        </p:spPr>
        <p:txBody>
          <a:bodyPr>
            <a:normAutofit fontScale="90000"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325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развития научных представлений о содержании финансов</a:t>
            </a:r>
            <a:br>
              <a:rPr lang="ru-RU" sz="3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E795-2598-1344-A80D-003B6D764027}"/>
              </a:ext>
            </a:extLst>
          </p:cNvPr>
          <p:cNvSpPr txBox="1"/>
          <p:nvPr/>
        </p:nvSpPr>
        <p:spPr>
          <a:xfrm>
            <a:off x="518922" y="1824320"/>
            <a:ext cx="6008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развития науки о финансах – </a:t>
            </a:r>
            <a:r>
              <a:rPr lang="ru-RU" sz="135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научныи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sz="135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рациональныи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̆) период</a:t>
            </a:r>
          </a:p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616FC2-63BC-CF46-8397-F4498DBE7A1D}"/>
              </a:ext>
            </a:extLst>
          </p:cNvPr>
          <p:cNvSpPr/>
          <p:nvPr/>
        </p:nvSpPr>
        <p:spPr>
          <a:xfrm>
            <a:off x="518923" y="2259256"/>
            <a:ext cx="22284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Франсуа </a:t>
            </a:r>
            <a:r>
              <a:rPr lang="ru-RU" sz="135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Кенэ</a:t>
            </a:r>
            <a:r>
              <a:rPr lang="ru-RU" sz="135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3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(1694-1774) </a:t>
            </a:r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D5237C-FBAF-374E-88D2-1729E9B3600C}"/>
              </a:ext>
            </a:extLst>
          </p:cNvPr>
          <p:cNvSpPr/>
          <p:nvPr/>
        </p:nvSpPr>
        <p:spPr>
          <a:xfrm>
            <a:off x="481151" y="3507748"/>
            <a:ext cx="27089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Йоган</a:t>
            </a:r>
            <a:r>
              <a:rPr lang="ru-RU" sz="135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5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Юсти</a:t>
            </a:r>
            <a:r>
              <a:rPr lang="ru-RU" sz="135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(1717-1771)</a:t>
            </a:r>
            <a:endParaRPr lang="ru-RU" sz="135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b="1">
                <a:latin typeface="Times New Roman" panose="02020603050405020304" pitchFamily="18" charset="0"/>
                <a:ea typeface="Times New Roman" panose="02020603050405020304" pitchFamily="18" charset="0"/>
              </a:rPr>
              <a:t>Йозеф </a:t>
            </a:r>
            <a:r>
              <a:rPr lang="ru-RU" sz="135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Зонненфельс</a:t>
            </a:r>
            <a:r>
              <a:rPr lang="ru-RU" sz="135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(1732-1817)</a:t>
            </a:r>
            <a:endParaRPr lang="ru-RU" sz="21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7F0809-9A6E-4449-ADBF-C2D4FEB7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32" y="1889804"/>
            <a:ext cx="2064117" cy="3523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1A224C-BA73-7647-8ACB-C8411A0AAF46}"/>
              </a:ext>
            </a:extLst>
          </p:cNvPr>
          <p:cNvSpPr txBox="1"/>
          <p:nvPr/>
        </p:nvSpPr>
        <p:spPr>
          <a:xfrm>
            <a:off x="3394229" y="2205887"/>
            <a:ext cx="202651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Смит </a:t>
            </a:r>
            <a:r>
              <a:rPr lang="ru-RU" sz="135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(1723-1790) </a:t>
            </a:r>
          </a:p>
          <a:p>
            <a:endParaRPr lang="ru-RU" sz="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00007-9D41-654B-BFAF-F5170B373AC1}"/>
              </a:ext>
            </a:extLst>
          </p:cNvPr>
          <p:cNvSpPr txBox="1"/>
          <p:nvPr/>
        </p:nvSpPr>
        <p:spPr>
          <a:xfrm>
            <a:off x="3453196" y="3938301"/>
            <a:ext cx="3145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касающиеся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сущности финансов государства;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обязано защищать свои границы, частную собственность и свободную конкуренцию,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являются  </a:t>
            </a:r>
            <a:r>
              <a:rPr lang="ru-RU" sz="14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необходимои</a:t>
            </a:r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материальнои</a:t>
            </a:r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базои</a:t>
            </a:r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̆ для содержания государственного </a:t>
            </a:r>
          </a:p>
          <a:p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и отражают непроизводительное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средств. </a:t>
            </a:r>
          </a:p>
          <a:p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A1D86-C701-974E-B700-853884A4B04E}"/>
              </a:ext>
            </a:extLst>
          </p:cNvPr>
          <p:cNvSpPr txBox="1"/>
          <p:nvPr/>
        </p:nvSpPr>
        <p:spPr>
          <a:xfrm>
            <a:off x="518922" y="2588506"/>
            <a:ext cx="2671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Ввёл в употребление и раскрыл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категории воспроизводство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1AB0A-2AC6-3344-AD2D-A21F76138813}"/>
              </a:ext>
            </a:extLst>
          </p:cNvPr>
          <p:cNvSpPr txBox="1"/>
          <p:nvPr/>
        </p:nvSpPr>
        <p:spPr>
          <a:xfrm>
            <a:off x="429701" y="4388327"/>
            <a:ext cx="3016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представители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систематизированной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науки. 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Акцентировали внимание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системе управления финансами,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финансов с </a:t>
            </a:r>
            <a:r>
              <a:rPr lang="ru-RU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экономикои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благосостояния населения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платежеспособности по налогам. </a:t>
            </a:r>
          </a:p>
          <a:p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28F266-385E-964C-AE37-C2C995CA6B69}"/>
              </a:ext>
            </a:extLst>
          </p:cNvPr>
          <p:cNvSpPr/>
          <p:nvPr/>
        </p:nvSpPr>
        <p:spPr>
          <a:xfrm>
            <a:off x="6598732" y="5620180"/>
            <a:ext cx="194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концу ХIX в. произошло окончательное оформление </a:t>
            </a:r>
            <a:r>
              <a:rPr lang="ru-RU" sz="12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классической теории финансов</a:t>
            </a:r>
            <a:r>
              <a:rPr lang="ru-RU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0BFB7-9C03-D9B0-B0D9-229BD35FA761}"/>
              </a:ext>
            </a:extLst>
          </p:cNvPr>
          <p:cNvSpPr txBox="1"/>
          <p:nvPr/>
        </p:nvSpPr>
        <p:spPr>
          <a:xfrm>
            <a:off x="3394229" y="2552510"/>
            <a:ext cx="3145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о природе и причинах б</a:t>
            </a:r>
            <a:r>
              <a:rPr lang="ru-RU" sz="120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огатства народов»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Обосновано разделение затрат на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местные  и принципы налогообложения.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53F12-48E6-B342-2BDC-3CA591F580D9}"/>
              </a:ext>
            </a:extLst>
          </p:cNvPr>
          <p:cNvSpPr txBox="1"/>
          <p:nvPr/>
        </p:nvSpPr>
        <p:spPr>
          <a:xfrm>
            <a:off x="3394229" y="3663601"/>
            <a:ext cx="288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Дэвид Рикардо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(1772-1823)</a:t>
            </a:r>
          </a:p>
        </p:txBody>
      </p:sp>
    </p:spTree>
    <p:extLst>
      <p:ext uri="{BB962C8B-B14F-4D97-AF65-F5344CB8AC3E}">
        <p14:creationId xmlns:p14="http://schemas.microsoft.com/office/powerpoint/2010/main" val="172003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58709"/>
          </a:xfrm>
        </p:spPr>
        <p:txBody>
          <a:bodyPr>
            <a:normAutofit fontScale="90000"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325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Финансы в западной науке</a:t>
            </a:r>
            <a:br>
              <a:rPr lang="ru-RU" sz="3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0B739-B7BB-B049-96C5-ADCE2D375491}"/>
              </a:ext>
            </a:extLst>
          </p:cNvPr>
          <p:cNvSpPr txBox="1"/>
          <p:nvPr/>
        </p:nvSpPr>
        <p:spPr>
          <a:xfrm>
            <a:off x="628650" y="1740681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Неоклассическая теория финансов</a:t>
            </a:r>
          </a:p>
          <a:p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33951-CBD2-F841-9D81-67BF60E1B2FE}"/>
              </a:ext>
            </a:extLst>
          </p:cNvPr>
          <p:cNvSpPr txBox="1"/>
          <p:nvPr/>
        </p:nvSpPr>
        <p:spPr>
          <a:xfrm>
            <a:off x="628650" y="3298773"/>
            <a:ext cx="524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ФИРМА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системообразующий  субъектом </a:t>
            </a:r>
            <a:r>
              <a:rPr lang="ru-RU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рыночнои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̆ экономики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69979-4FBD-E24E-BC01-B1941B700153}"/>
              </a:ext>
            </a:extLst>
          </p:cNvPr>
          <p:cNvSpPr txBox="1"/>
          <p:nvPr/>
        </p:nvSpPr>
        <p:spPr>
          <a:xfrm>
            <a:off x="565945" y="3754406"/>
            <a:ext cx="4872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Постулаты: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мощь государства, устойчивость его финансовой системы зависят от экономической мощи  частного сектора;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вмешательство в деятельность частного сектора минимизируется;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доступные источники финансирования крупных корпораций - прибыль и рынки капитала; 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системы стремятся к интеграции.</a:t>
            </a:r>
          </a:p>
          <a:p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>
            <a:extLst>
              <a:ext uri="{FF2B5EF4-FFF2-40B4-BE49-F238E27FC236}">
                <a16:creationId xmlns:a16="http://schemas.microsoft.com/office/drawing/2014/main" id="{968F7FA4-0C07-B54C-99A8-A21449EA129D}"/>
              </a:ext>
            </a:extLst>
          </p:cNvPr>
          <p:cNvSpPr/>
          <p:nvPr/>
        </p:nvSpPr>
        <p:spPr>
          <a:xfrm>
            <a:off x="6161235" y="1696535"/>
            <a:ext cx="2589443" cy="240683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наука о том,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люди управляют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расходованием и поступлением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дефицитных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ресурсов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фактора времени </a:t>
            </a:r>
          </a:p>
          <a:p>
            <a:pPr algn="ctr"/>
            <a:r>
              <a:rPr lang="ru-RU" sz="1350" i="1">
                <a:latin typeface="Times New Roman" panose="02020603050405020304" pitchFamily="18" charset="0"/>
                <a:cs typeface="Times New Roman" panose="02020603050405020304" pitchFamily="18" charset="0"/>
              </a:rPr>
              <a:t>и фактора  неопределенности будущего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35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Боди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и Роберт Мертон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867C5-0E69-C057-55B6-28A7EE1C49D4}"/>
              </a:ext>
            </a:extLst>
          </p:cNvPr>
          <p:cNvSpPr txBox="1"/>
          <p:nvPr/>
        </p:nvSpPr>
        <p:spPr>
          <a:xfrm>
            <a:off x="628650" y="2387012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ФИНАНСЫ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638D7-9FE8-4D2A-C66C-647B36F90824}"/>
              </a:ext>
            </a:extLst>
          </p:cNvPr>
          <p:cNvSpPr txBox="1"/>
          <p:nvPr/>
        </p:nvSpPr>
        <p:spPr>
          <a:xfrm>
            <a:off x="628650" y="2726285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МЕНЕДЖМЕНТ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8B877-BC97-77C5-D6BF-41454C97B143}"/>
              </a:ext>
            </a:extLst>
          </p:cNvPr>
          <p:cNvSpPr txBox="1"/>
          <p:nvPr/>
        </p:nvSpPr>
        <p:spPr>
          <a:xfrm>
            <a:off x="6161234" y="4224337"/>
            <a:ext cx="2589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управления</a:t>
            </a:r>
            <a:r>
              <a:rPr 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финансов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финансовые отношения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субъектов (государства, фирмы и др.);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финансовые инструменты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(акции, облигации, опционы и пр.);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финансовыи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̆ рынок и т. д. </a:t>
            </a:r>
          </a:p>
          <a:p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F4B0A9-571C-744F-8EB4-EF03AA21269D}"/>
              </a:ext>
            </a:extLst>
          </p:cNvPr>
          <p:cNvSpPr/>
          <p:nvPr/>
        </p:nvSpPr>
        <p:spPr>
          <a:xfrm>
            <a:off x="322662" y="1741061"/>
            <a:ext cx="33608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развития финансов в России:</a:t>
            </a:r>
          </a:p>
          <a:p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– неразвитая форма товарно-денежных отношений, непроизводительный характер, основная масса денежных средств (2/3 бюджета) расходовалась на военные цели, узость финансовой системы. </a:t>
            </a:r>
          </a:p>
          <a:p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развитая форма товарно-денежных отношений, </a:t>
            </a:r>
            <a:r>
              <a:rPr lang="ru-RU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многозвенность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системы, разнообразие финансовых отношений, косвенное воздействие финансов на отношения общественного воспроизводства: воспроизводство материальных благ, рабочей силы и производственных отношений</a:t>
            </a:r>
            <a:endParaRPr 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>
            <a:extLst>
              <a:ext uri="{FF2B5EF4-FFF2-40B4-BE49-F238E27FC236}">
                <a16:creationId xmlns:a16="http://schemas.microsoft.com/office/drawing/2014/main" id="{012DEAD3-3C1B-A049-980D-34DC5A0AACAD}"/>
              </a:ext>
            </a:extLst>
          </p:cNvPr>
          <p:cNvSpPr/>
          <p:nvPr/>
        </p:nvSpPr>
        <p:spPr>
          <a:xfrm>
            <a:off x="5734161" y="1794479"/>
            <a:ext cx="3100585" cy="434778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1">
                <a:solidFill>
                  <a:srgbClr val="000000"/>
                </a:solidFill>
                <a:latin typeface="+mj-lt"/>
              </a:rPr>
              <a:t>«… С конца </a:t>
            </a:r>
            <a:r>
              <a:rPr lang="en" sz="1400" i="1">
                <a:solidFill>
                  <a:srgbClr val="000000"/>
                </a:solidFill>
                <a:latin typeface="+mj-lt"/>
              </a:rPr>
              <a:t>XVII </a:t>
            </a:r>
            <a:r>
              <a:rPr lang="ru-RU" sz="1400" i="1">
                <a:solidFill>
                  <a:srgbClr val="000000"/>
                </a:solidFill>
                <a:latin typeface="+mj-lt"/>
              </a:rPr>
              <a:t>века… под словом «финансы»… стали понимать </a:t>
            </a:r>
            <a:r>
              <a:rPr lang="ru-RU" sz="1400" i="1" u="sng">
                <a:solidFill>
                  <a:srgbClr val="000000"/>
                </a:solidFill>
                <a:latin typeface="+mj-lt"/>
              </a:rPr>
              <a:t>всю совокупность государственного имущества и вообще состояние всего государственного хозяйства</a:t>
            </a:r>
            <a:r>
              <a:rPr lang="ru-RU" sz="1400" i="1">
                <a:solidFill>
                  <a:srgbClr val="000000"/>
                </a:solidFill>
                <a:latin typeface="+mj-lt"/>
              </a:rPr>
              <a:t>. В смысле всей совокупности материальных средств, имеющихся в распоряжении государства - его доходов, расходов и долгов, - понимается это слово и теперь. </a:t>
            </a:r>
          </a:p>
          <a:p>
            <a:pPr algn="just"/>
            <a:r>
              <a:rPr lang="ru-RU" sz="1400" i="1">
                <a:solidFill>
                  <a:srgbClr val="000000"/>
                </a:solidFill>
                <a:latin typeface="+mj-lt"/>
              </a:rPr>
              <a:t>Таким образом, точнее </a:t>
            </a:r>
            <a:r>
              <a:rPr lang="ru-RU" sz="1400" b="1" i="1">
                <a:solidFill>
                  <a:srgbClr val="000000"/>
                </a:solidFill>
                <a:latin typeface="+mj-lt"/>
              </a:rPr>
              <a:t>науку о финансах </a:t>
            </a:r>
            <a:r>
              <a:rPr lang="ru-RU" sz="1400" i="1">
                <a:solidFill>
                  <a:srgbClr val="000000"/>
                </a:solidFill>
                <a:latin typeface="+mj-lt"/>
              </a:rPr>
              <a:t>можно определить как </a:t>
            </a:r>
            <a:r>
              <a:rPr lang="ru-RU" sz="1400" i="1" u="sng">
                <a:solidFill>
                  <a:srgbClr val="000000"/>
                </a:solidFill>
                <a:latin typeface="+mj-lt"/>
              </a:rPr>
              <a:t>науку о способах наилучшего удовлетворения материальных потребностей государства</a:t>
            </a:r>
            <a:r>
              <a:rPr lang="ru-RU" sz="1400" i="1">
                <a:solidFill>
                  <a:srgbClr val="000000"/>
                </a:solidFill>
                <a:latin typeface="+mj-lt"/>
              </a:rPr>
              <a:t>»</a:t>
            </a:r>
          </a:p>
          <a:p>
            <a:pPr algn="r"/>
            <a:r>
              <a:rPr lang="ru-RU" sz="1400" i="1">
                <a:solidFill>
                  <a:srgbClr val="000000"/>
                </a:solidFill>
                <a:latin typeface="+mj-lt"/>
              </a:rPr>
              <a:t>Сергей Юльевич Витте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F53E0E-AD84-0848-BCC9-5F2B51BED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9" b="1130"/>
          <a:stretch/>
        </p:blipFill>
        <p:spPr>
          <a:xfrm>
            <a:off x="3861121" y="1794480"/>
            <a:ext cx="1581875" cy="2335513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B1F7AAC-94C3-4C4F-A477-2A03ADE270C2}"/>
              </a:ext>
            </a:extLst>
          </p:cNvPr>
          <p:cNvSpPr txBox="1">
            <a:spLocks/>
          </p:cNvSpPr>
          <p:nvPr/>
        </p:nvSpPr>
        <p:spPr>
          <a:xfrm>
            <a:off x="431302" y="780961"/>
            <a:ext cx="8047299" cy="6106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37661" algn="ctr">
              <a:lnSpc>
                <a:spcPct val="150000"/>
              </a:lnSpc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развития научных представлений о содержании финансов</a:t>
            </a:r>
            <a:br>
              <a:rPr lang="ru-RU" sz="18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1383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58709"/>
          </a:xfrm>
        </p:spPr>
        <p:txBody>
          <a:bodyPr>
            <a:normAutofit fontScale="90000"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325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развития научных представлений о содержании финансов</a:t>
            </a:r>
            <a:br>
              <a:rPr lang="ru-RU" sz="3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0B739-B7BB-B049-96C5-ADCE2D375491}"/>
              </a:ext>
            </a:extLst>
          </p:cNvPr>
          <p:cNvSpPr txBox="1"/>
          <p:nvPr/>
        </p:nvSpPr>
        <p:spPr>
          <a:xfrm>
            <a:off x="4663114" y="2026656"/>
            <a:ext cx="38042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40-60</a:t>
            </a:r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– экономические отношения</a:t>
            </a:r>
          </a:p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722453-A0A9-0648-A5BE-C1CBC71F4234}"/>
              </a:ext>
            </a:extLst>
          </p:cNvPr>
          <p:cNvSpPr/>
          <p:nvPr/>
        </p:nvSpPr>
        <p:spPr>
          <a:xfrm>
            <a:off x="4663114" y="2648256"/>
            <a:ext cx="40456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РАСПРЕДЕЛИТЕЛЬНАЯ КОНЦЕПЦИЯ </a:t>
            </a:r>
          </a:p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(В.М. Родионова, Л.А. </a:t>
            </a:r>
            <a:r>
              <a:rPr lang="ru-RU" sz="135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Дробозина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, С.И. Лушин и др.)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C9571B-160B-FB4C-96A3-4D5AA62E52CD}"/>
              </a:ext>
            </a:extLst>
          </p:cNvPr>
          <p:cNvSpPr/>
          <p:nvPr/>
        </p:nvSpPr>
        <p:spPr>
          <a:xfrm>
            <a:off x="4663114" y="4059783"/>
            <a:ext cx="36368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ВОСПРОИЗВОДСТВЕННАЯ КОНЦЕПЦИЯ </a:t>
            </a:r>
          </a:p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(Э.А. Вознесенский, Д.С. </a:t>
            </a:r>
            <a:r>
              <a:rPr lang="ru-RU" sz="135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Моляков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, Е.И. Шохин, Н.Г. Сычев и др.)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DB8C7F1-9A43-714C-B262-54355690F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296366"/>
              </p:ext>
            </p:extLst>
          </p:nvPr>
        </p:nvGraphicFramePr>
        <p:xfrm>
          <a:off x="4849632" y="2666399"/>
          <a:ext cx="2722440" cy="181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4B214A-478A-C045-BD80-30A505936A95}"/>
              </a:ext>
            </a:extLst>
          </p:cNvPr>
          <p:cNvSpPr/>
          <p:nvPr/>
        </p:nvSpPr>
        <p:spPr>
          <a:xfrm>
            <a:off x="535409" y="2003115"/>
            <a:ext cx="2178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Христофорович Озеров </a:t>
            </a:r>
            <a:r>
              <a:rPr lang="ru-RU" sz="12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​​​​ ​</a:t>
            </a:r>
          </a:p>
          <a:p>
            <a:r>
              <a:rPr lang="ru-RU" sz="12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(1869 — 1942) —ученый-экономист и педагог России, один из первых, кто рассматривал финансы как самостоятельную науку</a:t>
            </a:r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70C865-4CF9-1B42-930E-01BB423D0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399" y="2078982"/>
            <a:ext cx="1092195" cy="124025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79FC9E-2331-D840-A582-DAA0A3E23E15}"/>
              </a:ext>
            </a:extLst>
          </p:cNvPr>
          <p:cNvSpPr/>
          <p:nvPr/>
        </p:nvSpPr>
        <p:spPr>
          <a:xfrm>
            <a:off x="585473" y="3618073"/>
            <a:ext cx="2128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Петрович Дьяченко</a:t>
            </a:r>
            <a:r>
              <a:rPr lang="ru-RU" sz="12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​​​​ ​</a:t>
            </a:r>
          </a:p>
          <a:p>
            <a:r>
              <a:rPr lang="ru-RU" sz="120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(1902 — 1971) —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ученый-экономист советского периода, внесший большой вклад в развитие экономической и финансовой науки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1F92E9-EEE7-564E-AEFB-53C6779BB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399" y="3666667"/>
            <a:ext cx="1092195" cy="12854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F034CF-A205-4345-8F56-85976D2FD3EC}"/>
              </a:ext>
            </a:extLst>
          </p:cNvPr>
          <p:cNvSpPr txBox="1"/>
          <p:nvPr/>
        </p:nvSpPr>
        <p:spPr>
          <a:xfrm>
            <a:off x="585473" y="5103658"/>
            <a:ext cx="352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Дьяченко В.П.: «…отнесение финансов к области </a:t>
            </a:r>
          </a:p>
          <a:p>
            <a:r>
              <a:rPr lang="ru-RU"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отношений не означает, что все </a:t>
            </a:r>
          </a:p>
          <a:p>
            <a:r>
              <a:rPr lang="ru-RU"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отношения составляют финансы..»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899D6-9307-1C43-AAE4-AE79781C895C}"/>
              </a:ext>
            </a:extLst>
          </p:cNvPr>
          <p:cNvSpPr txBox="1"/>
          <p:nvPr/>
        </p:nvSpPr>
        <p:spPr>
          <a:xfrm>
            <a:off x="535408" y="1524613"/>
            <a:ext cx="4969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в. НОВАЯ СТАДИЯ в развитии финансовой науки</a:t>
            </a:r>
          </a:p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6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0F1D-2FAF-3094-856E-A05867C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</a:t>
            </a:r>
            <a:r>
              <a:rPr lang="ru-RU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Масгрейв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E3953-47C1-3CCB-11DE-3B65CEBF098E}"/>
              </a:ext>
            </a:extLst>
          </p:cNvPr>
          <p:cNvSpPr txBox="1"/>
          <p:nvPr/>
        </p:nvSpPr>
        <p:spPr>
          <a:xfrm>
            <a:off x="811530" y="3429000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«государство – это предприятие, которое действует на контрактных основах, базируется на общих интересах его отдельных членов и соответственно их отражает»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F5798-0904-E407-A927-256DEC38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1936211"/>
            <a:ext cx="16002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57E7E-103B-9C50-8B9C-9D64A37954CE}"/>
              </a:ext>
            </a:extLst>
          </p:cNvPr>
          <p:cNvSpPr txBox="1"/>
          <p:nvPr/>
        </p:nvSpPr>
        <p:spPr>
          <a:xfrm>
            <a:off x="811530" y="2691899"/>
            <a:ext cx="5474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Масгрейв</a:t>
            </a:r>
            <a:r>
              <a:rPr lang="ru-RU" sz="1600" b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 А., </a:t>
            </a:r>
            <a:r>
              <a:rPr lang="ru-RU" sz="1600" b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Масгрейв</a:t>
            </a:r>
            <a:r>
              <a:rPr lang="ru-RU" sz="1600" b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П. Б. </a:t>
            </a:r>
            <a:r>
              <a:rPr lang="en" sz="16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Public Finance in Theory and Practice </a:t>
            </a:r>
            <a:r>
              <a:rPr lang="en-US" sz="1600">
                <a:solidFill>
                  <a:srgbClr val="000080"/>
                </a:solidFill>
                <a:latin typeface="Times New Roman" panose="02020603050405020304" pitchFamily="18" charset="0"/>
              </a:rPr>
              <a:t>[</a:t>
            </a:r>
            <a:r>
              <a:rPr lang="ru-RU" sz="1600" b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финансы: теория и практика</a:t>
            </a:r>
            <a:r>
              <a:rPr lang="en-US" sz="1600" b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C1995-845A-5F1C-209C-FBF4099EF7FB}"/>
              </a:ext>
            </a:extLst>
          </p:cNvPr>
          <p:cNvSpPr txBox="1"/>
          <p:nvPr/>
        </p:nvSpPr>
        <p:spPr>
          <a:xfrm>
            <a:off x="811530" y="1635540"/>
            <a:ext cx="5326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The Theory of Public Finance, McGraw-Hill, 1959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E1088-AE91-493C-4DE7-AF2FE1736C97}"/>
              </a:ext>
            </a:extLst>
          </p:cNvPr>
          <p:cNvSpPr txBox="1"/>
          <p:nvPr/>
        </p:nvSpPr>
        <p:spPr>
          <a:xfrm>
            <a:off x="811530" y="2040858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писалась 20 лет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7C007-7C5B-87F1-93D5-B4894C2C8130}"/>
              </a:ext>
            </a:extLst>
          </p:cNvPr>
          <p:cNvSpPr txBox="1"/>
          <p:nvPr/>
        </p:nvSpPr>
        <p:spPr>
          <a:xfrm>
            <a:off x="811530" y="4637684"/>
            <a:ext cx="81724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Новый подход: бюджет государственного сектора разделен на три воображаемых части, связанных с размещением [</a:t>
            </a:r>
            <a:r>
              <a:rPr lang="en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allocation] </a:t>
            </a:r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ресурсов, распределением [</a:t>
            </a:r>
            <a:r>
              <a:rPr lang="en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distribution] </a:t>
            </a:r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и стабилизацией.  </a:t>
            </a:r>
          </a:p>
          <a:p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Размещение делится на две родственные функции: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удовлетворением "социальных потребностей" (отражающих предпочтения индивидуумов) </a:t>
            </a:r>
            <a:endParaRPr lang="ru-RU" sz="1400">
              <a:solidFill>
                <a:srgbClr val="00008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>
                <a:solidFill>
                  <a:srgbClr val="000080"/>
                </a:solidFill>
                <a:latin typeface="Times New Roman" panose="02020603050405020304" pitchFamily="18" charset="0"/>
              </a:rPr>
              <a:t>у</a:t>
            </a:r>
            <a:r>
              <a:rPr lang="ru-RU" sz="1400" b="0" i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довлетворение "благородных потребностей" (отражающих предпочтения индивидуумов)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864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20EFA-A5C9-F345-B7AE-623D6C2C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37661" algn="ctr">
              <a:lnSpc>
                <a:spcPct val="100000"/>
              </a:lnSpc>
            </a:pP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финансов как деятельности, связанной с доходами и расходами государства</a:t>
            </a:r>
            <a:endParaRPr lang="ru-RU" sz="2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BF4AF5-D608-9C41-AF72-3EDFD6CC4B9D}"/>
              </a:ext>
            </a:extLst>
          </p:cNvPr>
          <p:cNvSpPr/>
          <p:nvPr/>
        </p:nvSpPr>
        <p:spPr>
          <a:xfrm>
            <a:off x="651510" y="2048845"/>
            <a:ext cx="46598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80-е </a:t>
            </a:r>
            <a:r>
              <a:rPr lang="ru-RU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и практические вопросы бюджета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как и финансы, выполняет две функции – распределительную и контрольную </a:t>
            </a:r>
          </a:p>
          <a:p>
            <a:endParaRPr lang="ru-RU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90-е гг. – </a:t>
            </a:r>
            <a:r>
              <a:rPr lang="ru-RU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сохранения активного участия государства в регулировании экономики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2D0D4-CC99-FB42-88C5-6965D4ECA7D6}"/>
              </a:ext>
            </a:extLst>
          </p:cNvPr>
          <p:cNvSpPr txBox="1"/>
          <p:nvPr/>
        </p:nvSpPr>
        <p:spPr>
          <a:xfrm>
            <a:off x="5402178" y="2048845"/>
            <a:ext cx="34838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ФИНАНСОВ</a:t>
            </a:r>
          </a:p>
          <a:p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аккумулирующая </a:t>
            </a:r>
          </a:p>
          <a:p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(формирует «притоки», </a:t>
            </a:r>
            <a:r>
              <a:rPr lang="ru-RU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фонды)</a:t>
            </a:r>
          </a:p>
          <a:p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распределительная </a:t>
            </a:r>
          </a:p>
          <a:p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(формирует «оттоки», </a:t>
            </a:r>
            <a:r>
              <a:rPr lang="ru-RU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фонды)</a:t>
            </a:r>
          </a:p>
          <a:p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ерераспределительная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3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4FB3A-98B0-4541-A9B6-6A9A9A4E9711}"/>
</file>

<file path=customXml/itemProps2.xml><?xml version="1.0" encoding="utf-8"?>
<ds:datastoreItem xmlns:ds="http://schemas.openxmlformats.org/officeDocument/2006/customXml" ds:itemID="{77F78A8B-7EE1-459B-81DE-8E382C3F86C9}"/>
</file>

<file path=customXml/itemProps3.xml><?xml version="1.0" encoding="utf-8"?>
<ds:datastoreItem xmlns:ds="http://schemas.openxmlformats.org/officeDocument/2006/customXml" ds:itemID="{C776FC62-865A-4F75-A330-F300680EFB9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</TotalTime>
  <Words>2042</Words>
  <Application>Microsoft Macintosh PowerPoint</Application>
  <PresentationFormat>Экран (4:3)</PresentationFormat>
  <Paragraphs>296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Times New Roman</vt:lpstr>
      <vt:lpstr>Times New Roman,Bold</vt:lpstr>
      <vt:lpstr>TimesNewRomanPSMT</vt:lpstr>
      <vt:lpstr>Wingdings</vt:lpstr>
      <vt:lpstr>Office Theme</vt:lpstr>
      <vt:lpstr>Презентация PowerPoint</vt:lpstr>
      <vt:lpstr>Этапы развития научных представлений о содержании финансов </vt:lpstr>
      <vt:lpstr>Предпосылки возникновения финансов </vt:lpstr>
      <vt:lpstr>Этапы развития научных представлений о содержании финансов </vt:lpstr>
      <vt:lpstr>Финансы в западной науке </vt:lpstr>
      <vt:lpstr>Презентация PowerPoint</vt:lpstr>
      <vt:lpstr>Этапы развития научных представлений о содержании финансов </vt:lpstr>
      <vt:lpstr>Ричард Масгрейв</vt:lpstr>
      <vt:lpstr>Определение финансов как деятельности, связанной с доходами и расходами государства</vt:lpstr>
      <vt:lpstr>Взаимодействие экономических субъектов </vt:lpstr>
      <vt:lpstr>Признаки финансов как экономических отношений </vt:lpstr>
      <vt:lpstr>Презентация PowerPoint</vt:lpstr>
      <vt:lpstr>Презентация PowerPoint</vt:lpstr>
      <vt:lpstr>Презентация PowerPoint</vt:lpstr>
      <vt:lpstr>Федеральный фонд обязательного медицинского страхования</vt:lpstr>
      <vt:lpstr>???</vt:lpstr>
      <vt:lpstr>Презентация PowerPoint</vt:lpstr>
      <vt:lpstr>Презентация PowerPoint</vt:lpstr>
      <vt:lpstr>К хозяйствующим субъектам госсектора относятся</vt:lpstr>
      <vt:lpstr>ГОСУДАРСТВЕННЫЕ И МУНИЦИПАЛЬНЫЕ УЧРЕЖДЕНИИЯ</vt:lpstr>
      <vt:lpstr>Презентация PowerPoint</vt:lpstr>
      <vt:lpstr>Презентация PowerPoint</vt:lpstr>
      <vt:lpstr>ГЧП (2006-2021) </vt:lpstr>
      <vt:lpstr>ГЧП (примеры) </vt:lpstr>
      <vt:lpstr>Презентация PowerPoint</vt:lpstr>
      <vt:lpstr>Бразильские города, проводившие проекты партисипаторного бюджетирования с населением более 100 000 человек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Демидова Светлана Евгеньевна</cp:lastModifiedBy>
  <cp:revision>63</cp:revision>
  <dcterms:created xsi:type="dcterms:W3CDTF">2016-09-22T16:49:19Z</dcterms:created>
  <dcterms:modified xsi:type="dcterms:W3CDTF">2023-06-19T06:24:43Z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