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5" r:id="rId4"/>
    <p:sldId id="258" r:id="rId5"/>
    <p:sldId id="270" r:id="rId6"/>
    <p:sldId id="267" r:id="rId7"/>
    <p:sldId id="268" r:id="rId8"/>
    <p:sldId id="269" r:id="rId9"/>
    <p:sldId id="276" r:id="rId10"/>
    <p:sldId id="278" r:id="rId11"/>
    <p:sldId id="279" r:id="rId12"/>
    <p:sldId id="280" r:id="rId13"/>
    <p:sldId id="257" r:id="rId14"/>
  </p:sldIdLst>
  <p:sldSz cx="18288000" cy="10287000"/>
  <p:notesSz cx="6858000" cy="9144000"/>
  <p:embeddedFontLst>
    <p:embeddedFont>
      <p:font typeface="Montserrat Semi-Bold Bold" panose="020B0604020202020204" charset="-52"/>
      <p:regular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Montserrat Semi-Bold" panose="020B0604020202020204" charset="-5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lear Sans Thin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4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Еврозона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77</c:v>
                </c:pt>
                <c:pt idx="2">
                  <c:v>75</c:v>
                </c:pt>
                <c:pt idx="3">
                  <c:v>69</c:v>
                </c:pt>
                <c:pt idx="4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D0-A041-B192-D96CDEA3B8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Великобритания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</c:v>
                </c:pt>
                <c:pt idx="1">
                  <c:v>35</c:v>
                </c:pt>
                <c:pt idx="2">
                  <c:v>27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D0-A041-B192-D96CDEA3B8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США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28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D0-A041-B192-D96CDEA3B8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Австралия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41</c:v>
                </c:pt>
                <c:pt idx="1">
                  <c:v>35</c:v>
                </c:pt>
                <c:pt idx="2">
                  <c:v>30</c:v>
                </c:pt>
                <c:pt idx="3">
                  <c:v>27</c:v>
                </c:pt>
                <c:pt idx="4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2D0-A041-B192-D96CDEA3B8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Россия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2D0-A041-B192-D96CDEA3B8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D0-A041-B192-D96CDEA3B8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D0-A041-B192-D96CDEA3B8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D0-A041-B192-D96CDEA3B8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77</c:v>
                </c:pt>
                <c:pt idx="1">
                  <c:v>50</c:v>
                </c:pt>
                <c:pt idx="2">
                  <c:v>35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2D0-A041-B192-D96CDEA3B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527064"/>
        <c:axId val="621522360"/>
      </c:lineChart>
      <c:catAx>
        <c:axId val="62152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21522360"/>
        <c:crosses val="autoZero"/>
        <c:auto val="1"/>
        <c:lblAlgn val="ctr"/>
        <c:lblOffset val="100"/>
        <c:noMultiLvlLbl val="0"/>
      </c:catAx>
      <c:valAx>
        <c:axId val="62152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21527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1146963780961E-2"/>
          <c:y val="9.3767705847447189E-2"/>
          <c:w val="0.92103286957977737"/>
          <c:h val="0.58044114456616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плтежными картами услуг, в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Мобильная связь</c:v>
                </c:pt>
                <c:pt idx="1">
                  <c:v>Гостиничные счета</c:v>
                </c:pt>
                <c:pt idx="2">
                  <c:v>Счета в кафе, барах и ресторанах</c:v>
                </c:pt>
                <c:pt idx="3">
                  <c:v>ЖКХ</c:v>
                </c:pt>
                <c:pt idx="4">
                  <c:v>Автосервисы и заправки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72</c:v>
                </c:pt>
                <c:pt idx="2">
                  <c:v>70</c:v>
                </c:pt>
                <c:pt idx="3">
                  <c:v>68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18-C844-B8F5-4A1045414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cylinder"/>
        <c:axId val="696211712"/>
        <c:axId val="696210536"/>
        <c:axId val="0"/>
      </c:bar3DChart>
      <c:catAx>
        <c:axId val="69621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210536"/>
        <c:crosses val="autoZero"/>
        <c:auto val="1"/>
        <c:lblAlgn val="ctr"/>
        <c:lblOffset val="100"/>
        <c:noMultiLvlLbl val="0"/>
      </c:catAx>
      <c:valAx>
        <c:axId val="696210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21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258128127512228"/>
          <c:y val="0.88657546921265196"/>
          <c:w val="0.46303143121414797"/>
          <c:h val="5.2745748800943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84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64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97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10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67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70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3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29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61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0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29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3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2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990600" y="3124482"/>
            <a:ext cx="14473518" cy="27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6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Цифровой рубль и новые платежные технологии</a:t>
            </a:r>
            <a:endParaRPr lang="ru-RU" sz="60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99564" y="6283787"/>
            <a:ext cx="14464553" cy="27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l"/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sz="4200" b="1" dirty="0" smtClean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рофимов Дмитрий Викторович</a:t>
            </a:r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solidFill>
                  <a:srgbClr val="2C2D2E"/>
                </a:solidFill>
                <a:latin typeface="Montserrat" panose="00000500000000000000" pitchFamily="2" charset="-52"/>
              </a:rPr>
              <a:t>эксперт Института финансовой грамотности, доцент Департамента </a:t>
            </a:r>
            <a:r>
              <a:rPr lang="ru-RU" sz="2800" dirty="0" smtClean="0">
                <a:solidFill>
                  <a:srgbClr val="2C2D2E"/>
                </a:solidFill>
                <a:latin typeface="Montserrat" panose="00000500000000000000" pitchFamily="2" charset="-52"/>
              </a:rPr>
              <a:t>банковского дела и монетарного регулирования</a:t>
            </a:r>
            <a:r>
              <a:rPr lang="ru-RU" sz="2800" b="0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 Финансового университета</a:t>
            </a:r>
            <a:endParaRPr lang="ru-RU" sz="27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B434F3-9AB7-45EB-A554-5F848497763B}"/>
              </a:ext>
            </a:extLst>
          </p:cNvPr>
          <p:cNvSpPr txBox="1"/>
          <p:nvPr/>
        </p:nvSpPr>
        <p:spPr>
          <a:xfrm>
            <a:off x="7621200" y="768480"/>
            <a:ext cx="70104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9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31"/>
            <a:ext cx="4411104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4" y="639039"/>
            <a:ext cx="1692497" cy="132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199" y="274638"/>
            <a:ext cx="12562211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Тенденции </a:t>
            </a:r>
            <a:r>
              <a:rPr lang="ru-RU" dirty="0"/>
              <a:t>развития некоторых зарубежных рынков розничных платежей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2750" y="3009900"/>
            <a:ext cx="11795450" cy="6591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Крупнейшим рынком розничных платежей в настоящее время является Китай с доходами в более чем 605 млрд долларов США. За последние пять лет использование как дебетовых, так и кредитных карт в данной стране увеличилось более чем на 35 %. Кроме этого, на рост объема рынка розничных платежей непосредственное влияние оказало появление на рынке таких крупнейших игроков, как </a:t>
            </a:r>
            <a:r>
              <a:rPr lang="ru-RU" sz="2400" dirty="0" err="1" smtClean="0"/>
              <a:t>Alipay</a:t>
            </a:r>
            <a:r>
              <a:rPr lang="ru-RU" sz="2400" dirty="0" smtClean="0"/>
              <a:t> и </a:t>
            </a:r>
            <a:r>
              <a:rPr lang="ru-RU" sz="2400" dirty="0" err="1" smtClean="0"/>
              <a:t>WeChat</a:t>
            </a:r>
            <a:r>
              <a:rPr lang="ru-RU" sz="2400" dirty="0" smtClean="0"/>
              <a:t> </a:t>
            </a:r>
            <a:r>
              <a:rPr lang="ru-RU" sz="2400" dirty="0" err="1" smtClean="0"/>
              <a:t>Pay</a:t>
            </a:r>
            <a:r>
              <a:rPr lang="ru-RU" sz="2400" dirty="0" smtClean="0"/>
              <a:t>. В целом же по данным Народного банка Китая в период с 2018 – по 2022 годы объем операций по мобильным платежам в стране увеличился на  123 % и превысил 300 млрд долларов США. </a:t>
            </a:r>
          </a:p>
          <a:p>
            <a:pPr algn="just"/>
            <a:r>
              <a:rPr lang="ru-RU" sz="2400" dirty="0" smtClean="0"/>
              <a:t>Вторым по значимости в мире является рынок розничных платежей Северной Америки. Необходимо отметить, что исследователи прогнозируют умеренные темпы его рынка в дальнейшем. При этом наибольшая доля транзакций на данном рынке отводится дебетовым картам (44 %); кредитные карты на втором месте – 28 %; чеки на третьем месте – 8 %. </a:t>
            </a:r>
          </a:p>
          <a:p>
            <a:pPr algn="just"/>
            <a:r>
              <a:rPr lang="ru-RU" sz="2400" dirty="0" smtClean="0"/>
              <a:t>Следует отметить, что достаточно быстрыми темпами развиваются рынки розничных платежей на Ближнем Востоке и в Африке. Однако здесь важно учитывать, что развитие данных рынков в указанных регионах во многом зависит от развитости банковской инфраструктуры и поддержки центральных банков.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1288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7943" y="647700"/>
            <a:ext cx="113538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Оплата услуг платежными картами в России в 2022 году, %</a:t>
            </a:r>
            <a:endParaRPr lang="uk-UA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05358"/>
              </p:ext>
            </p:extLst>
          </p:nvPr>
        </p:nvGraphicFramePr>
        <p:xfrm>
          <a:off x="457200" y="2705100"/>
          <a:ext cx="11896836" cy="731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02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95300"/>
            <a:ext cx="10515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Тенденции развития отечественного рынка розничных платежей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4482" y="2400300"/>
            <a:ext cx="1201160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В 2022 году в России объем безналичных транзакций составил 914,2 трлн руб., что в сравнении с 2021 годом увеличилось на 20 % по количеству и на 9,2 % по объему. Кроме этого, отмечается еще более значительное увеличение транзакции физических лиц (их количество и объем выросли на 21,1 % и 20,1 % соответственно), что является безусловным доказательством активного использования домохозяйствами инструментов и услуг безналичной оплаты. </a:t>
            </a:r>
          </a:p>
          <a:p>
            <a:pPr algn="just"/>
            <a:r>
              <a:rPr lang="ru-RU" sz="2400" dirty="0" smtClean="0"/>
              <a:t>Стоит отметить, что согласно статистике Центрального банка РФ по итогам 2022 года почти 40 % электронных розничных платежей проводились через Интернет или смартфоны </a:t>
            </a:r>
          </a:p>
          <a:p>
            <a:pPr algn="just"/>
            <a:r>
              <a:rPr lang="ru-RU" sz="2400" dirty="0" smtClean="0"/>
              <a:t>В 2022 году наблюдается увеличение выпуска платежных карт на 6,9 %. В количественном объеме это составило 305,6 млн или 2,1 карты на одного человека. По итогам 2022 года посредством использования платежных карт на территории страны и за рубежом было совершено 50,6 млрд операций на сумму 106,7 трлн руб. </a:t>
            </a:r>
          </a:p>
          <a:p>
            <a:pPr algn="just"/>
            <a:r>
              <a:rPr lang="ru-RU" sz="2400" dirty="0" smtClean="0"/>
              <a:t>В 2022 году в торгово-сервисных компаниях было установлено 3,6 млн POS-терминалов, 194 000 банкоматов и 121200 терминалов безналичной оплаты, что в сравнении с 2020-2021 годами увеличилось на 23,5 % и 30,8 % соответственно.</a:t>
            </a:r>
          </a:p>
          <a:p>
            <a:pPr algn="just"/>
            <a:r>
              <a:rPr lang="ru-RU" sz="2400" dirty="0" smtClean="0"/>
              <a:t>В 2021 году практически 70 % платежных карт, выпущенных кредитными организациями, поддерживали бесконтактные платежи. В 2022 году отмечается увеличение их числа на 21 %  и в целом составляет 204,8 млн. Кроме этого, в 2022 году  количество операций с использованием бесконтактных технологий выросло в 1,5 раза, во столько же увеличился и объем транзакций с использованием бесконтактных технологий.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3276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1248622" y="5497840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10695" y="5605097"/>
            <a:ext cx="739484" cy="7394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028" y="2625708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44997" y="2682001"/>
            <a:ext cx="2270880" cy="227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52024" y="2625708"/>
            <a:ext cx="2270880" cy="2270880"/>
          </a:xfrm>
          <a:prstGeom prst="rect">
            <a:avLst/>
          </a:prstGeom>
        </p:spPr>
      </p:pic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35550" y="5586774"/>
            <a:ext cx="2703828" cy="865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84552" y="2653386"/>
            <a:ext cx="2301002" cy="2301002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36655" y="5585590"/>
            <a:ext cx="796795" cy="56161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00950" y="6979561"/>
            <a:ext cx="13091672" cy="1944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2000" spc="88" dirty="0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2000" spc="88" dirty="0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2000" spc="88" dirty="0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2000" spc="88" dirty="0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2000" spc="88" dirty="0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3947" y="5066813"/>
            <a:ext cx="2404292" cy="21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67"/>
              </a:lnSpc>
              <a:spcBef>
                <a:spcPct val="0"/>
              </a:spcBef>
            </a:pPr>
            <a:r>
              <a:rPr lang="en-US" sz="2000" u="sng" spc="67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2000" u="sng" spc="67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2000" u="sng" spc="6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76801" y="5047424"/>
            <a:ext cx="289815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2000" u="sng" spc="56" dirty="0">
                <a:solidFill>
                  <a:srgbClr val="000000"/>
                </a:solidFill>
                <a:latin typeface="Montserrat Semi-Bold"/>
              </a:rPr>
              <a:t>t.me/</a:t>
            </a:r>
            <a:r>
              <a:rPr lang="en-US" sz="2000" u="sng" spc="56" dirty="0" err="1">
                <a:solidFill>
                  <a:srgbClr val="000000"/>
                </a:solidFill>
                <a:latin typeface="Montserrat Semi-Bold"/>
              </a:rPr>
              <a:t>fingramota_ifg</a:t>
            </a:r>
            <a:endParaRPr lang="en-US" sz="2000" u="sng" spc="56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61021" y="2161690"/>
            <a:ext cx="8123637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5628" y="5103104"/>
            <a:ext cx="314367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2000" u="sng" spc="56" dirty="0">
                <a:solidFill>
                  <a:srgbClr val="002F42"/>
                </a:solidFill>
                <a:latin typeface="Montserrat Semi-Bold"/>
              </a:rPr>
              <a:t>fa.ru/org/science/</a:t>
            </a:r>
            <a:r>
              <a:rPr lang="en-US" sz="2000" u="sng" spc="56" dirty="0" err="1">
                <a:solidFill>
                  <a:srgbClr val="002F42"/>
                </a:solidFill>
                <a:latin typeface="Montserrat Semi-Bold"/>
              </a:rPr>
              <a:t>ifg</a:t>
            </a:r>
            <a:endParaRPr lang="en-US" sz="2000" u="sng" spc="56" dirty="0">
              <a:solidFill>
                <a:srgbClr val="002F42"/>
              </a:solidFill>
              <a:latin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892622" y="2161690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4670" y="466437"/>
            <a:ext cx="5398659" cy="40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8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3738" y="283138"/>
            <a:ext cx="8906790" cy="1887750"/>
            <a:chOff x="0" y="0"/>
            <a:chExt cx="11875720" cy="25169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2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1"/>
                </a:lnSpc>
              </a:pPr>
              <a:r>
                <a:rPr lang="en-US" sz="3926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6404533" y="9665102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 dirty="0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7353300"/>
            <a:ext cx="2699526" cy="2120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00300"/>
            <a:ext cx="11264987" cy="705571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9704F87-54ED-48F9-82F1-DAAE12B72C49}"/>
              </a:ext>
            </a:extLst>
          </p:cNvPr>
          <p:cNvSpPr txBox="1">
            <a:spLocks/>
          </p:cNvSpPr>
          <p:nvPr/>
        </p:nvSpPr>
        <p:spPr>
          <a:xfrm>
            <a:off x="2133600" y="8763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Счета на балансе банка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4896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564802B-E5FB-4C65-A4E3-9509A2E23E18}"/>
              </a:ext>
            </a:extLst>
          </p:cNvPr>
          <p:cNvSpPr txBox="1">
            <a:spLocks/>
          </p:cNvSpPr>
          <p:nvPr/>
        </p:nvSpPr>
        <p:spPr>
          <a:xfrm>
            <a:off x="914400" y="1992681"/>
            <a:ext cx="13487401" cy="6362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350" indent="0">
              <a:buFont typeface="Arial" pitchFamily="34" charset="0"/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 центрального банка (CBDC)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 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центрального банка в цифровой форме, которые служат новым средством платежа и альтернативой наличным деньгам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5350" indent="0">
              <a:buFont typeface="Arial" pitchFamily="34" charset="0"/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350" indent="0">
              <a:buFont typeface="Arial" pitchFamily="34" charset="0"/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ЦВЦБ выражена в официальной денежной единице страны-эмитента и является прямым обязательством центрального банка.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4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6C32EFE7-C3B8-4CBB-A620-6FA310F58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6300"/>
            <a:ext cx="12817606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F6372BAA-BCB7-43ED-A9A2-95961F38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" y="1643222"/>
            <a:ext cx="14935200" cy="71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4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4BB7D2F3-6C23-4FC9-AE9F-5766BF14D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14977845" cy="82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79704F87-54ED-48F9-82F1-DAAE12B72C49}"/>
              </a:ext>
            </a:extLst>
          </p:cNvPr>
          <p:cNvSpPr txBox="1">
            <a:spLocks/>
          </p:cNvSpPr>
          <p:nvPr/>
        </p:nvSpPr>
        <p:spPr>
          <a:xfrm>
            <a:off x="2133600" y="8763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Преимущества</a:t>
            </a:r>
            <a:endParaRPr lang="ru-RU" sz="6000" b="1" dirty="0"/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xmlns="" id="{439A826D-6C5E-495F-B98F-FDCE14D83F02}"/>
              </a:ext>
            </a:extLst>
          </p:cNvPr>
          <p:cNvSpPr txBox="1">
            <a:spLocks/>
          </p:cNvSpPr>
          <p:nvPr/>
        </p:nvSpPr>
        <p:spPr>
          <a:xfrm>
            <a:off x="1219200" y="3162300"/>
            <a:ext cx="9372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операционных издержек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финансовую сферу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эффективность: отсутствие необходимости полагаться на посредников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конкуренции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конфиденциальность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3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2A864DE-B645-4B7C-BCAC-72BCA189B1A2}"/>
              </a:ext>
            </a:extLst>
          </p:cNvPr>
          <p:cNvSpPr txBox="1">
            <a:spLocks/>
          </p:cNvSpPr>
          <p:nvPr/>
        </p:nvSpPr>
        <p:spPr>
          <a:xfrm>
            <a:off x="-228600" y="649652"/>
            <a:ext cx="15530643" cy="1202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Спорные моменты</a:t>
            </a:r>
            <a:endParaRPr lang="ru-RU" sz="6000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CC3DB9C-D604-478C-BD75-87BA54FB48B8}"/>
              </a:ext>
            </a:extLst>
          </p:cNvPr>
          <p:cNvSpPr txBox="1">
            <a:spLocks/>
          </p:cNvSpPr>
          <p:nvPr/>
        </p:nvSpPr>
        <p:spPr>
          <a:xfrm>
            <a:off x="1371600" y="2619285"/>
            <a:ext cx="15530643" cy="5505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доступность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платежи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Денежно-кредитная и фискальная политика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конфиденциальность и независимость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Подрыв основы финансовых рынков</a:t>
            </a:r>
          </a:p>
          <a:p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-безопасность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8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1000" y="419100"/>
            <a:ext cx="13563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 </a:t>
            </a:r>
            <a:r>
              <a:rPr lang="ru-RU" sz="4000" dirty="0" smtClean="0"/>
              <a:t>Динамика </a:t>
            </a:r>
            <a:r>
              <a:rPr lang="ru-RU" sz="4000" dirty="0"/>
              <a:t>доли наличных платежей в розничных транзакциях по странам мира за период с 2018 – 2022 годы </a:t>
            </a:r>
            <a:endParaRPr lang="uk-UA" sz="40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233148"/>
              </p:ext>
            </p:extLst>
          </p:nvPr>
        </p:nvGraphicFramePr>
        <p:xfrm>
          <a:off x="533400" y="2247900"/>
          <a:ext cx="14173200" cy="731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61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08CF59-F697-4F62-BAB0-20E8433F5D7D}"/>
</file>

<file path=customXml/itemProps2.xml><?xml version="1.0" encoding="utf-8"?>
<ds:datastoreItem xmlns:ds="http://schemas.openxmlformats.org/officeDocument/2006/customXml" ds:itemID="{30BA7734-50A1-46ED-9745-B9D04518A5C7}"/>
</file>

<file path=customXml/itemProps3.xml><?xml version="1.0" encoding="utf-8"?>
<ds:datastoreItem xmlns:ds="http://schemas.openxmlformats.org/officeDocument/2006/customXml" ds:itemID="{587712C8-0554-4C3B-A4C0-25797EE70DFE}"/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613</Words>
  <Application>Microsoft Office PowerPoint</Application>
  <PresentationFormat>Произвольный</PresentationFormat>
  <Paragraphs>62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Montserrat Semi-Bold Bold</vt:lpstr>
      <vt:lpstr>Montserrat</vt:lpstr>
      <vt:lpstr>Montserrat Semi-Bold</vt:lpstr>
      <vt:lpstr>Calibri</vt:lpstr>
      <vt:lpstr>Clear Sans Thin Bold</vt:lpstr>
      <vt:lpstr>Arial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Трофимов Дмитрий Викторович</cp:lastModifiedBy>
  <cp:revision>21</cp:revision>
  <dcterms:created xsi:type="dcterms:W3CDTF">2006-08-16T00:00:00Z</dcterms:created>
  <dcterms:modified xsi:type="dcterms:W3CDTF">2023-06-23T10:25:20Z</dcterms:modified>
  <dc:identifier>DAEc2Arx-UE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