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B6"/>
    <a:srgbClr val="17A8C7"/>
    <a:srgbClr val="5BC2D8"/>
    <a:srgbClr val="8DD4E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4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6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0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9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4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8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28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4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2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1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5DC6-1E9E-491A-98EF-2A2576769585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2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>
            <a:extLst>
              <a:ext uri="{FF2B5EF4-FFF2-40B4-BE49-F238E27FC236}">
                <a16:creationId xmlns:a16="http://schemas.microsoft.com/office/drawing/2014/main" id="{BB0DC90E-BDC0-44B9-984C-423C7674A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1" b="121"/>
          <a:stretch>
            <a:fillRect/>
          </a:stretch>
        </p:blipFill>
        <p:spPr>
          <a:xfrm rot="5400000">
            <a:off x="4230068" y="-1110"/>
            <a:ext cx="5371132" cy="5371132"/>
          </a:xfrm>
          <a:prstGeom prst="rect">
            <a:avLst/>
          </a:prstGeom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id="{5A8E51CC-E216-484F-82D3-7A17FDD24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1" b="121"/>
          <a:stretch>
            <a:fillRect/>
          </a:stretch>
        </p:blipFill>
        <p:spPr>
          <a:xfrm rot="-5400000">
            <a:off x="-15498" y="7270696"/>
            <a:ext cx="5512014" cy="55120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7C1862-6EFE-4C50-8AD5-79C5D451FB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prstClr val="black"/>
              <a:srgbClr val="05445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8"/>
          <a:stretch/>
        </p:blipFill>
        <p:spPr>
          <a:xfrm>
            <a:off x="3905390" y="390374"/>
            <a:ext cx="1300979" cy="1200866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82F1AAAC-7693-49C1-8C77-FD086A2E1ED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22346" y="242660"/>
            <a:ext cx="3464225" cy="121460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B519A5-8DC4-456B-AE91-1097116CE993}"/>
              </a:ext>
            </a:extLst>
          </p:cNvPr>
          <p:cNvSpPr txBox="1"/>
          <p:nvPr/>
        </p:nvSpPr>
        <p:spPr>
          <a:xfrm>
            <a:off x="563121" y="3442874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Потребительский кредит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A4DD38-6FCC-4416-800C-D7959041740D}"/>
              </a:ext>
            </a:extLst>
          </p:cNvPr>
          <p:cNvSpPr txBox="1"/>
          <p:nvPr/>
        </p:nvSpPr>
        <p:spPr>
          <a:xfrm>
            <a:off x="648389" y="4643327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Принципы и условия кредита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9E1C31-39D3-4E75-AB52-EFA6943BE3FC}"/>
              </a:ext>
            </a:extLst>
          </p:cNvPr>
          <p:cNvSpPr txBox="1"/>
          <p:nvPr/>
        </p:nvSpPr>
        <p:spPr>
          <a:xfrm>
            <a:off x="648388" y="5790562"/>
            <a:ext cx="2527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Договор потребительского кредита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6AD7F9-AC41-4F7B-97E8-7587B8924F17}"/>
              </a:ext>
            </a:extLst>
          </p:cNvPr>
          <p:cNvSpPr txBox="1"/>
          <p:nvPr/>
        </p:nvSpPr>
        <p:spPr>
          <a:xfrm>
            <a:off x="440575" y="6930434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Страхование кредита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B84D03-FF0C-4676-9239-9A2099578809}"/>
              </a:ext>
            </a:extLst>
          </p:cNvPr>
          <p:cNvSpPr txBox="1"/>
          <p:nvPr/>
        </p:nvSpPr>
        <p:spPr>
          <a:xfrm>
            <a:off x="648391" y="8146197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Рефинансирование / Реструктуризация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7A844C-050F-4629-BE81-21CF0EF534B8}"/>
              </a:ext>
            </a:extLst>
          </p:cNvPr>
          <p:cNvSpPr txBox="1"/>
          <p:nvPr/>
        </p:nvSpPr>
        <p:spPr>
          <a:xfrm>
            <a:off x="562828" y="10964630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Показатель долговой нагрузки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0EC79-E33A-4AC5-B6E6-E3542C84ACF2}"/>
              </a:ext>
            </a:extLst>
          </p:cNvPr>
          <p:cNvSpPr txBox="1"/>
          <p:nvPr/>
        </p:nvSpPr>
        <p:spPr>
          <a:xfrm>
            <a:off x="690922" y="9349332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Скоринг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F1D01A-B3F8-46B6-A89B-AF111527C648}"/>
              </a:ext>
            </a:extLst>
          </p:cNvPr>
          <p:cNvSpPr txBox="1"/>
          <p:nvPr/>
        </p:nvSpPr>
        <p:spPr>
          <a:xfrm>
            <a:off x="3175462" y="3198019"/>
            <a:ext cx="598516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8C7E84-ACA9-422B-A380-5429628C6947}"/>
              </a:ext>
            </a:extLst>
          </p:cNvPr>
          <p:cNvSpPr txBox="1"/>
          <p:nvPr/>
        </p:nvSpPr>
        <p:spPr>
          <a:xfrm>
            <a:off x="222346" y="2071464"/>
            <a:ext cx="866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57B6"/>
                </a:solidFill>
                <a:latin typeface="Montserrat Semi-Bold Bold" panose="020B0604020202020204" charset="-52"/>
              </a:rPr>
              <a:t>РАБОЧИЙ ЛИСТ «</a:t>
            </a:r>
            <a:r>
              <a:rPr lang="ru-RU" sz="1800" b="1" dirty="0">
                <a:solidFill>
                  <a:srgbClr val="0057B6"/>
                </a:solidFill>
                <a:effectLst/>
                <a:latin typeface="Montserrat Semi-Bold Bold" panose="020B0604020202020204" charset="-52"/>
                <a:ea typeface="Times New Roman" panose="02020603050405020304" pitchFamily="18" charset="0"/>
              </a:rPr>
              <a:t>Потребительское кредитование»</a:t>
            </a:r>
            <a:r>
              <a:rPr lang="ru-RU" b="1" dirty="0">
                <a:solidFill>
                  <a:srgbClr val="0057B6"/>
                </a:solidFill>
                <a:latin typeface="Montserrat Semi-Bold Bold" panose="020B0604020202020204" charset="-5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5808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3F66E0040559F4AB01D77C4154CD7AF" ma:contentTypeVersion="1" ma:contentTypeDescription="Создание документа." ma:contentTypeScope="" ma:versionID="4f024dcda0ba40ef69cab01ea4d87ffc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F90531-9107-4C36-973D-35FDDC47C605}"/>
</file>

<file path=customXml/itemProps2.xml><?xml version="1.0" encoding="utf-8"?>
<ds:datastoreItem xmlns:ds="http://schemas.openxmlformats.org/officeDocument/2006/customXml" ds:itemID="{1629813C-EBC5-4A89-B5AF-91995CF352E0}"/>
</file>

<file path=customXml/itemProps3.xml><?xml version="1.0" encoding="utf-8"?>
<ds:datastoreItem xmlns:ds="http://schemas.openxmlformats.org/officeDocument/2006/customXml" ds:itemID="{CBB753AE-A5F3-4995-BE48-94F38BD7375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</TotalTime>
  <Words>29</Words>
  <Application>Microsoft Office PowerPoint</Application>
  <PresentationFormat>A3 (297x420 мм)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Semi-Bold Bold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Епхиева Юлия Сергеевна</dc:creator>
  <cp:lastModifiedBy>Екатерина Исаева</cp:lastModifiedBy>
  <cp:revision>7</cp:revision>
  <dcterms:created xsi:type="dcterms:W3CDTF">2023-05-12T10:50:38Z</dcterms:created>
  <dcterms:modified xsi:type="dcterms:W3CDTF">2023-07-05T18:30:23Z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0x010100C3F66E0040559F4AB01D77C4154CD7AF</vt:lpwstr>
  </property>
</Properties>
</file>