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79" r:id="rId3"/>
    <p:sldId id="283" r:id="rId4"/>
    <p:sldId id="1037" r:id="rId5"/>
    <p:sldId id="594" r:id="rId6"/>
    <p:sldId id="1241" r:id="rId7"/>
    <p:sldId id="280" r:id="rId8"/>
    <p:sldId id="1160" r:id="rId9"/>
    <p:sldId id="1157" r:id="rId10"/>
    <p:sldId id="1242" r:id="rId11"/>
    <p:sldId id="1162" r:id="rId12"/>
    <p:sldId id="1063" r:id="rId13"/>
    <p:sldId id="1064" r:id="rId14"/>
    <p:sldId id="1164" r:id="rId15"/>
    <p:sldId id="1163" r:id="rId16"/>
    <p:sldId id="282" r:id="rId17"/>
    <p:sldId id="281" r:id="rId18"/>
    <p:sldId id="1067" r:id="rId19"/>
    <p:sldId id="258" r:id="rId20"/>
    <p:sldId id="1244" r:id="rId21"/>
    <p:sldId id="1066" r:id="rId22"/>
    <p:sldId id="1172" r:id="rId23"/>
    <p:sldId id="1065" r:id="rId24"/>
    <p:sldId id="1168" r:id="rId25"/>
    <p:sldId id="1169" r:id="rId26"/>
    <p:sldId id="1170" r:id="rId27"/>
    <p:sldId id="1171" r:id="rId28"/>
    <p:sldId id="260" r:id="rId29"/>
    <p:sldId id="1245" r:id="rId30"/>
    <p:sldId id="259" r:id="rId31"/>
    <p:sldId id="270" r:id="rId32"/>
    <p:sldId id="1247" r:id="rId33"/>
    <p:sldId id="1246" r:id="rId34"/>
    <p:sldId id="1252" r:id="rId35"/>
    <p:sldId id="1248" r:id="rId36"/>
    <p:sldId id="261" r:id="rId37"/>
    <p:sldId id="265" r:id="rId38"/>
    <p:sldId id="1249" r:id="rId39"/>
    <p:sldId id="269" r:id="rId40"/>
    <p:sldId id="1250" r:id="rId41"/>
    <p:sldId id="1251" r:id="rId42"/>
    <p:sldId id="1253" r:id="rId43"/>
    <p:sldId id="1254" r:id="rId44"/>
    <p:sldId id="1255" r:id="rId45"/>
    <p:sldId id="1256" r:id="rId46"/>
    <p:sldId id="257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катерина Исаева" initials="ЕИ" lastIdx="1" clrIdx="0">
    <p:extLst>
      <p:ext uri="{19B8F6BF-5375-455C-9EA6-DF929625EA0E}">
        <p15:presenceInfo xmlns:p15="http://schemas.microsoft.com/office/powerpoint/2012/main" userId="9ee9dba360a4d1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65" autoAdjust="0"/>
  </p:normalViewPr>
  <p:slideViewPr>
    <p:cSldViewPr snapToGrid="0">
      <p:cViewPr varScale="1">
        <p:scale>
          <a:sx n="77" d="100"/>
          <a:sy n="77" d="100"/>
        </p:scale>
        <p:origin x="8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&#1045;&#1082;&#1072;&#1090;&#1077;&#1088;&#1080;&#1085;&#1072;\Desktop\&#1044;&#1086;&#1093;&#1086;&#1076;&#1085;&#1086;&#1089;&#1090;&#1100;%20&#1073;&#1072;&#1085;&#1082;&#1086;&#1074;&#1089;&#1082;&#1080;&#1093;%20&#1087;&#1088;&#1086;&#1076;&#1091;&#1082;&#1090;&#1086;&#1074;\&#1090;&#1077;&#1085;&#1076;&#1077;&#1085;&#1094;&#1080;&#1080;%20&#1087;&#1086;%20&#1084;&#1077;&#1090;&#1072;&#1083;&#1083;&#1072;&#108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Золото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Лист1!$A$2:$A$286</c:f>
              <c:numCache>
                <c:formatCode>m/d/yyyy</c:formatCode>
                <c:ptCount val="285"/>
                <c:pt idx="0">
                  <c:v>44989</c:v>
                </c:pt>
                <c:pt idx="1">
                  <c:v>44988</c:v>
                </c:pt>
                <c:pt idx="2">
                  <c:v>44987</c:v>
                </c:pt>
                <c:pt idx="3">
                  <c:v>44986</c:v>
                </c:pt>
                <c:pt idx="4">
                  <c:v>44985</c:v>
                </c:pt>
                <c:pt idx="5">
                  <c:v>44980</c:v>
                </c:pt>
                <c:pt idx="6">
                  <c:v>44979</c:v>
                </c:pt>
                <c:pt idx="7">
                  <c:v>44978</c:v>
                </c:pt>
                <c:pt idx="8">
                  <c:v>44975</c:v>
                </c:pt>
                <c:pt idx="9">
                  <c:v>44974</c:v>
                </c:pt>
                <c:pt idx="10">
                  <c:v>44973</c:v>
                </c:pt>
                <c:pt idx="11">
                  <c:v>44972</c:v>
                </c:pt>
                <c:pt idx="12">
                  <c:v>44971</c:v>
                </c:pt>
                <c:pt idx="13">
                  <c:v>44968</c:v>
                </c:pt>
                <c:pt idx="14">
                  <c:v>44967</c:v>
                </c:pt>
                <c:pt idx="15">
                  <c:v>44966</c:v>
                </c:pt>
                <c:pt idx="16">
                  <c:v>44965</c:v>
                </c:pt>
                <c:pt idx="17">
                  <c:v>44964</c:v>
                </c:pt>
                <c:pt idx="18">
                  <c:v>44961</c:v>
                </c:pt>
                <c:pt idx="19">
                  <c:v>44960</c:v>
                </c:pt>
                <c:pt idx="20">
                  <c:v>44959</c:v>
                </c:pt>
                <c:pt idx="21">
                  <c:v>44958</c:v>
                </c:pt>
                <c:pt idx="22">
                  <c:v>44957</c:v>
                </c:pt>
                <c:pt idx="23">
                  <c:v>44954</c:v>
                </c:pt>
                <c:pt idx="24">
                  <c:v>44953</c:v>
                </c:pt>
                <c:pt idx="25">
                  <c:v>44952</c:v>
                </c:pt>
                <c:pt idx="26">
                  <c:v>44951</c:v>
                </c:pt>
                <c:pt idx="27">
                  <c:v>44950</c:v>
                </c:pt>
                <c:pt idx="28">
                  <c:v>44947</c:v>
                </c:pt>
                <c:pt idx="29">
                  <c:v>44946</c:v>
                </c:pt>
                <c:pt idx="30">
                  <c:v>44945</c:v>
                </c:pt>
                <c:pt idx="31">
                  <c:v>44944</c:v>
                </c:pt>
                <c:pt idx="32">
                  <c:v>44943</c:v>
                </c:pt>
                <c:pt idx="33">
                  <c:v>44940</c:v>
                </c:pt>
                <c:pt idx="34">
                  <c:v>44939</c:v>
                </c:pt>
                <c:pt idx="35">
                  <c:v>44938</c:v>
                </c:pt>
                <c:pt idx="36">
                  <c:v>44937</c:v>
                </c:pt>
                <c:pt idx="37">
                  <c:v>44936</c:v>
                </c:pt>
                <c:pt idx="38">
                  <c:v>44926</c:v>
                </c:pt>
                <c:pt idx="39">
                  <c:v>44925</c:v>
                </c:pt>
                <c:pt idx="40">
                  <c:v>44924</c:v>
                </c:pt>
                <c:pt idx="41">
                  <c:v>44923</c:v>
                </c:pt>
                <c:pt idx="42">
                  <c:v>44922</c:v>
                </c:pt>
                <c:pt idx="43">
                  <c:v>44919</c:v>
                </c:pt>
                <c:pt idx="44">
                  <c:v>44918</c:v>
                </c:pt>
                <c:pt idx="45">
                  <c:v>44917</c:v>
                </c:pt>
                <c:pt idx="46">
                  <c:v>44916</c:v>
                </c:pt>
                <c:pt idx="47">
                  <c:v>44915</c:v>
                </c:pt>
                <c:pt idx="48">
                  <c:v>44912</c:v>
                </c:pt>
                <c:pt idx="49">
                  <c:v>44911</c:v>
                </c:pt>
                <c:pt idx="50">
                  <c:v>44910</c:v>
                </c:pt>
                <c:pt idx="51">
                  <c:v>44909</c:v>
                </c:pt>
                <c:pt idx="52">
                  <c:v>44908</c:v>
                </c:pt>
                <c:pt idx="53">
                  <c:v>44905</c:v>
                </c:pt>
                <c:pt idx="54">
                  <c:v>44904</c:v>
                </c:pt>
                <c:pt idx="55">
                  <c:v>44903</c:v>
                </c:pt>
                <c:pt idx="56">
                  <c:v>44902</c:v>
                </c:pt>
                <c:pt idx="57">
                  <c:v>44901</c:v>
                </c:pt>
                <c:pt idx="58">
                  <c:v>44898</c:v>
                </c:pt>
                <c:pt idx="59">
                  <c:v>44897</c:v>
                </c:pt>
                <c:pt idx="60">
                  <c:v>44896</c:v>
                </c:pt>
                <c:pt idx="61">
                  <c:v>44895</c:v>
                </c:pt>
                <c:pt idx="62">
                  <c:v>44894</c:v>
                </c:pt>
                <c:pt idx="63">
                  <c:v>44891</c:v>
                </c:pt>
                <c:pt idx="64">
                  <c:v>44890</c:v>
                </c:pt>
                <c:pt idx="65">
                  <c:v>44889</c:v>
                </c:pt>
                <c:pt idx="66">
                  <c:v>44888</c:v>
                </c:pt>
                <c:pt idx="67">
                  <c:v>44887</c:v>
                </c:pt>
                <c:pt idx="68">
                  <c:v>44884</c:v>
                </c:pt>
                <c:pt idx="69">
                  <c:v>44883</c:v>
                </c:pt>
                <c:pt idx="70">
                  <c:v>44882</c:v>
                </c:pt>
                <c:pt idx="71">
                  <c:v>44881</c:v>
                </c:pt>
                <c:pt idx="72">
                  <c:v>44880</c:v>
                </c:pt>
                <c:pt idx="73">
                  <c:v>44877</c:v>
                </c:pt>
                <c:pt idx="74">
                  <c:v>44876</c:v>
                </c:pt>
                <c:pt idx="75">
                  <c:v>44875</c:v>
                </c:pt>
                <c:pt idx="76">
                  <c:v>44874</c:v>
                </c:pt>
                <c:pt idx="77">
                  <c:v>44873</c:v>
                </c:pt>
                <c:pt idx="78">
                  <c:v>44869</c:v>
                </c:pt>
                <c:pt idx="79">
                  <c:v>44868</c:v>
                </c:pt>
                <c:pt idx="80">
                  <c:v>44867</c:v>
                </c:pt>
                <c:pt idx="81">
                  <c:v>44866</c:v>
                </c:pt>
                <c:pt idx="82">
                  <c:v>44863</c:v>
                </c:pt>
                <c:pt idx="83">
                  <c:v>44862</c:v>
                </c:pt>
                <c:pt idx="84">
                  <c:v>44861</c:v>
                </c:pt>
                <c:pt idx="85">
                  <c:v>44860</c:v>
                </c:pt>
                <c:pt idx="86">
                  <c:v>44859</c:v>
                </c:pt>
                <c:pt idx="87">
                  <c:v>44856</c:v>
                </c:pt>
                <c:pt idx="88">
                  <c:v>44855</c:v>
                </c:pt>
                <c:pt idx="89">
                  <c:v>44854</c:v>
                </c:pt>
                <c:pt idx="90">
                  <c:v>44853</c:v>
                </c:pt>
                <c:pt idx="91">
                  <c:v>44852</c:v>
                </c:pt>
                <c:pt idx="92">
                  <c:v>44849</c:v>
                </c:pt>
                <c:pt idx="93">
                  <c:v>44848</c:v>
                </c:pt>
                <c:pt idx="94">
                  <c:v>44847</c:v>
                </c:pt>
                <c:pt idx="95">
                  <c:v>44846</c:v>
                </c:pt>
                <c:pt idx="96">
                  <c:v>44845</c:v>
                </c:pt>
                <c:pt idx="97">
                  <c:v>44842</c:v>
                </c:pt>
                <c:pt idx="98">
                  <c:v>44841</c:v>
                </c:pt>
                <c:pt idx="99">
                  <c:v>44840</c:v>
                </c:pt>
                <c:pt idx="100">
                  <c:v>44839</c:v>
                </c:pt>
                <c:pt idx="101">
                  <c:v>44838</c:v>
                </c:pt>
                <c:pt idx="102">
                  <c:v>44835</c:v>
                </c:pt>
                <c:pt idx="103">
                  <c:v>44834</c:v>
                </c:pt>
                <c:pt idx="104">
                  <c:v>44833</c:v>
                </c:pt>
                <c:pt idx="105">
                  <c:v>44832</c:v>
                </c:pt>
                <c:pt idx="106">
                  <c:v>44831</c:v>
                </c:pt>
                <c:pt idx="107">
                  <c:v>44828</c:v>
                </c:pt>
                <c:pt idx="108">
                  <c:v>44827</c:v>
                </c:pt>
                <c:pt idx="109">
                  <c:v>44826</c:v>
                </c:pt>
                <c:pt idx="110">
                  <c:v>44825</c:v>
                </c:pt>
                <c:pt idx="111">
                  <c:v>44824</c:v>
                </c:pt>
                <c:pt idx="112">
                  <c:v>44821</c:v>
                </c:pt>
                <c:pt idx="113">
                  <c:v>44820</c:v>
                </c:pt>
                <c:pt idx="114">
                  <c:v>44819</c:v>
                </c:pt>
                <c:pt idx="115">
                  <c:v>44818</c:v>
                </c:pt>
                <c:pt idx="116">
                  <c:v>44817</c:v>
                </c:pt>
                <c:pt idx="117">
                  <c:v>44814</c:v>
                </c:pt>
                <c:pt idx="118">
                  <c:v>44813</c:v>
                </c:pt>
                <c:pt idx="119">
                  <c:v>44812</c:v>
                </c:pt>
                <c:pt idx="120">
                  <c:v>44811</c:v>
                </c:pt>
                <c:pt idx="121">
                  <c:v>44810</c:v>
                </c:pt>
                <c:pt idx="122">
                  <c:v>44807</c:v>
                </c:pt>
                <c:pt idx="123">
                  <c:v>44806</c:v>
                </c:pt>
                <c:pt idx="124">
                  <c:v>44805</c:v>
                </c:pt>
                <c:pt idx="125">
                  <c:v>44804</c:v>
                </c:pt>
                <c:pt idx="126">
                  <c:v>44803</c:v>
                </c:pt>
                <c:pt idx="127">
                  <c:v>44800</c:v>
                </c:pt>
                <c:pt idx="128">
                  <c:v>44799</c:v>
                </c:pt>
                <c:pt idx="129">
                  <c:v>44798</c:v>
                </c:pt>
                <c:pt idx="130">
                  <c:v>44797</c:v>
                </c:pt>
                <c:pt idx="131">
                  <c:v>44796</c:v>
                </c:pt>
                <c:pt idx="132">
                  <c:v>44793</c:v>
                </c:pt>
                <c:pt idx="133">
                  <c:v>44792</c:v>
                </c:pt>
                <c:pt idx="134">
                  <c:v>44791</c:v>
                </c:pt>
                <c:pt idx="135">
                  <c:v>44790</c:v>
                </c:pt>
                <c:pt idx="136">
                  <c:v>44789</c:v>
                </c:pt>
                <c:pt idx="137">
                  <c:v>44786</c:v>
                </c:pt>
                <c:pt idx="138">
                  <c:v>44785</c:v>
                </c:pt>
                <c:pt idx="139">
                  <c:v>44784</c:v>
                </c:pt>
                <c:pt idx="140">
                  <c:v>44783</c:v>
                </c:pt>
                <c:pt idx="141">
                  <c:v>44782</c:v>
                </c:pt>
                <c:pt idx="142">
                  <c:v>44779</c:v>
                </c:pt>
                <c:pt idx="143">
                  <c:v>44778</c:v>
                </c:pt>
                <c:pt idx="144">
                  <c:v>44777</c:v>
                </c:pt>
                <c:pt idx="145">
                  <c:v>44776</c:v>
                </c:pt>
                <c:pt idx="146">
                  <c:v>44775</c:v>
                </c:pt>
                <c:pt idx="147">
                  <c:v>44772</c:v>
                </c:pt>
                <c:pt idx="148">
                  <c:v>44771</c:v>
                </c:pt>
                <c:pt idx="149">
                  <c:v>44770</c:v>
                </c:pt>
                <c:pt idx="150">
                  <c:v>44769</c:v>
                </c:pt>
                <c:pt idx="151">
                  <c:v>44768</c:v>
                </c:pt>
                <c:pt idx="152">
                  <c:v>44765</c:v>
                </c:pt>
                <c:pt idx="153">
                  <c:v>44764</c:v>
                </c:pt>
                <c:pt idx="154">
                  <c:v>44763</c:v>
                </c:pt>
                <c:pt idx="155">
                  <c:v>44762</c:v>
                </c:pt>
                <c:pt idx="156">
                  <c:v>44761</c:v>
                </c:pt>
                <c:pt idx="157">
                  <c:v>44758</c:v>
                </c:pt>
                <c:pt idx="158">
                  <c:v>44757</c:v>
                </c:pt>
                <c:pt idx="159">
                  <c:v>44756</c:v>
                </c:pt>
                <c:pt idx="160">
                  <c:v>44755</c:v>
                </c:pt>
                <c:pt idx="161">
                  <c:v>44754</c:v>
                </c:pt>
                <c:pt idx="162">
                  <c:v>44751</c:v>
                </c:pt>
                <c:pt idx="163">
                  <c:v>44750</c:v>
                </c:pt>
                <c:pt idx="164">
                  <c:v>44749</c:v>
                </c:pt>
                <c:pt idx="165">
                  <c:v>44748</c:v>
                </c:pt>
                <c:pt idx="166">
                  <c:v>44747</c:v>
                </c:pt>
                <c:pt idx="167">
                  <c:v>44744</c:v>
                </c:pt>
                <c:pt idx="168">
                  <c:v>44743</c:v>
                </c:pt>
                <c:pt idx="169">
                  <c:v>44742</c:v>
                </c:pt>
                <c:pt idx="170">
                  <c:v>44741</c:v>
                </c:pt>
                <c:pt idx="171">
                  <c:v>44740</c:v>
                </c:pt>
                <c:pt idx="172">
                  <c:v>44737</c:v>
                </c:pt>
                <c:pt idx="173">
                  <c:v>44736</c:v>
                </c:pt>
                <c:pt idx="174">
                  <c:v>44735</c:v>
                </c:pt>
                <c:pt idx="175">
                  <c:v>44734</c:v>
                </c:pt>
                <c:pt idx="176">
                  <c:v>44733</c:v>
                </c:pt>
                <c:pt idx="177">
                  <c:v>44730</c:v>
                </c:pt>
                <c:pt idx="178">
                  <c:v>44729</c:v>
                </c:pt>
                <c:pt idx="179">
                  <c:v>44728</c:v>
                </c:pt>
                <c:pt idx="180">
                  <c:v>44727</c:v>
                </c:pt>
                <c:pt idx="181">
                  <c:v>44723</c:v>
                </c:pt>
                <c:pt idx="182">
                  <c:v>44722</c:v>
                </c:pt>
                <c:pt idx="183">
                  <c:v>44721</c:v>
                </c:pt>
                <c:pt idx="184">
                  <c:v>44720</c:v>
                </c:pt>
                <c:pt idx="185">
                  <c:v>44719</c:v>
                </c:pt>
                <c:pt idx="186">
                  <c:v>44716</c:v>
                </c:pt>
                <c:pt idx="187">
                  <c:v>44715</c:v>
                </c:pt>
                <c:pt idx="188">
                  <c:v>44714</c:v>
                </c:pt>
                <c:pt idx="189">
                  <c:v>44713</c:v>
                </c:pt>
                <c:pt idx="190">
                  <c:v>44712</c:v>
                </c:pt>
                <c:pt idx="191">
                  <c:v>44709</c:v>
                </c:pt>
                <c:pt idx="192">
                  <c:v>44708</c:v>
                </c:pt>
                <c:pt idx="193">
                  <c:v>44707</c:v>
                </c:pt>
                <c:pt idx="194">
                  <c:v>44706</c:v>
                </c:pt>
                <c:pt idx="195">
                  <c:v>44705</c:v>
                </c:pt>
                <c:pt idx="196">
                  <c:v>44702</c:v>
                </c:pt>
                <c:pt idx="197">
                  <c:v>44701</c:v>
                </c:pt>
                <c:pt idx="198">
                  <c:v>44700</c:v>
                </c:pt>
                <c:pt idx="199">
                  <c:v>44699</c:v>
                </c:pt>
                <c:pt idx="200">
                  <c:v>44698</c:v>
                </c:pt>
                <c:pt idx="201">
                  <c:v>44695</c:v>
                </c:pt>
                <c:pt idx="202">
                  <c:v>44694</c:v>
                </c:pt>
                <c:pt idx="203">
                  <c:v>44693</c:v>
                </c:pt>
                <c:pt idx="204">
                  <c:v>44688</c:v>
                </c:pt>
                <c:pt idx="205">
                  <c:v>44687</c:v>
                </c:pt>
                <c:pt idx="206">
                  <c:v>44686</c:v>
                </c:pt>
                <c:pt idx="207">
                  <c:v>44681</c:v>
                </c:pt>
                <c:pt idx="208">
                  <c:v>44680</c:v>
                </c:pt>
                <c:pt idx="209">
                  <c:v>44679</c:v>
                </c:pt>
                <c:pt idx="210">
                  <c:v>44678</c:v>
                </c:pt>
                <c:pt idx="211">
                  <c:v>44677</c:v>
                </c:pt>
                <c:pt idx="212">
                  <c:v>44674</c:v>
                </c:pt>
                <c:pt idx="213">
                  <c:v>44673</c:v>
                </c:pt>
                <c:pt idx="214">
                  <c:v>44672</c:v>
                </c:pt>
                <c:pt idx="215">
                  <c:v>44671</c:v>
                </c:pt>
                <c:pt idx="216">
                  <c:v>44670</c:v>
                </c:pt>
                <c:pt idx="217">
                  <c:v>44667</c:v>
                </c:pt>
                <c:pt idx="218">
                  <c:v>44666</c:v>
                </c:pt>
                <c:pt idx="219">
                  <c:v>44665</c:v>
                </c:pt>
                <c:pt idx="220">
                  <c:v>44664</c:v>
                </c:pt>
                <c:pt idx="221">
                  <c:v>44663</c:v>
                </c:pt>
                <c:pt idx="222">
                  <c:v>44660</c:v>
                </c:pt>
                <c:pt idx="223">
                  <c:v>44659</c:v>
                </c:pt>
                <c:pt idx="224">
                  <c:v>44658</c:v>
                </c:pt>
                <c:pt idx="225">
                  <c:v>44657</c:v>
                </c:pt>
                <c:pt idx="226">
                  <c:v>44656</c:v>
                </c:pt>
                <c:pt idx="227">
                  <c:v>44653</c:v>
                </c:pt>
                <c:pt idx="228">
                  <c:v>44652</c:v>
                </c:pt>
                <c:pt idx="229">
                  <c:v>44651</c:v>
                </c:pt>
                <c:pt idx="230">
                  <c:v>44650</c:v>
                </c:pt>
                <c:pt idx="231">
                  <c:v>44649</c:v>
                </c:pt>
                <c:pt idx="232">
                  <c:v>44646</c:v>
                </c:pt>
                <c:pt idx="233">
                  <c:v>44645</c:v>
                </c:pt>
                <c:pt idx="234">
                  <c:v>44644</c:v>
                </c:pt>
                <c:pt idx="235">
                  <c:v>44643</c:v>
                </c:pt>
                <c:pt idx="236">
                  <c:v>44642</c:v>
                </c:pt>
                <c:pt idx="237">
                  <c:v>44639</c:v>
                </c:pt>
                <c:pt idx="238">
                  <c:v>44638</c:v>
                </c:pt>
                <c:pt idx="239">
                  <c:v>44637</c:v>
                </c:pt>
                <c:pt idx="240">
                  <c:v>44636</c:v>
                </c:pt>
                <c:pt idx="241">
                  <c:v>44635</c:v>
                </c:pt>
                <c:pt idx="242">
                  <c:v>44632</c:v>
                </c:pt>
                <c:pt idx="243">
                  <c:v>44631</c:v>
                </c:pt>
                <c:pt idx="244">
                  <c:v>44630</c:v>
                </c:pt>
                <c:pt idx="245">
                  <c:v>44626</c:v>
                </c:pt>
                <c:pt idx="246">
                  <c:v>44625</c:v>
                </c:pt>
                <c:pt idx="247">
                  <c:v>44624</c:v>
                </c:pt>
                <c:pt idx="248">
                  <c:v>44623</c:v>
                </c:pt>
                <c:pt idx="249">
                  <c:v>44622</c:v>
                </c:pt>
                <c:pt idx="250">
                  <c:v>44621</c:v>
                </c:pt>
                <c:pt idx="251">
                  <c:v>44618</c:v>
                </c:pt>
                <c:pt idx="252">
                  <c:v>44617</c:v>
                </c:pt>
                <c:pt idx="253">
                  <c:v>44615</c:v>
                </c:pt>
                <c:pt idx="254">
                  <c:v>44614</c:v>
                </c:pt>
                <c:pt idx="255">
                  <c:v>44611</c:v>
                </c:pt>
                <c:pt idx="256">
                  <c:v>44610</c:v>
                </c:pt>
                <c:pt idx="257">
                  <c:v>44609</c:v>
                </c:pt>
                <c:pt idx="258">
                  <c:v>44608</c:v>
                </c:pt>
                <c:pt idx="259">
                  <c:v>44607</c:v>
                </c:pt>
                <c:pt idx="260">
                  <c:v>44604</c:v>
                </c:pt>
                <c:pt idx="261">
                  <c:v>44603</c:v>
                </c:pt>
                <c:pt idx="262">
                  <c:v>44602</c:v>
                </c:pt>
                <c:pt idx="263">
                  <c:v>44601</c:v>
                </c:pt>
                <c:pt idx="264">
                  <c:v>44600</c:v>
                </c:pt>
                <c:pt idx="265">
                  <c:v>44597</c:v>
                </c:pt>
                <c:pt idx="266">
                  <c:v>44596</c:v>
                </c:pt>
                <c:pt idx="267">
                  <c:v>44595</c:v>
                </c:pt>
                <c:pt idx="268">
                  <c:v>44594</c:v>
                </c:pt>
                <c:pt idx="269">
                  <c:v>44593</c:v>
                </c:pt>
                <c:pt idx="270">
                  <c:v>44590</c:v>
                </c:pt>
                <c:pt idx="271">
                  <c:v>44589</c:v>
                </c:pt>
                <c:pt idx="272">
                  <c:v>44588</c:v>
                </c:pt>
                <c:pt idx="273">
                  <c:v>44587</c:v>
                </c:pt>
                <c:pt idx="274">
                  <c:v>44586</c:v>
                </c:pt>
                <c:pt idx="275">
                  <c:v>44583</c:v>
                </c:pt>
                <c:pt idx="276">
                  <c:v>44582</c:v>
                </c:pt>
                <c:pt idx="277">
                  <c:v>44581</c:v>
                </c:pt>
                <c:pt idx="278">
                  <c:v>44580</c:v>
                </c:pt>
                <c:pt idx="279">
                  <c:v>44579</c:v>
                </c:pt>
                <c:pt idx="280">
                  <c:v>44576</c:v>
                </c:pt>
                <c:pt idx="281">
                  <c:v>44575</c:v>
                </c:pt>
                <c:pt idx="282">
                  <c:v>44574</c:v>
                </c:pt>
                <c:pt idx="283">
                  <c:v>44573</c:v>
                </c:pt>
                <c:pt idx="284">
                  <c:v>44572</c:v>
                </c:pt>
              </c:numCache>
            </c:numRef>
          </c:cat>
          <c:val>
            <c:numRef>
              <c:f>Лист1!$B$2:$B$286</c:f>
              <c:numCache>
                <c:formatCode>#,##0.00</c:formatCode>
                <c:ptCount val="285"/>
                <c:pt idx="0">
                  <c:v>4454.75</c:v>
                </c:pt>
                <c:pt idx="1">
                  <c:v>4467.8100000000004</c:v>
                </c:pt>
                <c:pt idx="2">
                  <c:v>4414.41</c:v>
                </c:pt>
                <c:pt idx="3">
                  <c:v>4379.07</c:v>
                </c:pt>
                <c:pt idx="4">
                  <c:v>4391.92</c:v>
                </c:pt>
                <c:pt idx="5">
                  <c:v>4412</c:v>
                </c:pt>
                <c:pt idx="6">
                  <c:v>4442.45</c:v>
                </c:pt>
                <c:pt idx="7">
                  <c:v>4365.8</c:v>
                </c:pt>
                <c:pt idx="8">
                  <c:v>4395.97</c:v>
                </c:pt>
                <c:pt idx="9">
                  <c:v>4401.67</c:v>
                </c:pt>
                <c:pt idx="10">
                  <c:v>4446.47</c:v>
                </c:pt>
                <c:pt idx="11">
                  <c:v>4407.74</c:v>
                </c:pt>
                <c:pt idx="12">
                  <c:v>4402.43</c:v>
                </c:pt>
                <c:pt idx="13">
                  <c:v>4397.7</c:v>
                </c:pt>
                <c:pt idx="14">
                  <c:v>4388.79</c:v>
                </c:pt>
                <c:pt idx="15">
                  <c:v>4304.91</c:v>
                </c:pt>
                <c:pt idx="16">
                  <c:v>4269.59</c:v>
                </c:pt>
                <c:pt idx="17">
                  <c:v>4256.6899999999996</c:v>
                </c:pt>
                <c:pt idx="18">
                  <c:v>4348.54</c:v>
                </c:pt>
                <c:pt idx="19">
                  <c:v>4336.8999999999996</c:v>
                </c:pt>
                <c:pt idx="20">
                  <c:v>4337.3599999999997</c:v>
                </c:pt>
                <c:pt idx="21">
                  <c:v>4362.29</c:v>
                </c:pt>
                <c:pt idx="22">
                  <c:v>4302.74</c:v>
                </c:pt>
                <c:pt idx="23">
                  <c:v>4307.8999999999996</c:v>
                </c:pt>
                <c:pt idx="24">
                  <c:v>4291.13</c:v>
                </c:pt>
                <c:pt idx="25">
                  <c:v>4258.3500000000004</c:v>
                </c:pt>
                <c:pt idx="26">
                  <c:v>4232.6899999999996</c:v>
                </c:pt>
                <c:pt idx="27">
                  <c:v>4247.2299999999996</c:v>
                </c:pt>
                <c:pt idx="28">
                  <c:v>4235.59</c:v>
                </c:pt>
                <c:pt idx="29">
                  <c:v>4251.41</c:v>
                </c:pt>
                <c:pt idx="30">
                  <c:v>4237.75</c:v>
                </c:pt>
                <c:pt idx="31">
                  <c:v>4231.99</c:v>
                </c:pt>
                <c:pt idx="32">
                  <c:v>4187.24</c:v>
                </c:pt>
                <c:pt idx="33">
                  <c:v>4089.96</c:v>
                </c:pt>
                <c:pt idx="34">
                  <c:v>4080.03</c:v>
                </c:pt>
                <c:pt idx="35">
                  <c:v>4168.82</c:v>
                </c:pt>
                <c:pt idx="36">
                  <c:v>4204.8500000000004</c:v>
                </c:pt>
                <c:pt idx="37">
                  <c:v>4186.3500000000004</c:v>
                </c:pt>
                <c:pt idx="38">
                  <c:v>4101.62</c:v>
                </c:pt>
                <c:pt idx="39">
                  <c:v>4173.2</c:v>
                </c:pt>
                <c:pt idx="40">
                  <c:v>4129.34</c:v>
                </c:pt>
                <c:pt idx="41">
                  <c:v>4048.78</c:v>
                </c:pt>
                <c:pt idx="42">
                  <c:v>3962.76</c:v>
                </c:pt>
                <c:pt idx="43">
                  <c:v>3975.92</c:v>
                </c:pt>
                <c:pt idx="44">
                  <c:v>4214.99</c:v>
                </c:pt>
                <c:pt idx="45">
                  <c:v>4112.93</c:v>
                </c:pt>
                <c:pt idx="46">
                  <c:v>3972.92</c:v>
                </c:pt>
                <c:pt idx="47">
                  <c:v>3823.72</c:v>
                </c:pt>
                <c:pt idx="48">
                  <c:v>3704.77</c:v>
                </c:pt>
                <c:pt idx="49">
                  <c:v>3737.85</c:v>
                </c:pt>
                <c:pt idx="50">
                  <c:v>3714.64</c:v>
                </c:pt>
                <c:pt idx="51">
                  <c:v>3630.93</c:v>
                </c:pt>
                <c:pt idx="52">
                  <c:v>3624.66</c:v>
                </c:pt>
                <c:pt idx="53">
                  <c:v>3590.33</c:v>
                </c:pt>
                <c:pt idx="54">
                  <c:v>3585.33</c:v>
                </c:pt>
                <c:pt idx="55">
                  <c:v>3589.24</c:v>
                </c:pt>
                <c:pt idx="56">
                  <c:v>3593.78</c:v>
                </c:pt>
                <c:pt idx="57">
                  <c:v>3568.23</c:v>
                </c:pt>
                <c:pt idx="58">
                  <c:v>3581.25</c:v>
                </c:pt>
                <c:pt idx="59">
                  <c:v>3447.29</c:v>
                </c:pt>
                <c:pt idx="60">
                  <c:v>3430.64</c:v>
                </c:pt>
                <c:pt idx="61">
                  <c:v>3429.49</c:v>
                </c:pt>
                <c:pt idx="62">
                  <c:v>3421.75</c:v>
                </c:pt>
                <c:pt idx="63">
                  <c:v>3413.32</c:v>
                </c:pt>
                <c:pt idx="64">
                  <c:v>3378.45</c:v>
                </c:pt>
                <c:pt idx="65">
                  <c:v>3390.49</c:v>
                </c:pt>
                <c:pt idx="66">
                  <c:v>3394.05</c:v>
                </c:pt>
                <c:pt idx="67">
                  <c:v>3420.47</c:v>
                </c:pt>
                <c:pt idx="68">
                  <c:v>3413.57</c:v>
                </c:pt>
                <c:pt idx="69">
                  <c:v>3442.39</c:v>
                </c:pt>
                <c:pt idx="70">
                  <c:v>3436.85</c:v>
                </c:pt>
                <c:pt idx="71">
                  <c:v>3430.01</c:v>
                </c:pt>
                <c:pt idx="72">
                  <c:v>3416.39</c:v>
                </c:pt>
                <c:pt idx="73">
                  <c:v>3377.92</c:v>
                </c:pt>
                <c:pt idx="74">
                  <c:v>3377.36</c:v>
                </c:pt>
                <c:pt idx="75">
                  <c:v>3295.46</c:v>
                </c:pt>
                <c:pt idx="76">
                  <c:v>3291.53</c:v>
                </c:pt>
                <c:pt idx="77">
                  <c:v>3296.57</c:v>
                </c:pt>
                <c:pt idx="78">
                  <c:v>3293.19</c:v>
                </c:pt>
                <c:pt idx="79">
                  <c:v>3259.32</c:v>
                </c:pt>
                <c:pt idx="80">
                  <c:v>3236.92</c:v>
                </c:pt>
                <c:pt idx="81">
                  <c:v>3265.15</c:v>
                </c:pt>
                <c:pt idx="82">
                  <c:v>3283.6</c:v>
                </c:pt>
                <c:pt idx="83">
                  <c:v>3288.05</c:v>
                </c:pt>
                <c:pt idx="84">
                  <c:v>3276.93</c:v>
                </c:pt>
                <c:pt idx="85">
                  <c:v>3251.94</c:v>
                </c:pt>
                <c:pt idx="86">
                  <c:v>3231.34</c:v>
                </c:pt>
                <c:pt idx="87">
                  <c:v>3217.44</c:v>
                </c:pt>
                <c:pt idx="88">
                  <c:v>3226.4</c:v>
                </c:pt>
                <c:pt idx="89">
                  <c:v>3273.24</c:v>
                </c:pt>
                <c:pt idx="90">
                  <c:v>3271.89</c:v>
                </c:pt>
                <c:pt idx="91">
                  <c:v>3275.08</c:v>
                </c:pt>
                <c:pt idx="92">
                  <c:v>3341.18</c:v>
                </c:pt>
                <c:pt idx="93">
                  <c:v>3410.3</c:v>
                </c:pt>
                <c:pt idx="94">
                  <c:v>3412.3</c:v>
                </c:pt>
                <c:pt idx="95">
                  <c:v>3432.71</c:v>
                </c:pt>
                <c:pt idx="96">
                  <c:v>3398.06</c:v>
                </c:pt>
                <c:pt idx="97">
                  <c:v>3375.52</c:v>
                </c:pt>
                <c:pt idx="98">
                  <c:v>3294.19</c:v>
                </c:pt>
                <c:pt idx="99">
                  <c:v>3275.18</c:v>
                </c:pt>
                <c:pt idx="100">
                  <c:v>3153.58</c:v>
                </c:pt>
                <c:pt idx="101">
                  <c:v>3094.08</c:v>
                </c:pt>
                <c:pt idx="102">
                  <c:v>2942.06</c:v>
                </c:pt>
                <c:pt idx="103">
                  <c:v>3049.65</c:v>
                </c:pt>
                <c:pt idx="104">
                  <c:v>3071.11</c:v>
                </c:pt>
                <c:pt idx="105">
                  <c:v>3073.7</c:v>
                </c:pt>
                <c:pt idx="106">
                  <c:v>3064.74</c:v>
                </c:pt>
                <c:pt idx="107">
                  <c:v>3122.98</c:v>
                </c:pt>
                <c:pt idx="108">
                  <c:v>3215.84</c:v>
                </c:pt>
                <c:pt idx="109">
                  <c:v>3256.69</c:v>
                </c:pt>
                <c:pt idx="110">
                  <c:v>3212.03</c:v>
                </c:pt>
                <c:pt idx="111">
                  <c:v>3220.08</c:v>
                </c:pt>
                <c:pt idx="112">
                  <c:v>3260.06</c:v>
                </c:pt>
                <c:pt idx="113">
                  <c:v>3268.62</c:v>
                </c:pt>
                <c:pt idx="114">
                  <c:v>3276.4</c:v>
                </c:pt>
                <c:pt idx="115">
                  <c:v>3334.05</c:v>
                </c:pt>
                <c:pt idx="116">
                  <c:v>3330.39</c:v>
                </c:pt>
                <c:pt idx="117">
                  <c:v>3323.22</c:v>
                </c:pt>
                <c:pt idx="118">
                  <c:v>3328.33</c:v>
                </c:pt>
                <c:pt idx="119">
                  <c:v>3349.06</c:v>
                </c:pt>
                <c:pt idx="120">
                  <c:v>3347.5</c:v>
                </c:pt>
                <c:pt idx="121">
                  <c:v>3353.22</c:v>
                </c:pt>
                <c:pt idx="122">
                  <c:v>3288.6</c:v>
                </c:pt>
                <c:pt idx="123">
                  <c:v>3323.12</c:v>
                </c:pt>
                <c:pt idx="124">
                  <c:v>3351.1</c:v>
                </c:pt>
                <c:pt idx="125">
                  <c:v>3398.94</c:v>
                </c:pt>
                <c:pt idx="126">
                  <c:v>3398.71</c:v>
                </c:pt>
                <c:pt idx="127">
                  <c:v>3387.88</c:v>
                </c:pt>
                <c:pt idx="128">
                  <c:v>3354.52</c:v>
                </c:pt>
                <c:pt idx="129">
                  <c:v>3369.02</c:v>
                </c:pt>
                <c:pt idx="130">
                  <c:v>3337.74</c:v>
                </c:pt>
                <c:pt idx="131">
                  <c:v>3362.74</c:v>
                </c:pt>
                <c:pt idx="132">
                  <c:v>3356.56</c:v>
                </c:pt>
                <c:pt idx="133">
                  <c:v>3406.56</c:v>
                </c:pt>
                <c:pt idx="134">
                  <c:v>3466.86</c:v>
                </c:pt>
                <c:pt idx="135">
                  <c:v>3508.52</c:v>
                </c:pt>
                <c:pt idx="136">
                  <c:v>3536.25</c:v>
                </c:pt>
                <c:pt idx="137">
                  <c:v>3517.86</c:v>
                </c:pt>
                <c:pt idx="138">
                  <c:v>3498.68</c:v>
                </c:pt>
                <c:pt idx="139">
                  <c:v>3489.33</c:v>
                </c:pt>
                <c:pt idx="140">
                  <c:v>3463.39</c:v>
                </c:pt>
                <c:pt idx="141">
                  <c:v>3438.71</c:v>
                </c:pt>
                <c:pt idx="142">
                  <c:v>3461.06</c:v>
                </c:pt>
                <c:pt idx="143">
                  <c:v>3412.14</c:v>
                </c:pt>
                <c:pt idx="144">
                  <c:v>3446.8</c:v>
                </c:pt>
                <c:pt idx="145">
                  <c:v>3428.13</c:v>
                </c:pt>
                <c:pt idx="146">
                  <c:v>3497.98</c:v>
                </c:pt>
                <c:pt idx="147">
                  <c:v>3456.44</c:v>
                </c:pt>
                <c:pt idx="148">
                  <c:v>3317.67</c:v>
                </c:pt>
                <c:pt idx="149">
                  <c:v>3330.21</c:v>
                </c:pt>
                <c:pt idx="150">
                  <c:v>3241.81</c:v>
                </c:pt>
                <c:pt idx="151">
                  <c:v>3226.8</c:v>
                </c:pt>
                <c:pt idx="152">
                  <c:v>3146.22</c:v>
                </c:pt>
                <c:pt idx="153">
                  <c:v>3103.78</c:v>
                </c:pt>
                <c:pt idx="154">
                  <c:v>3020.86</c:v>
                </c:pt>
                <c:pt idx="155">
                  <c:v>3063.93</c:v>
                </c:pt>
                <c:pt idx="156">
                  <c:v>3102.63</c:v>
                </c:pt>
                <c:pt idx="157">
                  <c:v>3162.2</c:v>
                </c:pt>
                <c:pt idx="158">
                  <c:v>3230.17</c:v>
                </c:pt>
                <c:pt idx="159">
                  <c:v>3256.92</c:v>
                </c:pt>
                <c:pt idx="160">
                  <c:v>3292.43</c:v>
                </c:pt>
                <c:pt idx="161">
                  <c:v>3425.96</c:v>
                </c:pt>
                <c:pt idx="162">
                  <c:v>3443.04</c:v>
                </c:pt>
                <c:pt idx="163">
                  <c:v>3561.38</c:v>
                </c:pt>
                <c:pt idx="164">
                  <c:v>3584.11</c:v>
                </c:pt>
                <c:pt idx="165">
                  <c:v>3401.96</c:v>
                </c:pt>
                <c:pt idx="166">
                  <c:v>3183.37</c:v>
                </c:pt>
                <c:pt idx="167">
                  <c:v>3140.99</c:v>
                </c:pt>
                <c:pt idx="168">
                  <c:v>3068.92</c:v>
                </c:pt>
                <c:pt idx="169">
                  <c:v>2991.91</c:v>
                </c:pt>
                <c:pt idx="170">
                  <c:v>3110.23</c:v>
                </c:pt>
                <c:pt idx="171">
                  <c:v>3131.91</c:v>
                </c:pt>
                <c:pt idx="172">
                  <c:v>3157.73</c:v>
                </c:pt>
                <c:pt idx="173">
                  <c:v>3159.68</c:v>
                </c:pt>
                <c:pt idx="174">
                  <c:v>3152.26</c:v>
                </c:pt>
                <c:pt idx="175">
                  <c:v>3230.23</c:v>
                </c:pt>
                <c:pt idx="176">
                  <c:v>3325.83</c:v>
                </c:pt>
                <c:pt idx="177">
                  <c:v>3330.2</c:v>
                </c:pt>
                <c:pt idx="178">
                  <c:v>3334.51</c:v>
                </c:pt>
                <c:pt idx="179">
                  <c:v>3312.46</c:v>
                </c:pt>
                <c:pt idx="180">
                  <c:v>3360.65</c:v>
                </c:pt>
                <c:pt idx="181">
                  <c:v>3427</c:v>
                </c:pt>
                <c:pt idx="182">
                  <c:v>3478.48</c:v>
                </c:pt>
                <c:pt idx="183">
                  <c:v>3581.53</c:v>
                </c:pt>
                <c:pt idx="184">
                  <c:v>3620.13</c:v>
                </c:pt>
                <c:pt idx="185">
                  <c:v>3624.7</c:v>
                </c:pt>
                <c:pt idx="186">
                  <c:v>3675.5</c:v>
                </c:pt>
                <c:pt idx="187">
                  <c:v>3652.31</c:v>
                </c:pt>
                <c:pt idx="188">
                  <c:v>3634.03</c:v>
                </c:pt>
                <c:pt idx="189">
                  <c:v>3674.11</c:v>
                </c:pt>
                <c:pt idx="190">
                  <c:v>3756.62</c:v>
                </c:pt>
                <c:pt idx="191">
                  <c:v>3945.83</c:v>
                </c:pt>
                <c:pt idx="192">
                  <c:v>3685.05</c:v>
                </c:pt>
                <c:pt idx="193">
                  <c:v>3379.59</c:v>
                </c:pt>
                <c:pt idx="194">
                  <c:v>3399.81</c:v>
                </c:pt>
                <c:pt idx="195">
                  <c:v>3432.62</c:v>
                </c:pt>
                <c:pt idx="196">
                  <c:v>3491.12</c:v>
                </c:pt>
                <c:pt idx="197">
                  <c:v>3632.72</c:v>
                </c:pt>
                <c:pt idx="198">
                  <c:v>3729.64</c:v>
                </c:pt>
                <c:pt idx="199">
                  <c:v>3696.71</c:v>
                </c:pt>
                <c:pt idx="200">
                  <c:v>3695.18</c:v>
                </c:pt>
                <c:pt idx="201">
                  <c:v>3767</c:v>
                </c:pt>
                <c:pt idx="202">
                  <c:v>3917.33</c:v>
                </c:pt>
                <c:pt idx="203">
                  <c:v>4110.72</c:v>
                </c:pt>
                <c:pt idx="204">
                  <c:v>4099.58</c:v>
                </c:pt>
                <c:pt idx="205">
                  <c:v>3968.82</c:v>
                </c:pt>
                <c:pt idx="206">
                  <c:v>4172.75</c:v>
                </c:pt>
                <c:pt idx="207">
                  <c:v>4312.32</c:v>
                </c:pt>
                <c:pt idx="208">
                  <c:v>4383.25</c:v>
                </c:pt>
                <c:pt idx="209">
                  <c:v>4462.53</c:v>
                </c:pt>
                <c:pt idx="210">
                  <c:v>4429.83</c:v>
                </c:pt>
                <c:pt idx="211">
                  <c:v>4579.3599999999997</c:v>
                </c:pt>
                <c:pt idx="212">
                  <c:v>4593.43</c:v>
                </c:pt>
                <c:pt idx="213">
                  <c:v>4700.8999999999996</c:v>
                </c:pt>
                <c:pt idx="214">
                  <c:v>4867.2</c:v>
                </c:pt>
                <c:pt idx="215">
                  <c:v>4988.28</c:v>
                </c:pt>
                <c:pt idx="216">
                  <c:v>5015.0600000000004</c:v>
                </c:pt>
                <c:pt idx="217">
                  <c:v>5052.3500000000004</c:v>
                </c:pt>
                <c:pt idx="218">
                  <c:v>5166.17</c:v>
                </c:pt>
                <c:pt idx="219">
                  <c:v>5033.78</c:v>
                </c:pt>
                <c:pt idx="220">
                  <c:v>4996.12</c:v>
                </c:pt>
                <c:pt idx="221">
                  <c:v>4940.9399999999996</c:v>
                </c:pt>
                <c:pt idx="222">
                  <c:v>4650.29</c:v>
                </c:pt>
                <c:pt idx="223">
                  <c:v>4732.04</c:v>
                </c:pt>
                <c:pt idx="224">
                  <c:v>5162.4799999999996</c:v>
                </c:pt>
                <c:pt idx="225">
                  <c:v>5172.87</c:v>
                </c:pt>
                <c:pt idx="226">
                  <c:v>5185.42</c:v>
                </c:pt>
                <c:pt idx="227">
                  <c:v>5185.8</c:v>
                </c:pt>
                <c:pt idx="228">
                  <c:v>5159.82</c:v>
                </c:pt>
                <c:pt idx="229">
                  <c:v>5184.57</c:v>
                </c:pt>
                <c:pt idx="230">
                  <c:v>5301.45</c:v>
                </c:pt>
                <c:pt idx="231">
                  <c:v>5805.91</c:v>
                </c:pt>
                <c:pt idx="232">
                  <c:v>6017.86</c:v>
                </c:pt>
                <c:pt idx="233">
                  <c:v>6008.83</c:v>
                </c:pt>
                <c:pt idx="234">
                  <c:v>6408.41</c:v>
                </c:pt>
                <c:pt idx="235">
                  <c:v>6455.72</c:v>
                </c:pt>
                <c:pt idx="236">
                  <c:v>6478.95</c:v>
                </c:pt>
                <c:pt idx="237">
                  <c:v>6460.03</c:v>
                </c:pt>
                <c:pt idx="238">
                  <c:v>6541.42</c:v>
                </c:pt>
                <c:pt idx="239">
                  <c:v>6665.65</c:v>
                </c:pt>
                <c:pt idx="240">
                  <c:v>6913.1</c:v>
                </c:pt>
                <c:pt idx="241">
                  <c:v>7265.07</c:v>
                </c:pt>
                <c:pt idx="242">
                  <c:v>7475.21</c:v>
                </c:pt>
                <c:pt idx="243">
                  <c:v>7731.42</c:v>
                </c:pt>
                <c:pt idx="244">
                  <c:v>7610.16</c:v>
                </c:pt>
                <c:pt idx="245">
                  <c:v>6617.8</c:v>
                </c:pt>
                <c:pt idx="246">
                  <c:v>6612.7</c:v>
                </c:pt>
                <c:pt idx="247">
                  <c:v>6953.99</c:v>
                </c:pt>
                <c:pt idx="248">
                  <c:v>6393.4</c:v>
                </c:pt>
                <c:pt idx="249">
                  <c:v>5664.73</c:v>
                </c:pt>
                <c:pt idx="250">
                  <c:v>5725.1</c:v>
                </c:pt>
                <c:pt idx="251">
                  <c:v>5136.3100000000004</c:v>
                </c:pt>
                <c:pt idx="252">
                  <c:v>5501.19</c:v>
                </c:pt>
                <c:pt idx="253">
                  <c:v>4899.6000000000004</c:v>
                </c:pt>
                <c:pt idx="254">
                  <c:v>4678.1899999999996</c:v>
                </c:pt>
                <c:pt idx="255">
                  <c:v>4596.2299999999996</c:v>
                </c:pt>
                <c:pt idx="256">
                  <c:v>4594.7</c:v>
                </c:pt>
                <c:pt idx="257">
                  <c:v>4472.3599999999997</c:v>
                </c:pt>
                <c:pt idx="258">
                  <c:v>4542.75</c:v>
                </c:pt>
                <c:pt idx="259">
                  <c:v>4568.9399999999996</c:v>
                </c:pt>
                <c:pt idx="260">
                  <c:v>4402.8599999999997</c:v>
                </c:pt>
                <c:pt idx="261">
                  <c:v>4401.9799999999996</c:v>
                </c:pt>
                <c:pt idx="262">
                  <c:v>4396.4399999999996</c:v>
                </c:pt>
                <c:pt idx="263">
                  <c:v>4408.79</c:v>
                </c:pt>
                <c:pt idx="264">
                  <c:v>4406.8599999999997</c:v>
                </c:pt>
                <c:pt idx="265">
                  <c:v>4436.74</c:v>
                </c:pt>
                <c:pt idx="266">
                  <c:v>4445.08</c:v>
                </c:pt>
                <c:pt idx="267">
                  <c:v>4431.2</c:v>
                </c:pt>
                <c:pt idx="268">
                  <c:v>4479.74</c:v>
                </c:pt>
                <c:pt idx="269">
                  <c:v>4459.8900000000003</c:v>
                </c:pt>
                <c:pt idx="270">
                  <c:v>4478.88</c:v>
                </c:pt>
                <c:pt idx="271">
                  <c:v>4608.1099999999997</c:v>
                </c:pt>
                <c:pt idx="272">
                  <c:v>4683.3</c:v>
                </c:pt>
                <c:pt idx="273">
                  <c:v>4641.26</c:v>
                </c:pt>
                <c:pt idx="274">
                  <c:v>4572.3500000000004</c:v>
                </c:pt>
                <c:pt idx="275">
                  <c:v>4522.62</c:v>
                </c:pt>
                <c:pt idx="276">
                  <c:v>4513.92</c:v>
                </c:pt>
                <c:pt idx="277">
                  <c:v>4491.8</c:v>
                </c:pt>
                <c:pt idx="278">
                  <c:v>4444.09</c:v>
                </c:pt>
                <c:pt idx="279">
                  <c:v>4449.57</c:v>
                </c:pt>
                <c:pt idx="280">
                  <c:v>4438.92</c:v>
                </c:pt>
                <c:pt idx="281">
                  <c:v>4369.08</c:v>
                </c:pt>
                <c:pt idx="282">
                  <c:v>4352.3100000000004</c:v>
                </c:pt>
                <c:pt idx="283">
                  <c:v>4343.34</c:v>
                </c:pt>
                <c:pt idx="284">
                  <c:v>4349.29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A2B-4730-9C98-3D7B3538C4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Серебро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Лист1!$A$2:$A$286</c:f>
              <c:numCache>
                <c:formatCode>m/d/yyyy</c:formatCode>
                <c:ptCount val="285"/>
                <c:pt idx="0">
                  <c:v>44989</c:v>
                </c:pt>
                <c:pt idx="1">
                  <c:v>44988</c:v>
                </c:pt>
                <c:pt idx="2">
                  <c:v>44987</c:v>
                </c:pt>
                <c:pt idx="3">
                  <c:v>44986</c:v>
                </c:pt>
                <c:pt idx="4">
                  <c:v>44985</c:v>
                </c:pt>
                <c:pt idx="5">
                  <c:v>44980</c:v>
                </c:pt>
                <c:pt idx="6">
                  <c:v>44979</c:v>
                </c:pt>
                <c:pt idx="7">
                  <c:v>44978</c:v>
                </c:pt>
                <c:pt idx="8">
                  <c:v>44975</c:v>
                </c:pt>
                <c:pt idx="9">
                  <c:v>44974</c:v>
                </c:pt>
                <c:pt idx="10">
                  <c:v>44973</c:v>
                </c:pt>
                <c:pt idx="11">
                  <c:v>44972</c:v>
                </c:pt>
                <c:pt idx="12">
                  <c:v>44971</c:v>
                </c:pt>
                <c:pt idx="13">
                  <c:v>44968</c:v>
                </c:pt>
                <c:pt idx="14">
                  <c:v>44967</c:v>
                </c:pt>
                <c:pt idx="15">
                  <c:v>44966</c:v>
                </c:pt>
                <c:pt idx="16">
                  <c:v>44965</c:v>
                </c:pt>
                <c:pt idx="17">
                  <c:v>44964</c:v>
                </c:pt>
                <c:pt idx="18">
                  <c:v>44961</c:v>
                </c:pt>
                <c:pt idx="19">
                  <c:v>44960</c:v>
                </c:pt>
                <c:pt idx="20">
                  <c:v>44959</c:v>
                </c:pt>
                <c:pt idx="21">
                  <c:v>44958</c:v>
                </c:pt>
                <c:pt idx="22">
                  <c:v>44957</c:v>
                </c:pt>
                <c:pt idx="23">
                  <c:v>44954</c:v>
                </c:pt>
                <c:pt idx="24">
                  <c:v>44953</c:v>
                </c:pt>
                <c:pt idx="25">
                  <c:v>44952</c:v>
                </c:pt>
                <c:pt idx="26">
                  <c:v>44951</c:v>
                </c:pt>
                <c:pt idx="27">
                  <c:v>44950</c:v>
                </c:pt>
                <c:pt idx="28">
                  <c:v>44947</c:v>
                </c:pt>
                <c:pt idx="29">
                  <c:v>44946</c:v>
                </c:pt>
                <c:pt idx="30">
                  <c:v>44945</c:v>
                </c:pt>
                <c:pt idx="31">
                  <c:v>44944</c:v>
                </c:pt>
                <c:pt idx="32">
                  <c:v>44943</c:v>
                </c:pt>
                <c:pt idx="33">
                  <c:v>44940</c:v>
                </c:pt>
                <c:pt idx="34">
                  <c:v>44939</c:v>
                </c:pt>
                <c:pt idx="35">
                  <c:v>44938</c:v>
                </c:pt>
                <c:pt idx="36">
                  <c:v>44937</c:v>
                </c:pt>
                <c:pt idx="37">
                  <c:v>44936</c:v>
                </c:pt>
                <c:pt idx="38">
                  <c:v>44926</c:v>
                </c:pt>
                <c:pt idx="39">
                  <c:v>44925</c:v>
                </c:pt>
                <c:pt idx="40">
                  <c:v>44924</c:v>
                </c:pt>
                <c:pt idx="41">
                  <c:v>44923</c:v>
                </c:pt>
                <c:pt idx="42">
                  <c:v>44922</c:v>
                </c:pt>
                <c:pt idx="43">
                  <c:v>44919</c:v>
                </c:pt>
                <c:pt idx="44">
                  <c:v>44918</c:v>
                </c:pt>
                <c:pt idx="45">
                  <c:v>44917</c:v>
                </c:pt>
                <c:pt idx="46">
                  <c:v>44916</c:v>
                </c:pt>
                <c:pt idx="47">
                  <c:v>44915</c:v>
                </c:pt>
                <c:pt idx="48">
                  <c:v>44912</c:v>
                </c:pt>
                <c:pt idx="49">
                  <c:v>44911</c:v>
                </c:pt>
                <c:pt idx="50">
                  <c:v>44910</c:v>
                </c:pt>
                <c:pt idx="51">
                  <c:v>44909</c:v>
                </c:pt>
                <c:pt idx="52">
                  <c:v>44908</c:v>
                </c:pt>
                <c:pt idx="53">
                  <c:v>44905</c:v>
                </c:pt>
                <c:pt idx="54">
                  <c:v>44904</c:v>
                </c:pt>
                <c:pt idx="55">
                  <c:v>44903</c:v>
                </c:pt>
                <c:pt idx="56">
                  <c:v>44902</c:v>
                </c:pt>
                <c:pt idx="57">
                  <c:v>44901</c:v>
                </c:pt>
                <c:pt idx="58">
                  <c:v>44898</c:v>
                </c:pt>
                <c:pt idx="59">
                  <c:v>44897</c:v>
                </c:pt>
                <c:pt idx="60">
                  <c:v>44896</c:v>
                </c:pt>
                <c:pt idx="61">
                  <c:v>44895</c:v>
                </c:pt>
                <c:pt idx="62">
                  <c:v>44894</c:v>
                </c:pt>
                <c:pt idx="63">
                  <c:v>44891</c:v>
                </c:pt>
                <c:pt idx="64">
                  <c:v>44890</c:v>
                </c:pt>
                <c:pt idx="65">
                  <c:v>44889</c:v>
                </c:pt>
                <c:pt idx="66">
                  <c:v>44888</c:v>
                </c:pt>
                <c:pt idx="67">
                  <c:v>44887</c:v>
                </c:pt>
                <c:pt idx="68">
                  <c:v>44884</c:v>
                </c:pt>
                <c:pt idx="69">
                  <c:v>44883</c:v>
                </c:pt>
                <c:pt idx="70">
                  <c:v>44882</c:v>
                </c:pt>
                <c:pt idx="71">
                  <c:v>44881</c:v>
                </c:pt>
                <c:pt idx="72">
                  <c:v>44880</c:v>
                </c:pt>
                <c:pt idx="73">
                  <c:v>44877</c:v>
                </c:pt>
                <c:pt idx="74">
                  <c:v>44876</c:v>
                </c:pt>
                <c:pt idx="75">
                  <c:v>44875</c:v>
                </c:pt>
                <c:pt idx="76">
                  <c:v>44874</c:v>
                </c:pt>
                <c:pt idx="77">
                  <c:v>44873</c:v>
                </c:pt>
                <c:pt idx="78">
                  <c:v>44869</c:v>
                </c:pt>
                <c:pt idx="79">
                  <c:v>44868</c:v>
                </c:pt>
                <c:pt idx="80">
                  <c:v>44867</c:v>
                </c:pt>
                <c:pt idx="81">
                  <c:v>44866</c:v>
                </c:pt>
                <c:pt idx="82">
                  <c:v>44863</c:v>
                </c:pt>
                <c:pt idx="83">
                  <c:v>44862</c:v>
                </c:pt>
                <c:pt idx="84">
                  <c:v>44861</c:v>
                </c:pt>
                <c:pt idx="85">
                  <c:v>44860</c:v>
                </c:pt>
                <c:pt idx="86">
                  <c:v>44859</c:v>
                </c:pt>
                <c:pt idx="87">
                  <c:v>44856</c:v>
                </c:pt>
                <c:pt idx="88">
                  <c:v>44855</c:v>
                </c:pt>
                <c:pt idx="89">
                  <c:v>44854</c:v>
                </c:pt>
                <c:pt idx="90">
                  <c:v>44853</c:v>
                </c:pt>
                <c:pt idx="91">
                  <c:v>44852</c:v>
                </c:pt>
                <c:pt idx="92">
                  <c:v>44849</c:v>
                </c:pt>
                <c:pt idx="93">
                  <c:v>44848</c:v>
                </c:pt>
                <c:pt idx="94">
                  <c:v>44847</c:v>
                </c:pt>
                <c:pt idx="95">
                  <c:v>44846</c:v>
                </c:pt>
                <c:pt idx="96">
                  <c:v>44845</c:v>
                </c:pt>
                <c:pt idx="97">
                  <c:v>44842</c:v>
                </c:pt>
                <c:pt idx="98">
                  <c:v>44841</c:v>
                </c:pt>
                <c:pt idx="99">
                  <c:v>44840</c:v>
                </c:pt>
                <c:pt idx="100">
                  <c:v>44839</c:v>
                </c:pt>
                <c:pt idx="101">
                  <c:v>44838</c:v>
                </c:pt>
                <c:pt idx="102">
                  <c:v>44835</c:v>
                </c:pt>
                <c:pt idx="103">
                  <c:v>44834</c:v>
                </c:pt>
                <c:pt idx="104">
                  <c:v>44833</c:v>
                </c:pt>
                <c:pt idx="105">
                  <c:v>44832</c:v>
                </c:pt>
                <c:pt idx="106">
                  <c:v>44831</c:v>
                </c:pt>
                <c:pt idx="107">
                  <c:v>44828</c:v>
                </c:pt>
                <c:pt idx="108">
                  <c:v>44827</c:v>
                </c:pt>
                <c:pt idx="109">
                  <c:v>44826</c:v>
                </c:pt>
                <c:pt idx="110">
                  <c:v>44825</c:v>
                </c:pt>
                <c:pt idx="111">
                  <c:v>44824</c:v>
                </c:pt>
                <c:pt idx="112">
                  <c:v>44821</c:v>
                </c:pt>
                <c:pt idx="113">
                  <c:v>44820</c:v>
                </c:pt>
                <c:pt idx="114">
                  <c:v>44819</c:v>
                </c:pt>
                <c:pt idx="115">
                  <c:v>44818</c:v>
                </c:pt>
                <c:pt idx="116">
                  <c:v>44817</c:v>
                </c:pt>
                <c:pt idx="117">
                  <c:v>44814</c:v>
                </c:pt>
                <c:pt idx="118">
                  <c:v>44813</c:v>
                </c:pt>
                <c:pt idx="119">
                  <c:v>44812</c:v>
                </c:pt>
                <c:pt idx="120">
                  <c:v>44811</c:v>
                </c:pt>
                <c:pt idx="121">
                  <c:v>44810</c:v>
                </c:pt>
                <c:pt idx="122">
                  <c:v>44807</c:v>
                </c:pt>
                <c:pt idx="123">
                  <c:v>44806</c:v>
                </c:pt>
                <c:pt idx="124">
                  <c:v>44805</c:v>
                </c:pt>
                <c:pt idx="125">
                  <c:v>44804</c:v>
                </c:pt>
                <c:pt idx="126">
                  <c:v>44803</c:v>
                </c:pt>
                <c:pt idx="127">
                  <c:v>44800</c:v>
                </c:pt>
                <c:pt idx="128">
                  <c:v>44799</c:v>
                </c:pt>
                <c:pt idx="129">
                  <c:v>44798</c:v>
                </c:pt>
                <c:pt idx="130">
                  <c:v>44797</c:v>
                </c:pt>
                <c:pt idx="131">
                  <c:v>44796</c:v>
                </c:pt>
                <c:pt idx="132">
                  <c:v>44793</c:v>
                </c:pt>
                <c:pt idx="133">
                  <c:v>44792</c:v>
                </c:pt>
                <c:pt idx="134">
                  <c:v>44791</c:v>
                </c:pt>
                <c:pt idx="135">
                  <c:v>44790</c:v>
                </c:pt>
                <c:pt idx="136">
                  <c:v>44789</c:v>
                </c:pt>
                <c:pt idx="137">
                  <c:v>44786</c:v>
                </c:pt>
                <c:pt idx="138">
                  <c:v>44785</c:v>
                </c:pt>
                <c:pt idx="139">
                  <c:v>44784</c:v>
                </c:pt>
                <c:pt idx="140">
                  <c:v>44783</c:v>
                </c:pt>
                <c:pt idx="141">
                  <c:v>44782</c:v>
                </c:pt>
                <c:pt idx="142">
                  <c:v>44779</c:v>
                </c:pt>
                <c:pt idx="143">
                  <c:v>44778</c:v>
                </c:pt>
                <c:pt idx="144">
                  <c:v>44777</c:v>
                </c:pt>
                <c:pt idx="145">
                  <c:v>44776</c:v>
                </c:pt>
                <c:pt idx="146">
                  <c:v>44775</c:v>
                </c:pt>
                <c:pt idx="147">
                  <c:v>44772</c:v>
                </c:pt>
                <c:pt idx="148">
                  <c:v>44771</c:v>
                </c:pt>
                <c:pt idx="149">
                  <c:v>44770</c:v>
                </c:pt>
                <c:pt idx="150">
                  <c:v>44769</c:v>
                </c:pt>
                <c:pt idx="151">
                  <c:v>44768</c:v>
                </c:pt>
                <c:pt idx="152">
                  <c:v>44765</c:v>
                </c:pt>
                <c:pt idx="153">
                  <c:v>44764</c:v>
                </c:pt>
                <c:pt idx="154">
                  <c:v>44763</c:v>
                </c:pt>
                <c:pt idx="155">
                  <c:v>44762</c:v>
                </c:pt>
                <c:pt idx="156">
                  <c:v>44761</c:v>
                </c:pt>
                <c:pt idx="157">
                  <c:v>44758</c:v>
                </c:pt>
                <c:pt idx="158">
                  <c:v>44757</c:v>
                </c:pt>
                <c:pt idx="159">
                  <c:v>44756</c:v>
                </c:pt>
                <c:pt idx="160">
                  <c:v>44755</c:v>
                </c:pt>
                <c:pt idx="161">
                  <c:v>44754</c:v>
                </c:pt>
                <c:pt idx="162">
                  <c:v>44751</c:v>
                </c:pt>
                <c:pt idx="163">
                  <c:v>44750</c:v>
                </c:pt>
                <c:pt idx="164">
                  <c:v>44749</c:v>
                </c:pt>
                <c:pt idx="165">
                  <c:v>44748</c:v>
                </c:pt>
                <c:pt idx="166">
                  <c:v>44747</c:v>
                </c:pt>
                <c:pt idx="167">
                  <c:v>44744</c:v>
                </c:pt>
                <c:pt idx="168">
                  <c:v>44743</c:v>
                </c:pt>
                <c:pt idx="169">
                  <c:v>44742</c:v>
                </c:pt>
                <c:pt idx="170">
                  <c:v>44741</c:v>
                </c:pt>
                <c:pt idx="171">
                  <c:v>44740</c:v>
                </c:pt>
                <c:pt idx="172">
                  <c:v>44737</c:v>
                </c:pt>
                <c:pt idx="173">
                  <c:v>44736</c:v>
                </c:pt>
                <c:pt idx="174">
                  <c:v>44735</c:v>
                </c:pt>
                <c:pt idx="175">
                  <c:v>44734</c:v>
                </c:pt>
                <c:pt idx="176">
                  <c:v>44733</c:v>
                </c:pt>
                <c:pt idx="177">
                  <c:v>44730</c:v>
                </c:pt>
                <c:pt idx="178">
                  <c:v>44729</c:v>
                </c:pt>
                <c:pt idx="179">
                  <c:v>44728</c:v>
                </c:pt>
                <c:pt idx="180">
                  <c:v>44727</c:v>
                </c:pt>
                <c:pt idx="181">
                  <c:v>44723</c:v>
                </c:pt>
                <c:pt idx="182">
                  <c:v>44722</c:v>
                </c:pt>
                <c:pt idx="183">
                  <c:v>44721</c:v>
                </c:pt>
                <c:pt idx="184">
                  <c:v>44720</c:v>
                </c:pt>
                <c:pt idx="185">
                  <c:v>44719</c:v>
                </c:pt>
                <c:pt idx="186">
                  <c:v>44716</c:v>
                </c:pt>
                <c:pt idx="187">
                  <c:v>44715</c:v>
                </c:pt>
                <c:pt idx="188">
                  <c:v>44714</c:v>
                </c:pt>
                <c:pt idx="189">
                  <c:v>44713</c:v>
                </c:pt>
                <c:pt idx="190">
                  <c:v>44712</c:v>
                </c:pt>
                <c:pt idx="191">
                  <c:v>44709</c:v>
                </c:pt>
                <c:pt idx="192">
                  <c:v>44708</c:v>
                </c:pt>
                <c:pt idx="193">
                  <c:v>44707</c:v>
                </c:pt>
                <c:pt idx="194">
                  <c:v>44706</c:v>
                </c:pt>
                <c:pt idx="195">
                  <c:v>44705</c:v>
                </c:pt>
                <c:pt idx="196">
                  <c:v>44702</c:v>
                </c:pt>
                <c:pt idx="197">
                  <c:v>44701</c:v>
                </c:pt>
                <c:pt idx="198">
                  <c:v>44700</c:v>
                </c:pt>
                <c:pt idx="199">
                  <c:v>44699</c:v>
                </c:pt>
                <c:pt idx="200">
                  <c:v>44698</c:v>
                </c:pt>
                <c:pt idx="201">
                  <c:v>44695</c:v>
                </c:pt>
                <c:pt idx="202">
                  <c:v>44694</c:v>
                </c:pt>
                <c:pt idx="203">
                  <c:v>44693</c:v>
                </c:pt>
                <c:pt idx="204">
                  <c:v>44688</c:v>
                </c:pt>
                <c:pt idx="205">
                  <c:v>44687</c:v>
                </c:pt>
                <c:pt idx="206">
                  <c:v>44686</c:v>
                </c:pt>
                <c:pt idx="207">
                  <c:v>44681</c:v>
                </c:pt>
                <c:pt idx="208">
                  <c:v>44680</c:v>
                </c:pt>
                <c:pt idx="209">
                  <c:v>44679</c:v>
                </c:pt>
                <c:pt idx="210">
                  <c:v>44678</c:v>
                </c:pt>
                <c:pt idx="211">
                  <c:v>44677</c:v>
                </c:pt>
                <c:pt idx="212">
                  <c:v>44674</c:v>
                </c:pt>
                <c:pt idx="213">
                  <c:v>44673</c:v>
                </c:pt>
                <c:pt idx="214">
                  <c:v>44672</c:v>
                </c:pt>
                <c:pt idx="215">
                  <c:v>44671</c:v>
                </c:pt>
                <c:pt idx="216">
                  <c:v>44670</c:v>
                </c:pt>
                <c:pt idx="217">
                  <c:v>44667</c:v>
                </c:pt>
                <c:pt idx="218">
                  <c:v>44666</c:v>
                </c:pt>
                <c:pt idx="219">
                  <c:v>44665</c:v>
                </c:pt>
                <c:pt idx="220">
                  <c:v>44664</c:v>
                </c:pt>
                <c:pt idx="221">
                  <c:v>44663</c:v>
                </c:pt>
                <c:pt idx="222">
                  <c:v>44660</c:v>
                </c:pt>
                <c:pt idx="223">
                  <c:v>44659</c:v>
                </c:pt>
                <c:pt idx="224">
                  <c:v>44658</c:v>
                </c:pt>
                <c:pt idx="225">
                  <c:v>44657</c:v>
                </c:pt>
                <c:pt idx="226">
                  <c:v>44656</c:v>
                </c:pt>
                <c:pt idx="227">
                  <c:v>44653</c:v>
                </c:pt>
                <c:pt idx="228">
                  <c:v>44652</c:v>
                </c:pt>
                <c:pt idx="229">
                  <c:v>44651</c:v>
                </c:pt>
                <c:pt idx="230">
                  <c:v>44650</c:v>
                </c:pt>
                <c:pt idx="231">
                  <c:v>44649</c:v>
                </c:pt>
                <c:pt idx="232">
                  <c:v>44646</c:v>
                </c:pt>
                <c:pt idx="233">
                  <c:v>44645</c:v>
                </c:pt>
                <c:pt idx="234">
                  <c:v>44644</c:v>
                </c:pt>
                <c:pt idx="235">
                  <c:v>44643</c:v>
                </c:pt>
                <c:pt idx="236">
                  <c:v>44642</c:v>
                </c:pt>
                <c:pt idx="237">
                  <c:v>44639</c:v>
                </c:pt>
                <c:pt idx="238">
                  <c:v>44638</c:v>
                </c:pt>
                <c:pt idx="239">
                  <c:v>44637</c:v>
                </c:pt>
                <c:pt idx="240">
                  <c:v>44636</c:v>
                </c:pt>
                <c:pt idx="241">
                  <c:v>44635</c:v>
                </c:pt>
                <c:pt idx="242">
                  <c:v>44632</c:v>
                </c:pt>
                <c:pt idx="243">
                  <c:v>44631</c:v>
                </c:pt>
                <c:pt idx="244">
                  <c:v>44630</c:v>
                </c:pt>
                <c:pt idx="245">
                  <c:v>44626</c:v>
                </c:pt>
                <c:pt idx="246">
                  <c:v>44625</c:v>
                </c:pt>
                <c:pt idx="247">
                  <c:v>44624</c:v>
                </c:pt>
                <c:pt idx="248">
                  <c:v>44623</c:v>
                </c:pt>
                <c:pt idx="249">
                  <c:v>44622</c:v>
                </c:pt>
                <c:pt idx="250">
                  <c:v>44621</c:v>
                </c:pt>
                <c:pt idx="251">
                  <c:v>44618</c:v>
                </c:pt>
                <c:pt idx="252">
                  <c:v>44617</c:v>
                </c:pt>
                <c:pt idx="253">
                  <c:v>44615</c:v>
                </c:pt>
                <c:pt idx="254">
                  <c:v>44614</c:v>
                </c:pt>
                <c:pt idx="255">
                  <c:v>44611</c:v>
                </c:pt>
                <c:pt idx="256">
                  <c:v>44610</c:v>
                </c:pt>
                <c:pt idx="257">
                  <c:v>44609</c:v>
                </c:pt>
                <c:pt idx="258">
                  <c:v>44608</c:v>
                </c:pt>
                <c:pt idx="259">
                  <c:v>44607</c:v>
                </c:pt>
                <c:pt idx="260">
                  <c:v>44604</c:v>
                </c:pt>
                <c:pt idx="261">
                  <c:v>44603</c:v>
                </c:pt>
                <c:pt idx="262">
                  <c:v>44602</c:v>
                </c:pt>
                <c:pt idx="263">
                  <c:v>44601</c:v>
                </c:pt>
                <c:pt idx="264">
                  <c:v>44600</c:v>
                </c:pt>
                <c:pt idx="265">
                  <c:v>44597</c:v>
                </c:pt>
                <c:pt idx="266">
                  <c:v>44596</c:v>
                </c:pt>
                <c:pt idx="267">
                  <c:v>44595</c:v>
                </c:pt>
                <c:pt idx="268">
                  <c:v>44594</c:v>
                </c:pt>
                <c:pt idx="269">
                  <c:v>44593</c:v>
                </c:pt>
                <c:pt idx="270">
                  <c:v>44590</c:v>
                </c:pt>
                <c:pt idx="271">
                  <c:v>44589</c:v>
                </c:pt>
                <c:pt idx="272">
                  <c:v>44588</c:v>
                </c:pt>
                <c:pt idx="273">
                  <c:v>44587</c:v>
                </c:pt>
                <c:pt idx="274">
                  <c:v>44586</c:v>
                </c:pt>
                <c:pt idx="275">
                  <c:v>44583</c:v>
                </c:pt>
                <c:pt idx="276">
                  <c:v>44582</c:v>
                </c:pt>
                <c:pt idx="277">
                  <c:v>44581</c:v>
                </c:pt>
                <c:pt idx="278">
                  <c:v>44580</c:v>
                </c:pt>
                <c:pt idx="279">
                  <c:v>44579</c:v>
                </c:pt>
                <c:pt idx="280">
                  <c:v>44576</c:v>
                </c:pt>
                <c:pt idx="281">
                  <c:v>44575</c:v>
                </c:pt>
                <c:pt idx="282">
                  <c:v>44574</c:v>
                </c:pt>
                <c:pt idx="283">
                  <c:v>44573</c:v>
                </c:pt>
                <c:pt idx="284">
                  <c:v>44572</c:v>
                </c:pt>
              </c:numCache>
            </c:numRef>
          </c:cat>
          <c:val>
            <c:numRef>
              <c:f>Лист1!$C$2:$C$286</c:f>
              <c:numCache>
                <c:formatCode>General</c:formatCode>
                <c:ptCount val="285"/>
                <c:pt idx="0">
                  <c:v>50.46</c:v>
                </c:pt>
                <c:pt idx="1">
                  <c:v>50.94</c:v>
                </c:pt>
                <c:pt idx="2">
                  <c:v>49.66</c:v>
                </c:pt>
                <c:pt idx="3">
                  <c:v>49.92</c:v>
                </c:pt>
                <c:pt idx="4">
                  <c:v>51.15</c:v>
                </c:pt>
                <c:pt idx="5">
                  <c:v>52.3</c:v>
                </c:pt>
                <c:pt idx="6">
                  <c:v>52.25</c:v>
                </c:pt>
                <c:pt idx="7">
                  <c:v>50.5</c:v>
                </c:pt>
                <c:pt idx="8">
                  <c:v>51.83</c:v>
                </c:pt>
                <c:pt idx="9">
                  <c:v>51.61</c:v>
                </c:pt>
                <c:pt idx="10">
                  <c:v>51.8</c:v>
                </c:pt>
                <c:pt idx="11">
                  <c:v>52.21</c:v>
                </c:pt>
                <c:pt idx="12">
                  <c:v>52.35</c:v>
                </c:pt>
                <c:pt idx="13">
                  <c:v>52.58</c:v>
                </c:pt>
                <c:pt idx="14">
                  <c:v>52.61</c:v>
                </c:pt>
                <c:pt idx="15">
                  <c:v>51.1</c:v>
                </c:pt>
                <c:pt idx="16">
                  <c:v>51.01</c:v>
                </c:pt>
                <c:pt idx="17">
                  <c:v>53.32</c:v>
                </c:pt>
                <c:pt idx="18">
                  <c:v>55.29</c:v>
                </c:pt>
                <c:pt idx="19">
                  <c:v>52.91</c:v>
                </c:pt>
                <c:pt idx="20">
                  <c:v>51.84</c:v>
                </c:pt>
                <c:pt idx="21">
                  <c:v>53.58</c:v>
                </c:pt>
                <c:pt idx="22">
                  <c:v>53.08</c:v>
                </c:pt>
                <c:pt idx="23">
                  <c:v>52.86</c:v>
                </c:pt>
                <c:pt idx="24">
                  <c:v>52.07</c:v>
                </c:pt>
                <c:pt idx="25">
                  <c:v>52.57</c:v>
                </c:pt>
                <c:pt idx="26">
                  <c:v>52.33</c:v>
                </c:pt>
                <c:pt idx="27">
                  <c:v>52.67</c:v>
                </c:pt>
                <c:pt idx="28">
                  <c:v>51.76</c:v>
                </c:pt>
                <c:pt idx="29">
                  <c:v>53.53</c:v>
                </c:pt>
                <c:pt idx="30">
                  <c:v>53.36</c:v>
                </c:pt>
                <c:pt idx="31">
                  <c:v>53.36</c:v>
                </c:pt>
                <c:pt idx="32">
                  <c:v>51.98</c:v>
                </c:pt>
                <c:pt idx="33">
                  <c:v>51.49</c:v>
                </c:pt>
                <c:pt idx="34">
                  <c:v>52.02</c:v>
                </c:pt>
                <c:pt idx="35">
                  <c:v>52.18</c:v>
                </c:pt>
                <c:pt idx="36">
                  <c:v>53.38</c:v>
                </c:pt>
                <c:pt idx="37">
                  <c:v>53.01</c:v>
                </c:pt>
                <c:pt idx="38">
                  <c:v>53.95</c:v>
                </c:pt>
                <c:pt idx="39">
                  <c:v>55.2</c:v>
                </c:pt>
                <c:pt idx="40">
                  <c:v>54.43</c:v>
                </c:pt>
                <c:pt idx="41">
                  <c:v>53.37</c:v>
                </c:pt>
                <c:pt idx="42">
                  <c:v>52.23</c:v>
                </c:pt>
                <c:pt idx="43">
                  <c:v>52.41</c:v>
                </c:pt>
                <c:pt idx="44">
                  <c:v>55.4</c:v>
                </c:pt>
                <c:pt idx="45">
                  <c:v>53.83</c:v>
                </c:pt>
                <c:pt idx="46">
                  <c:v>51.56</c:v>
                </c:pt>
                <c:pt idx="47">
                  <c:v>48.7</c:v>
                </c:pt>
                <c:pt idx="48">
                  <c:v>48.12</c:v>
                </c:pt>
                <c:pt idx="49">
                  <c:v>48.81</c:v>
                </c:pt>
                <c:pt idx="50">
                  <c:v>47.66</c:v>
                </c:pt>
                <c:pt idx="51">
                  <c:v>47.54</c:v>
                </c:pt>
                <c:pt idx="52">
                  <c:v>46.64</c:v>
                </c:pt>
                <c:pt idx="53">
                  <c:v>45.52</c:v>
                </c:pt>
                <c:pt idx="54">
                  <c:v>45.03</c:v>
                </c:pt>
                <c:pt idx="55">
                  <c:v>45.61</c:v>
                </c:pt>
                <c:pt idx="56">
                  <c:v>46.49</c:v>
                </c:pt>
                <c:pt idx="57">
                  <c:v>45.19</c:v>
                </c:pt>
                <c:pt idx="58">
                  <c:v>43.96</c:v>
                </c:pt>
                <c:pt idx="59">
                  <c:v>42.39</c:v>
                </c:pt>
                <c:pt idx="60">
                  <c:v>41.82</c:v>
                </c:pt>
                <c:pt idx="61">
                  <c:v>42.17</c:v>
                </c:pt>
                <c:pt idx="62">
                  <c:v>41.67</c:v>
                </c:pt>
                <c:pt idx="63">
                  <c:v>41.92</c:v>
                </c:pt>
                <c:pt idx="64">
                  <c:v>41.29</c:v>
                </c:pt>
                <c:pt idx="65">
                  <c:v>41.38</c:v>
                </c:pt>
                <c:pt idx="66">
                  <c:v>40.25</c:v>
                </c:pt>
                <c:pt idx="67">
                  <c:v>41.19</c:v>
                </c:pt>
                <c:pt idx="68">
                  <c:v>40.909999999999997</c:v>
                </c:pt>
                <c:pt idx="69">
                  <c:v>42.62</c:v>
                </c:pt>
                <c:pt idx="70">
                  <c:v>42.57</c:v>
                </c:pt>
                <c:pt idx="71">
                  <c:v>41.63</c:v>
                </c:pt>
                <c:pt idx="72">
                  <c:v>41.71</c:v>
                </c:pt>
                <c:pt idx="73">
                  <c:v>40.83</c:v>
                </c:pt>
                <c:pt idx="74">
                  <c:v>41.98</c:v>
                </c:pt>
                <c:pt idx="75">
                  <c:v>40.74</c:v>
                </c:pt>
                <c:pt idx="76">
                  <c:v>40.520000000000003</c:v>
                </c:pt>
                <c:pt idx="77">
                  <c:v>39.31</c:v>
                </c:pt>
                <c:pt idx="78">
                  <c:v>39.49</c:v>
                </c:pt>
                <c:pt idx="79">
                  <c:v>39.619999999999997</c:v>
                </c:pt>
                <c:pt idx="80">
                  <c:v>37.85</c:v>
                </c:pt>
                <c:pt idx="81">
                  <c:v>38.090000000000003</c:v>
                </c:pt>
                <c:pt idx="82">
                  <c:v>38.32</c:v>
                </c:pt>
                <c:pt idx="83">
                  <c:v>38.65</c:v>
                </c:pt>
                <c:pt idx="84">
                  <c:v>37.29</c:v>
                </c:pt>
                <c:pt idx="85">
                  <c:v>37.89</c:v>
                </c:pt>
                <c:pt idx="86">
                  <c:v>36.15</c:v>
                </c:pt>
                <c:pt idx="87">
                  <c:v>36.96</c:v>
                </c:pt>
                <c:pt idx="88">
                  <c:v>36.450000000000003</c:v>
                </c:pt>
                <c:pt idx="89">
                  <c:v>37.020000000000003</c:v>
                </c:pt>
                <c:pt idx="90">
                  <c:v>37.229999999999997</c:v>
                </c:pt>
                <c:pt idx="91">
                  <c:v>37.26</c:v>
                </c:pt>
                <c:pt idx="92">
                  <c:v>38.869999999999997</c:v>
                </c:pt>
                <c:pt idx="93">
                  <c:v>39.159999999999997</c:v>
                </c:pt>
                <c:pt idx="94">
                  <c:v>39.76</c:v>
                </c:pt>
                <c:pt idx="95">
                  <c:v>40.590000000000003</c:v>
                </c:pt>
                <c:pt idx="96">
                  <c:v>41.32</c:v>
                </c:pt>
                <c:pt idx="97">
                  <c:v>40.450000000000003</c:v>
                </c:pt>
                <c:pt idx="98">
                  <c:v>39.590000000000003</c:v>
                </c:pt>
                <c:pt idx="99">
                  <c:v>39.96</c:v>
                </c:pt>
                <c:pt idx="100">
                  <c:v>36.700000000000003</c:v>
                </c:pt>
                <c:pt idx="101">
                  <c:v>35.200000000000003</c:v>
                </c:pt>
                <c:pt idx="102">
                  <c:v>33.19</c:v>
                </c:pt>
                <c:pt idx="103">
                  <c:v>33.700000000000003</c:v>
                </c:pt>
                <c:pt idx="104">
                  <c:v>35.1</c:v>
                </c:pt>
                <c:pt idx="105">
                  <c:v>34.85</c:v>
                </c:pt>
                <c:pt idx="106">
                  <c:v>35.43</c:v>
                </c:pt>
                <c:pt idx="107">
                  <c:v>36.58</c:v>
                </c:pt>
                <c:pt idx="108">
                  <c:v>37.53</c:v>
                </c:pt>
                <c:pt idx="109">
                  <c:v>37.799999999999997</c:v>
                </c:pt>
                <c:pt idx="110">
                  <c:v>36.65</c:v>
                </c:pt>
                <c:pt idx="111">
                  <c:v>36.74</c:v>
                </c:pt>
                <c:pt idx="112">
                  <c:v>37.39</c:v>
                </c:pt>
                <c:pt idx="113">
                  <c:v>37.42</c:v>
                </c:pt>
                <c:pt idx="114">
                  <c:v>38.29</c:v>
                </c:pt>
                <c:pt idx="115">
                  <c:v>37.11</c:v>
                </c:pt>
                <c:pt idx="116">
                  <c:v>36.47</c:v>
                </c:pt>
                <c:pt idx="117">
                  <c:v>36.21</c:v>
                </c:pt>
                <c:pt idx="118">
                  <c:v>35.520000000000003</c:v>
                </c:pt>
                <c:pt idx="119">
                  <c:v>36.18</c:v>
                </c:pt>
                <c:pt idx="120">
                  <c:v>35.67</c:v>
                </c:pt>
                <c:pt idx="121">
                  <c:v>35.08</c:v>
                </c:pt>
                <c:pt idx="122">
                  <c:v>34.49</c:v>
                </c:pt>
                <c:pt idx="123">
                  <c:v>34.75</c:v>
                </c:pt>
                <c:pt idx="124">
                  <c:v>36.21</c:v>
                </c:pt>
                <c:pt idx="125">
                  <c:v>37.29</c:v>
                </c:pt>
                <c:pt idx="126">
                  <c:v>37.29</c:v>
                </c:pt>
                <c:pt idx="127">
                  <c:v>37.340000000000003</c:v>
                </c:pt>
                <c:pt idx="128">
                  <c:v>36.51</c:v>
                </c:pt>
                <c:pt idx="129">
                  <c:v>36.630000000000003</c:v>
                </c:pt>
                <c:pt idx="130">
                  <c:v>36.39</c:v>
                </c:pt>
                <c:pt idx="131">
                  <c:v>36.94</c:v>
                </c:pt>
                <c:pt idx="132">
                  <c:v>37.69</c:v>
                </c:pt>
                <c:pt idx="133">
                  <c:v>38.369999999999997</c:v>
                </c:pt>
                <c:pt idx="134">
                  <c:v>39.31</c:v>
                </c:pt>
                <c:pt idx="135">
                  <c:v>40.15</c:v>
                </c:pt>
                <c:pt idx="136">
                  <c:v>39.99</c:v>
                </c:pt>
                <c:pt idx="137">
                  <c:v>40.22</c:v>
                </c:pt>
                <c:pt idx="138">
                  <c:v>39.83</c:v>
                </c:pt>
                <c:pt idx="139">
                  <c:v>40.04</c:v>
                </c:pt>
                <c:pt idx="140">
                  <c:v>39.200000000000003</c:v>
                </c:pt>
                <c:pt idx="141">
                  <c:v>38.9</c:v>
                </c:pt>
                <c:pt idx="142">
                  <c:v>39.33</c:v>
                </c:pt>
                <c:pt idx="143">
                  <c:v>38.590000000000003</c:v>
                </c:pt>
                <c:pt idx="144">
                  <c:v>39.380000000000003</c:v>
                </c:pt>
                <c:pt idx="145">
                  <c:v>39.47</c:v>
                </c:pt>
                <c:pt idx="146">
                  <c:v>40.03</c:v>
                </c:pt>
                <c:pt idx="147">
                  <c:v>38.090000000000003</c:v>
                </c:pt>
                <c:pt idx="148">
                  <c:v>36.32</c:v>
                </c:pt>
                <c:pt idx="149">
                  <c:v>35.9</c:v>
                </c:pt>
                <c:pt idx="150">
                  <c:v>35.369999999999997</c:v>
                </c:pt>
                <c:pt idx="151">
                  <c:v>34.94</c:v>
                </c:pt>
                <c:pt idx="152">
                  <c:v>33.700000000000003</c:v>
                </c:pt>
                <c:pt idx="153">
                  <c:v>34.1</c:v>
                </c:pt>
                <c:pt idx="154">
                  <c:v>33.33</c:v>
                </c:pt>
                <c:pt idx="155">
                  <c:v>33.65</c:v>
                </c:pt>
                <c:pt idx="156">
                  <c:v>33.57</c:v>
                </c:pt>
                <c:pt idx="157">
                  <c:v>34.880000000000003</c:v>
                </c:pt>
                <c:pt idx="158">
                  <c:v>35.5</c:v>
                </c:pt>
                <c:pt idx="159">
                  <c:v>35.5</c:v>
                </c:pt>
                <c:pt idx="160">
                  <c:v>36.35</c:v>
                </c:pt>
                <c:pt idx="161">
                  <c:v>37.840000000000003</c:v>
                </c:pt>
                <c:pt idx="162">
                  <c:v>38.26</c:v>
                </c:pt>
                <c:pt idx="163">
                  <c:v>39.020000000000003</c:v>
                </c:pt>
                <c:pt idx="164">
                  <c:v>40.130000000000003</c:v>
                </c:pt>
                <c:pt idx="165">
                  <c:v>37.35</c:v>
                </c:pt>
                <c:pt idx="166">
                  <c:v>34.93</c:v>
                </c:pt>
                <c:pt idx="167">
                  <c:v>35.29</c:v>
                </c:pt>
                <c:pt idx="168">
                  <c:v>35.409999999999997</c:v>
                </c:pt>
                <c:pt idx="169">
                  <c:v>34.93</c:v>
                </c:pt>
                <c:pt idx="170">
                  <c:v>36.549999999999997</c:v>
                </c:pt>
                <c:pt idx="171">
                  <c:v>35.79</c:v>
                </c:pt>
                <c:pt idx="172">
                  <c:v>36.32</c:v>
                </c:pt>
                <c:pt idx="173">
                  <c:v>36.75</c:v>
                </c:pt>
                <c:pt idx="174">
                  <c:v>37.119999999999997</c:v>
                </c:pt>
                <c:pt idx="175">
                  <c:v>38.090000000000003</c:v>
                </c:pt>
                <c:pt idx="176">
                  <c:v>39.450000000000003</c:v>
                </c:pt>
                <c:pt idx="177">
                  <c:v>39.08</c:v>
                </c:pt>
                <c:pt idx="178">
                  <c:v>39.24</c:v>
                </c:pt>
                <c:pt idx="179">
                  <c:v>38.68</c:v>
                </c:pt>
                <c:pt idx="180">
                  <c:v>39.57</c:v>
                </c:pt>
                <c:pt idx="181">
                  <c:v>40.74</c:v>
                </c:pt>
                <c:pt idx="182">
                  <c:v>41.15</c:v>
                </c:pt>
                <c:pt idx="183">
                  <c:v>42.77</c:v>
                </c:pt>
                <c:pt idx="184">
                  <c:v>43.62</c:v>
                </c:pt>
                <c:pt idx="185">
                  <c:v>42.46</c:v>
                </c:pt>
                <c:pt idx="186">
                  <c:v>43.05</c:v>
                </c:pt>
                <c:pt idx="187">
                  <c:v>42.78</c:v>
                </c:pt>
                <c:pt idx="188">
                  <c:v>43.03</c:v>
                </c:pt>
                <c:pt idx="189">
                  <c:v>43.64</c:v>
                </c:pt>
                <c:pt idx="190">
                  <c:v>45.19</c:v>
                </c:pt>
                <c:pt idx="191">
                  <c:v>46.72</c:v>
                </c:pt>
                <c:pt idx="192">
                  <c:v>43.55</c:v>
                </c:pt>
                <c:pt idx="193">
                  <c:v>39.69</c:v>
                </c:pt>
                <c:pt idx="194">
                  <c:v>40.450000000000003</c:v>
                </c:pt>
                <c:pt idx="195">
                  <c:v>41.23</c:v>
                </c:pt>
                <c:pt idx="196">
                  <c:v>40.82</c:v>
                </c:pt>
                <c:pt idx="197">
                  <c:v>43.47</c:v>
                </c:pt>
                <c:pt idx="198">
                  <c:v>44.51</c:v>
                </c:pt>
                <c:pt idx="199">
                  <c:v>43.25</c:v>
                </c:pt>
                <c:pt idx="200">
                  <c:v>42.51</c:v>
                </c:pt>
                <c:pt idx="201">
                  <c:v>43.03</c:v>
                </c:pt>
                <c:pt idx="202">
                  <c:v>46.08</c:v>
                </c:pt>
                <c:pt idx="203">
                  <c:v>48.39</c:v>
                </c:pt>
                <c:pt idx="204">
                  <c:v>49.64</c:v>
                </c:pt>
                <c:pt idx="205">
                  <c:v>48.12</c:v>
                </c:pt>
                <c:pt idx="206">
                  <c:v>50.51</c:v>
                </c:pt>
                <c:pt idx="207">
                  <c:v>52.89</c:v>
                </c:pt>
                <c:pt idx="208">
                  <c:v>54.94</c:v>
                </c:pt>
                <c:pt idx="209">
                  <c:v>55.69</c:v>
                </c:pt>
                <c:pt idx="210">
                  <c:v>54.97</c:v>
                </c:pt>
                <c:pt idx="211">
                  <c:v>57.42</c:v>
                </c:pt>
                <c:pt idx="212">
                  <c:v>58.24</c:v>
                </c:pt>
                <c:pt idx="213">
                  <c:v>60.76</c:v>
                </c:pt>
                <c:pt idx="214">
                  <c:v>64.22</c:v>
                </c:pt>
                <c:pt idx="215">
                  <c:v>65.180000000000007</c:v>
                </c:pt>
                <c:pt idx="216">
                  <c:v>65.53</c:v>
                </c:pt>
                <c:pt idx="217">
                  <c:v>66.02</c:v>
                </c:pt>
                <c:pt idx="218">
                  <c:v>67.010000000000005</c:v>
                </c:pt>
                <c:pt idx="219">
                  <c:v>64.19</c:v>
                </c:pt>
                <c:pt idx="220">
                  <c:v>64.13</c:v>
                </c:pt>
                <c:pt idx="221">
                  <c:v>62.67</c:v>
                </c:pt>
                <c:pt idx="222">
                  <c:v>58.67</c:v>
                </c:pt>
                <c:pt idx="223">
                  <c:v>59.49</c:v>
                </c:pt>
                <c:pt idx="224">
                  <c:v>65.53</c:v>
                </c:pt>
                <c:pt idx="225">
                  <c:v>66.099999999999994</c:v>
                </c:pt>
                <c:pt idx="226">
                  <c:v>66.36</c:v>
                </c:pt>
                <c:pt idx="227">
                  <c:v>66.23</c:v>
                </c:pt>
                <c:pt idx="228">
                  <c:v>66.55</c:v>
                </c:pt>
                <c:pt idx="229">
                  <c:v>66.92</c:v>
                </c:pt>
                <c:pt idx="230">
                  <c:v>68.349999999999994</c:v>
                </c:pt>
                <c:pt idx="231">
                  <c:v>75.040000000000006</c:v>
                </c:pt>
                <c:pt idx="232">
                  <c:v>77.86</c:v>
                </c:pt>
                <c:pt idx="233">
                  <c:v>77.239999999999995</c:v>
                </c:pt>
                <c:pt idx="234">
                  <c:v>83.2</c:v>
                </c:pt>
                <c:pt idx="235">
                  <c:v>83.77</c:v>
                </c:pt>
                <c:pt idx="236">
                  <c:v>84.93</c:v>
                </c:pt>
                <c:pt idx="237">
                  <c:v>84.69</c:v>
                </c:pt>
                <c:pt idx="238">
                  <c:v>84.05</c:v>
                </c:pt>
                <c:pt idx="239">
                  <c:v>85.58</c:v>
                </c:pt>
                <c:pt idx="240">
                  <c:v>90.95</c:v>
                </c:pt>
                <c:pt idx="241">
                  <c:v>95.02</c:v>
                </c:pt>
                <c:pt idx="242">
                  <c:v>97.39</c:v>
                </c:pt>
                <c:pt idx="243">
                  <c:v>101.3</c:v>
                </c:pt>
                <c:pt idx="244">
                  <c:v>97.49</c:v>
                </c:pt>
                <c:pt idx="245">
                  <c:v>85.56</c:v>
                </c:pt>
                <c:pt idx="246">
                  <c:v>86.1</c:v>
                </c:pt>
                <c:pt idx="247">
                  <c:v>90.1</c:v>
                </c:pt>
                <c:pt idx="248">
                  <c:v>81.790000000000006</c:v>
                </c:pt>
                <c:pt idx="249">
                  <c:v>71.819999999999993</c:v>
                </c:pt>
                <c:pt idx="250">
                  <c:v>72.819999999999993</c:v>
                </c:pt>
                <c:pt idx="251">
                  <c:v>68</c:v>
                </c:pt>
                <c:pt idx="252">
                  <c:v>67.37</c:v>
                </c:pt>
                <c:pt idx="253">
                  <c:v>61.37</c:v>
                </c:pt>
                <c:pt idx="254">
                  <c:v>58.67</c:v>
                </c:pt>
                <c:pt idx="255">
                  <c:v>57.45</c:v>
                </c:pt>
                <c:pt idx="256">
                  <c:v>57.23</c:v>
                </c:pt>
                <c:pt idx="257">
                  <c:v>56.16</c:v>
                </c:pt>
                <c:pt idx="258">
                  <c:v>58.01</c:v>
                </c:pt>
                <c:pt idx="259">
                  <c:v>56.37</c:v>
                </c:pt>
                <c:pt idx="260">
                  <c:v>56.31</c:v>
                </c:pt>
                <c:pt idx="261">
                  <c:v>55.86</c:v>
                </c:pt>
                <c:pt idx="262">
                  <c:v>54.98</c:v>
                </c:pt>
                <c:pt idx="263">
                  <c:v>55.35</c:v>
                </c:pt>
                <c:pt idx="264">
                  <c:v>54.76</c:v>
                </c:pt>
                <c:pt idx="265">
                  <c:v>54.67</c:v>
                </c:pt>
                <c:pt idx="266">
                  <c:v>56.14</c:v>
                </c:pt>
                <c:pt idx="267">
                  <c:v>56.26</c:v>
                </c:pt>
                <c:pt idx="268">
                  <c:v>55.78</c:v>
                </c:pt>
                <c:pt idx="269">
                  <c:v>56.04</c:v>
                </c:pt>
                <c:pt idx="270">
                  <c:v>57.97</c:v>
                </c:pt>
                <c:pt idx="271">
                  <c:v>60.56</c:v>
                </c:pt>
                <c:pt idx="272">
                  <c:v>60.06</c:v>
                </c:pt>
                <c:pt idx="273">
                  <c:v>60.85</c:v>
                </c:pt>
                <c:pt idx="274">
                  <c:v>60.49</c:v>
                </c:pt>
                <c:pt idx="275">
                  <c:v>59.73</c:v>
                </c:pt>
                <c:pt idx="276">
                  <c:v>58.43</c:v>
                </c:pt>
                <c:pt idx="277">
                  <c:v>56.63</c:v>
                </c:pt>
                <c:pt idx="278">
                  <c:v>56.48</c:v>
                </c:pt>
                <c:pt idx="279">
                  <c:v>56.47</c:v>
                </c:pt>
                <c:pt idx="280">
                  <c:v>56.62</c:v>
                </c:pt>
                <c:pt idx="281">
                  <c:v>54.53</c:v>
                </c:pt>
                <c:pt idx="282">
                  <c:v>54.13</c:v>
                </c:pt>
                <c:pt idx="283">
                  <c:v>54.03</c:v>
                </c:pt>
                <c:pt idx="284">
                  <c:v>53.72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A2B-4730-9C98-3D7B3538C44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Платина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Лист1!$A$2:$A$286</c:f>
              <c:numCache>
                <c:formatCode>m/d/yyyy</c:formatCode>
                <c:ptCount val="285"/>
                <c:pt idx="0">
                  <c:v>44989</c:v>
                </c:pt>
                <c:pt idx="1">
                  <c:v>44988</c:v>
                </c:pt>
                <c:pt idx="2">
                  <c:v>44987</c:v>
                </c:pt>
                <c:pt idx="3">
                  <c:v>44986</c:v>
                </c:pt>
                <c:pt idx="4">
                  <c:v>44985</c:v>
                </c:pt>
                <c:pt idx="5">
                  <c:v>44980</c:v>
                </c:pt>
                <c:pt idx="6">
                  <c:v>44979</c:v>
                </c:pt>
                <c:pt idx="7">
                  <c:v>44978</c:v>
                </c:pt>
                <c:pt idx="8">
                  <c:v>44975</c:v>
                </c:pt>
                <c:pt idx="9">
                  <c:v>44974</c:v>
                </c:pt>
                <c:pt idx="10">
                  <c:v>44973</c:v>
                </c:pt>
                <c:pt idx="11">
                  <c:v>44972</c:v>
                </c:pt>
                <c:pt idx="12">
                  <c:v>44971</c:v>
                </c:pt>
                <c:pt idx="13">
                  <c:v>44968</c:v>
                </c:pt>
                <c:pt idx="14">
                  <c:v>44967</c:v>
                </c:pt>
                <c:pt idx="15">
                  <c:v>44966</c:v>
                </c:pt>
                <c:pt idx="16">
                  <c:v>44965</c:v>
                </c:pt>
                <c:pt idx="17">
                  <c:v>44964</c:v>
                </c:pt>
                <c:pt idx="18">
                  <c:v>44961</c:v>
                </c:pt>
                <c:pt idx="19">
                  <c:v>44960</c:v>
                </c:pt>
                <c:pt idx="20">
                  <c:v>44959</c:v>
                </c:pt>
                <c:pt idx="21">
                  <c:v>44958</c:v>
                </c:pt>
                <c:pt idx="22">
                  <c:v>44957</c:v>
                </c:pt>
                <c:pt idx="23">
                  <c:v>44954</c:v>
                </c:pt>
                <c:pt idx="24">
                  <c:v>44953</c:v>
                </c:pt>
                <c:pt idx="25">
                  <c:v>44952</c:v>
                </c:pt>
                <c:pt idx="26">
                  <c:v>44951</c:v>
                </c:pt>
                <c:pt idx="27">
                  <c:v>44950</c:v>
                </c:pt>
                <c:pt idx="28">
                  <c:v>44947</c:v>
                </c:pt>
                <c:pt idx="29">
                  <c:v>44946</c:v>
                </c:pt>
                <c:pt idx="30">
                  <c:v>44945</c:v>
                </c:pt>
                <c:pt idx="31">
                  <c:v>44944</c:v>
                </c:pt>
                <c:pt idx="32">
                  <c:v>44943</c:v>
                </c:pt>
                <c:pt idx="33">
                  <c:v>44940</c:v>
                </c:pt>
                <c:pt idx="34">
                  <c:v>44939</c:v>
                </c:pt>
                <c:pt idx="35">
                  <c:v>44938</c:v>
                </c:pt>
                <c:pt idx="36">
                  <c:v>44937</c:v>
                </c:pt>
                <c:pt idx="37">
                  <c:v>44936</c:v>
                </c:pt>
                <c:pt idx="38">
                  <c:v>44926</c:v>
                </c:pt>
                <c:pt idx="39">
                  <c:v>44925</c:v>
                </c:pt>
                <c:pt idx="40">
                  <c:v>44924</c:v>
                </c:pt>
                <c:pt idx="41">
                  <c:v>44923</c:v>
                </c:pt>
                <c:pt idx="42">
                  <c:v>44922</c:v>
                </c:pt>
                <c:pt idx="43">
                  <c:v>44919</c:v>
                </c:pt>
                <c:pt idx="44">
                  <c:v>44918</c:v>
                </c:pt>
                <c:pt idx="45">
                  <c:v>44917</c:v>
                </c:pt>
                <c:pt idx="46">
                  <c:v>44916</c:v>
                </c:pt>
                <c:pt idx="47">
                  <c:v>44915</c:v>
                </c:pt>
                <c:pt idx="48">
                  <c:v>44912</c:v>
                </c:pt>
                <c:pt idx="49">
                  <c:v>44911</c:v>
                </c:pt>
                <c:pt idx="50">
                  <c:v>44910</c:v>
                </c:pt>
                <c:pt idx="51">
                  <c:v>44909</c:v>
                </c:pt>
                <c:pt idx="52">
                  <c:v>44908</c:v>
                </c:pt>
                <c:pt idx="53">
                  <c:v>44905</c:v>
                </c:pt>
                <c:pt idx="54">
                  <c:v>44904</c:v>
                </c:pt>
                <c:pt idx="55">
                  <c:v>44903</c:v>
                </c:pt>
                <c:pt idx="56">
                  <c:v>44902</c:v>
                </c:pt>
                <c:pt idx="57">
                  <c:v>44901</c:v>
                </c:pt>
                <c:pt idx="58">
                  <c:v>44898</c:v>
                </c:pt>
                <c:pt idx="59">
                  <c:v>44897</c:v>
                </c:pt>
                <c:pt idx="60">
                  <c:v>44896</c:v>
                </c:pt>
                <c:pt idx="61">
                  <c:v>44895</c:v>
                </c:pt>
                <c:pt idx="62">
                  <c:v>44894</c:v>
                </c:pt>
                <c:pt idx="63">
                  <c:v>44891</c:v>
                </c:pt>
                <c:pt idx="64">
                  <c:v>44890</c:v>
                </c:pt>
                <c:pt idx="65">
                  <c:v>44889</c:v>
                </c:pt>
                <c:pt idx="66">
                  <c:v>44888</c:v>
                </c:pt>
                <c:pt idx="67">
                  <c:v>44887</c:v>
                </c:pt>
                <c:pt idx="68">
                  <c:v>44884</c:v>
                </c:pt>
                <c:pt idx="69">
                  <c:v>44883</c:v>
                </c:pt>
                <c:pt idx="70">
                  <c:v>44882</c:v>
                </c:pt>
                <c:pt idx="71">
                  <c:v>44881</c:v>
                </c:pt>
                <c:pt idx="72">
                  <c:v>44880</c:v>
                </c:pt>
                <c:pt idx="73">
                  <c:v>44877</c:v>
                </c:pt>
                <c:pt idx="74">
                  <c:v>44876</c:v>
                </c:pt>
                <c:pt idx="75">
                  <c:v>44875</c:v>
                </c:pt>
                <c:pt idx="76">
                  <c:v>44874</c:v>
                </c:pt>
                <c:pt idx="77">
                  <c:v>44873</c:v>
                </c:pt>
                <c:pt idx="78">
                  <c:v>44869</c:v>
                </c:pt>
                <c:pt idx="79">
                  <c:v>44868</c:v>
                </c:pt>
                <c:pt idx="80">
                  <c:v>44867</c:v>
                </c:pt>
                <c:pt idx="81">
                  <c:v>44866</c:v>
                </c:pt>
                <c:pt idx="82">
                  <c:v>44863</c:v>
                </c:pt>
                <c:pt idx="83">
                  <c:v>44862</c:v>
                </c:pt>
                <c:pt idx="84">
                  <c:v>44861</c:v>
                </c:pt>
                <c:pt idx="85">
                  <c:v>44860</c:v>
                </c:pt>
                <c:pt idx="86">
                  <c:v>44859</c:v>
                </c:pt>
                <c:pt idx="87">
                  <c:v>44856</c:v>
                </c:pt>
                <c:pt idx="88">
                  <c:v>44855</c:v>
                </c:pt>
                <c:pt idx="89">
                  <c:v>44854</c:v>
                </c:pt>
                <c:pt idx="90">
                  <c:v>44853</c:v>
                </c:pt>
                <c:pt idx="91">
                  <c:v>44852</c:v>
                </c:pt>
                <c:pt idx="92">
                  <c:v>44849</c:v>
                </c:pt>
                <c:pt idx="93">
                  <c:v>44848</c:v>
                </c:pt>
                <c:pt idx="94">
                  <c:v>44847</c:v>
                </c:pt>
                <c:pt idx="95">
                  <c:v>44846</c:v>
                </c:pt>
                <c:pt idx="96">
                  <c:v>44845</c:v>
                </c:pt>
                <c:pt idx="97">
                  <c:v>44842</c:v>
                </c:pt>
                <c:pt idx="98">
                  <c:v>44841</c:v>
                </c:pt>
                <c:pt idx="99">
                  <c:v>44840</c:v>
                </c:pt>
                <c:pt idx="100">
                  <c:v>44839</c:v>
                </c:pt>
                <c:pt idx="101">
                  <c:v>44838</c:v>
                </c:pt>
                <c:pt idx="102">
                  <c:v>44835</c:v>
                </c:pt>
                <c:pt idx="103">
                  <c:v>44834</c:v>
                </c:pt>
                <c:pt idx="104">
                  <c:v>44833</c:v>
                </c:pt>
                <c:pt idx="105">
                  <c:v>44832</c:v>
                </c:pt>
                <c:pt idx="106">
                  <c:v>44831</c:v>
                </c:pt>
                <c:pt idx="107">
                  <c:v>44828</c:v>
                </c:pt>
                <c:pt idx="108">
                  <c:v>44827</c:v>
                </c:pt>
                <c:pt idx="109">
                  <c:v>44826</c:v>
                </c:pt>
                <c:pt idx="110">
                  <c:v>44825</c:v>
                </c:pt>
                <c:pt idx="111">
                  <c:v>44824</c:v>
                </c:pt>
                <c:pt idx="112">
                  <c:v>44821</c:v>
                </c:pt>
                <c:pt idx="113">
                  <c:v>44820</c:v>
                </c:pt>
                <c:pt idx="114">
                  <c:v>44819</c:v>
                </c:pt>
                <c:pt idx="115">
                  <c:v>44818</c:v>
                </c:pt>
                <c:pt idx="116">
                  <c:v>44817</c:v>
                </c:pt>
                <c:pt idx="117">
                  <c:v>44814</c:v>
                </c:pt>
                <c:pt idx="118">
                  <c:v>44813</c:v>
                </c:pt>
                <c:pt idx="119">
                  <c:v>44812</c:v>
                </c:pt>
                <c:pt idx="120">
                  <c:v>44811</c:v>
                </c:pt>
                <c:pt idx="121">
                  <c:v>44810</c:v>
                </c:pt>
                <c:pt idx="122">
                  <c:v>44807</c:v>
                </c:pt>
                <c:pt idx="123">
                  <c:v>44806</c:v>
                </c:pt>
                <c:pt idx="124">
                  <c:v>44805</c:v>
                </c:pt>
                <c:pt idx="125">
                  <c:v>44804</c:v>
                </c:pt>
                <c:pt idx="126">
                  <c:v>44803</c:v>
                </c:pt>
                <c:pt idx="127">
                  <c:v>44800</c:v>
                </c:pt>
                <c:pt idx="128">
                  <c:v>44799</c:v>
                </c:pt>
                <c:pt idx="129">
                  <c:v>44798</c:v>
                </c:pt>
                <c:pt idx="130">
                  <c:v>44797</c:v>
                </c:pt>
                <c:pt idx="131">
                  <c:v>44796</c:v>
                </c:pt>
                <c:pt idx="132">
                  <c:v>44793</c:v>
                </c:pt>
                <c:pt idx="133">
                  <c:v>44792</c:v>
                </c:pt>
                <c:pt idx="134">
                  <c:v>44791</c:v>
                </c:pt>
                <c:pt idx="135">
                  <c:v>44790</c:v>
                </c:pt>
                <c:pt idx="136">
                  <c:v>44789</c:v>
                </c:pt>
                <c:pt idx="137">
                  <c:v>44786</c:v>
                </c:pt>
                <c:pt idx="138">
                  <c:v>44785</c:v>
                </c:pt>
                <c:pt idx="139">
                  <c:v>44784</c:v>
                </c:pt>
                <c:pt idx="140">
                  <c:v>44783</c:v>
                </c:pt>
                <c:pt idx="141">
                  <c:v>44782</c:v>
                </c:pt>
                <c:pt idx="142">
                  <c:v>44779</c:v>
                </c:pt>
                <c:pt idx="143">
                  <c:v>44778</c:v>
                </c:pt>
                <c:pt idx="144">
                  <c:v>44777</c:v>
                </c:pt>
                <c:pt idx="145">
                  <c:v>44776</c:v>
                </c:pt>
                <c:pt idx="146">
                  <c:v>44775</c:v>
                </c:pt>
                <c:pt idx="147">
                  <c:v>44772</c:v>
                </c:pt>
                <c:pt idx="148">
                  <c:v>44771</c:v>
                </c:pt>
                <c:pt idx="149">
                  <c:v>44770</c:v>
                </c:pt>
                <c:pt idx="150">
                  <c:v>44769</c:v>
                </c:pt>
                <c:pt idx="151">
                  <c:v>44768</c:v>
                </c:pt>
                <c:pt idx="152">
                  <c:v>44765</c:v>
                </c:pt>
                <c:pt idx="153">
                  <c:v>44764</c:v>
                </c:pt>
                <c:pt idx="154">
                  <c:v>44763</c:v>
                </c:pt>
                <c:pt idx="155">
                  <c:v>44762</c:v>
                </c:pt>
                <c:pt idx="156">
                  <c:v>44761</c:v>
                </c:pt>
                <c:pt idx="157">
                  <c:v>44758</c:v>
                </c:pt>
                <c:pt idx="158">
                  <c:v>44757</c:v>
                </c:pt>
                <c:pt idx="159">
                  <c:v>44756</c:v>
                </c:pt>
                <c:pt idx="160">
                  <c:v>44755</c:v>
                </c:pt>
                <c:pt idx="161">
                  <c:v>44754</c:v>
                </c:pt>
                <c:pt idx="162">
                  <c:v>44751</c:v>
                </c:pt>
                <c:pt idx="163">
                  <c:v>44750</c:v>
                </c:pt>
                <c:pt idx="164">
                  <c:v>44749</c:v>
                </c:pt>
                <c:pt idx="165">
                  <c:v>44748</c:v>
                </c:pt>
                <c:pt idx="166">
                  <c:v>44747</c:v>
                </c:pt>
                <c:pt idx="167">
                  <c:v>44744</c:v>
                </c:pt>
                <c:pt idx="168">
                  <c:v>44743</c:v>
                </c:pt>
                <c:pt idx="169">
                  <c:v>44742</c:v>
                </c:pt>
                <c:pt idx="170">
                  <c:v>44741</c:v>
                </c:pt>
                <c:pt idx="171">
                  <c:v>44740</c:v>
                </c:pt>
                <c:pt idx="172">
                  <c:v>44737</c:v>
                </c:pt>
                <c:pt idx="173">
                  <c:v>44736</c:v>
                </c:pt>
                <c:pt idx="174">
                  <c:v>44735</c:v>
                </c:pt>
                <c:pt idx="175">
                  <c:v>44734</c:v>
                </c:pt>
                <c:pt idx="176">
                  <c:v>44733</c:v>
                </c:pt>
                <c:pt idx="177">
                  <c:v>44730</c:v>
                </c:pt>
                <c:pt idx="178">
                  <c:v>44729</c:v>
                </c:pt>
                <c:pt idx="179">
                  <c:v>44728</c:v>
                </c:pt>
                <c:pt idx="180">
                  <c:v>44727</c:v>
                </c:pt>
                <c:pt idx="181">
                  <c:v>44723</c:v>
                </c:pt>
                <c:pt idx="182">
                  <c:v>44722</c:v>
                </c:pt>
                <c:pt idx="183">
                  <c:v>44721</c:v>
                </c:pt>
                <c:pt idx="184">
                  <c:v>44720</c:v>
                </c:pt>
                <c:pt idx="185">
                  <c:v>44719</c:v>
                </c:pt>
                <c:pt idx="186">
                  <c:v>44716</c:v>
                </c:pt>
                <c:pt idx="187">
                  <c:v>44715</c:v>
                </c:pt>
                <c:pt idx="188">
                  <c:v>44714</c:v>
                </c:pt>
                <c:pt idx="189">
                  <c:v>44713</c:v>
                </c:pt>
                <c:pt idx="190">
                  <c:v>44712</c:v>
                </c:pt>
                <c:pt idx="191">
                  <c:v>44709</c:v>
                </c:pt>
                <c:pt idx="192">
                  <c:v>44708</c:v>
                </c:pt>
                <c:pt idx="193">
                  <c:v>44707</c:v>
                </c:pt>
                <c:pt idx="194">
                  <c:v>44706</c:v>
                </c:pt>
                <c:pt idx="195">
                  <c:v>44705</c:v>
                </c:pt>
                <c:pt idx="196">
                  <c:v>44702</c:v>
                </c:pt>
                <c:pt idx="197">
                  <c:v>44701</c:v>
                </c:pt>
                <c:pt idx="198">
                  <c:v>44700</c:v>
                </c:pt>
                <c:pt idx="199">
                  <c:v>44699</c:v>
                </c:pt>
                <c:pt idx="200">
                  <c:v>44698</c:v>
                </c:pt>
                <c:pt idx="201">
                  <c:v>44695</c:v>
                </c:pt>
                <c:pt idx="202">
                  <c:v>44694</c:v>
                </c:pt>
                <c:pt idx="203">
                  <c:v>44693</c:v>
                </c:pt>
                <c:pt idx="204">
                  <c:v>44688</c:v>
                </c:pt>
                <c:pt idx="205">
                  <c:v>44687</c:v>
                </c:pt>
                <c:pt idx="206">
                  <c:v>44686</c:v>
                </c:pt>
                <c:pt idx="207">
                  <c:v>44681</c:v>
                </c:pt>
                <c:pt idx="208">
                  <c:v>44680</c:v>
                </c:pt>
                <c:pt idx="209">
                  <c:v>44679</c:v>
                </c:pt>
                <c:pt idx="210">
                  <c:v>44678</c:v>
                </c:pt>
                <c:pt idx="211">
                  <c:v>44677</c:v>
                </c:pt>
                <c:pt idx="212">
                  <c:v>44674</c:v>
                </c:pt>
                <c:pt idx="213">
                  <c:v>44673</c:v>
                </c:pt>
                <c:pt idx="214">
                  <c:v>44672</c:v>
                </c:pt>
                <c:pt idx="215">
                  <c:v>44671</c:v>
                </c:pt>
                <c:pt idx="216">
                  <c:v>44670</c:v>
                </c:pt>
                <c:pt idx="217">
                  <c:v>44667</c:v>
                </c:pt>
                <c:pt idx="218">
                  <c:v>44666</c:v>
                </c:pt>
                <c:pt idx="219">
                  <c:v>44665</c:v>
                </c:pt>
                <c:pt idx="220">
                  <c:v>44664</c:v>
                </c:pt>
                <c:pt idx="221">
                  <c:v>44663</c:v>
                </c:pt>
                <c:pt idx="222">
                  <c:v>44660</c:v>
                </c:pt>
                <c:pt idx="223">
                  <c:v>44659</c:v>
                </c:pt>
                <c:pt idx="224">
                  <c:v>44658</c:v>
                </c:pt>
                <c:pt idx="225">
                  <c:v>44657</c:v>
                </c:pt>
                <c:pt idx="226">
                  <c:v>44656</c:v>
                </c:pt>
                <c:pt idx="227">
                  <c:v>44653</c:v>
                </c:pt>
                <c:pt idx="228">
                  <c:v>44652</c:v>
                </c:pt>
                <c:pt idx="229">
                  <c:v>44651</c:v>
                </c:pt>
                <c:pt idx="230">
                  <c:v>44650</c:v>
                </c:pt>
                <c:pt idx="231">
                  <c:v>44649</c:v>
                </c:pt>
                <c:pt idx="232">
                  <c:v>44646</c:v>
                </c:pt>
                <c:pt idx="233">
                  <c:v>44645</c:v>
                </c:pt>
                <c:pt idx="234">
                  <c:v>44644</c:v>
                </c:pt>
                <c:pt idx="235">
                  <c:v>44643</c:v>
                </c:pt>
                <c:pt idx="236">
                  <c:v>44642</c:v>
                </c:pt>
                <c:pt idx="237">
                  <c:v>44639</c:v>
                </c:pt>
                <c:pt idx="238">
                  <c:v>44638</c:v>
                </c:pt>
                <c:pt idx="239">
                  <c:v>44637</c:v>
                </c:pt>
                <c:pt idx="240">
                  <c:v>44636</c:v>
                </c:pt>
                <c:pt idx="241">
                  <c:v>44635</c:v>
                </c:pt>
                <c:pt idx="242">
                  <c:v>44632</c:v>
                </c:pt>
                <c:pt idx="243">
                  <c:v>44631</c:v>
                </c:pt>
                <c:pt idx="244">
                  <c:v>44630</c:v>
                </c:pt>
                <c:pt idx="245">
                  <c:v>44626</c:v>
                </c:pt>
                <c:pt idx="246">
                  <c:v>44625</c:v>
                </c:pt>
                <c:pt idx="247">
                  <c:v>44624</c:v>
                </c:pt>
                <c:pt idx="248">
                  <c:v>44623</c:v>
                </c:pt>
                <c:pt idx="249">
                  <c:v>44622</c:v>
                </c:pt>
                <c:pt idx="250">
                  <c:v>44621</c:v>
                </c:pt>
                <c:pt idx="251">
                  <c:v>44618</c:v>
                </c:pt>
                <c:pt idx="252">
                  <c:v>44617</c:v>
                </c:pt>
                <c:pt idx="253">
                  <c:v>44615</c:v>
                </c:pt>
                <c:pt idx="254">
                  <c:v>44614</c:v>
                </c:pt>
                <c:pt idx="255">
                  <c:v>44611</c:v>
                </c:pt>
                <c:pt idx="256">
                  <c:v>44610</c:v>
                </c:pt>
                <c:pt idx="257">
                  <c:v>44609</c:v>
                </c:pt>
                <c:pt idx="258">
                  <c:v>44608</c:v>
                </c:pt>
                <c:pt idx="259">
                  <c:v>44607</c:v>
                </c:pt>
                <c:pt idx="260">
                  <c:v>44604</c:v>
                </c:pt>
                <c:pt idx="261">
                  <c:v>44603</c:v>
                </c:pt>
                <c:pt idx="262">
                  <c:v>44602</c:v>
                </c:pt>
                <c:pt idx="263">
                  <c:v>44601</c:v>
                </c:pt>
                <c:pt idx="264">
                  <c:v>44600</c:v>
                </c:pt>
                <c:pt idx="265">
                  <c:v>44597</c:v>
                </c:pt>
                <c:pt idx="266">
                  <c:v>44596</c:v>
                </c:pt>
                <c:pt idx="267">
                  <c:v>44595</c:v>
                </c:pt>
                <c:pt idx="268">
                  <c:v>44594</c:v>
                </c:pt>
                <c:pt idx="269">
                  <c:v>44593</c:v>
                </c:pt>
                <c:pt idx="270">
                  <c:v>44590</c:v>
                </c:pt>
                <c:pt idx="271">
                  <c:v>44589</c:v>
                </c:pt>
                <c:pt idx="272">
                  <c:v>44588</c:v>
                </c:pt>
                <c:pt idx="273">
                  <c:v>44587</c:v>
                </c:pt>
                <c:pt idx="274">
                  <c:v>44586</c:v>
                </c:pt>
                <c:pt idx="275">
                  <c:v>44583</c:v>
                </c:pt>
                <c:pt idx="276">
                  <c:v>44582</c:v>
                </c:pt>
                <c:pt idx="277">
                  <c:v>44581</c:v>
                </c:pt>
                <c:pt idx="278">
                  <c:v>44580</c:v>
                </c:pt>
                <c:pt idx="279">
                  <c:v>44579</c:v>
                </c:pt>
                <c:pt idx="280">
                  <c:v>44576</c:v>
                </c:pt>
                <c:pt idx="281">
                  <c:v>44575</c:v>
                </c:pt>
                <c:pt idx="282">
                  <c:v>44574</c:v>
                </c:pt>
                <c:pt idx="283">
                  <c:v>44573</c:v>
                </c:pt>
                <c:pt idx="284">
                  <c:v>44572</c:v>
                </c:pt>
              </c:numCache>
            </c:numRef>
          </c:cat>
          <c:val>
            <c:numRef>
              <c:f>Лист1!$D$2:$D$286</c:f>
              <c:numCache>
                <c:formatCode>#,##0.00</c:formatCode>
                <c:ptCount val="285"/>
                <c:pt idx="0">
                  <c:v>2312.04</c:v>
                </c:pt>
                <c:pt idx="1">
                  <c:v>2329.4499999999998</c:v>
                </c:pt>
                <c:pt idx="2">
                  <c:v>2300.83</c:v>
                </c:pt>
                <c:pt idx="3">
                  <c:v>2287.48</c:v>
                </c:pt>
                <c:pt idx="4">
                  <c:v>2250.59</c:v>
                </c:pt>
                <c:pt idx="5">
                  <c:v>2243.41</c:v>
                </c:pt>
                <c:pt idx="6">
                  <c:v>2252.7600000000002</c:v>
                </c:pt>
                <c:pt idx="7">
                  <c:v>2173.44</c:v>
                </c:pt>
                <c:pt idx="8">
                  <c:v>2192.04</c:v>
                </c:pt>
                <c:pt idx="9">
                  <c:v>2225.84</c:v>
                </c:pt>
                <c:pt idx="10">
                  <c:v>2271.31</c:v>
                </c:pt>
                <c:pt idx="11">
                  <c:v>2241.81</c:v>
                </c:pt>
                <c:pt idx="12">
                  <c:v>2286.79</c:v>
                </c:pt>
                <c:pt idx="13">
                  <c:v>2274.8000000000002</c:v>
                </c:pt>
                <c:pt idx="14">
                  <c:v>2308.4699999999998</c:v>
                </c:pt>
                <c:pt idx="15">
                  <c:v>2232.19</c:v>
                </c:pt>
                <c:pt idx="16">
                  <c:v>2233.66</c:v>
                </c:pt>
                <c:pt idx="17">
                  <c:v>2281.16</c:v>
                </c:pt>
                <c:pt idx="18">
                  <c:v>2335.33</c:v>
                </c:pt>
                <c:pt idx="19">
                  <c:v>2269.9</c:v>
                </c:pt>
                <c:pt idx="20">
                  <c:v>2263.48</c:v>
                </c:pt>
                <c:pt idx="21">
                  <c:v>2296.66</c:v>
                </c:pt>
                <c:pt idx="22">
                  <c:v>2259.83</c:v>
                </c:pt>
                <c:pt idx="23">
                  <c:v>2300.58</c:v>
                </c:pt>
                <c:pt idx="24">
                  <c:v>2309.14</c:v>
                </c:pt>
                <c:pt idx="25">
                  <c:v>2323.44</c:v>
                </c:pt>
                <c:pt idx="26">
                  <c:v>2292.2399999999998</c:v>
                </c:pt>
                <c:pt idx="27">
                  <c:v>2259.42</c:v>
                </c:pt>
                <c:pt idx="28">
                  <c:v>2262.84</c:v>
                </c:pt>
                <c:pt idx="29">
                  <c:v>2363.9899999999998</c:v>
                </c:pt>
                <c:pt idx="30">
                  <c:v>2331.67</c:v>
                </c:pt>
                <c:pt idx="31">
                  <c:v>2337.86</c:v>
                </c:pt>
                <c:pt idx="32">
                  <c:v>2320.69</c:v>
                </c:pt>
                <c:pt idx="33">
                  <c:v>2350.7199999999998</c:v>
                </c:pt>
                <c:pt idx="34">
                  <c:v>2397.0100000000002</c:v>
                </c:pt>
                <c:pt idx="35">
                  <c:v>2405.4499999999998</c:v>
                </c:pt>
                <c:pt idx="36">
                  <c:v>2443.89</c:v>
                </c:pt>
                <c:pt idx="37">
                  <c:v>2425.1999999999998</c:v>
                </c:pt>
                <c:pt idx="38">
                  <c:v>2331.5</c:v>
                </c:pt>
                <c:pt idx="39">
                  <c:v>2353.48</c:v>
                </c:pt>
                <c:pt idx="40">
                  <c:v>2281.7199999999998</c:v>
                </c:pt>
                <c:pt idx="41">
                  <c:v>2237.21</c:v>
                </c:pt>
                <c:pt idx="42">
                  <c:v>2189.67</c:v>
                </c:pt>
                <c:pt idx="43">
                  <c:v>2172.66</c:v>
                </c:pt>
                <c:pt idx="44">
                  <c:v>2312.09</c:v>
                </c:pt>
                <c:pt idx="45">
                  <c:v>2247.04</c:v>
                </c:pt>
                <c:pt idx="46">
                  <c:v>2200.77</c:v>
                </c:pt>
                <c:pt idx="47">
                  <c:v>2126.7199999999998</c:v>
                </c:pt>
                <c:pt idx="48">
                  <c:v>2106.27</c:v>
                </c:pt>
                <c:pt idx="49">
                  <c:v>2119.02</c:v>
                </c:pt>
                <c:pt idx="50">
                  <c:v>2112.41</c:v>
                </c:pt>
                <c:pt idx="51">
                  <c:v>2044.51</c:v>
                </c:pt>
                <c:pt idx="52">
                  <c:v>2020.04</c:v>
                </c:pt>
                <c:pt idx="53">
                  <c:v>2013.63</c:v>
                </c:pt>
                <c:pt idx="54">
                  <c:v>2017.78</c:v>
                </c:pt>
                <c:pt idx="55">
                  <c:v>2019.43</c:v>
                </c:pt>
                <c:pt idx="56">
                  <c:v>2050.9299999999998</c:v>
                </c:pt>
                <c:pt idx="57">
                  <c:v>2013.28</c:v>
                </c:pt>
                <c:pt idx="58">
                  <c:v>2067.54</c:v>
                </c:pt>
                <c:pt idx="59">
                  <c:v>2015.1</c:v>
                </c:pt>
                <c:pt idx="60">
                  <c:v>1943.64</c:v>
                </c:pt>
                <c:pt idx="61">
                  <c:v>1963.58</c:v>
                </c:pt>
                <c:pt idx="62">
                  <c:v>1912.2</c:v>
                </c:pt>
                <c:pt idx="63">
                  <c:v>1921.13</c:v>
                </c:pt>
                <c:pt idx="64">
                  <c:v>1906.53</c:v>
                </c:pt>
                <c:pt idx="65">
                  <c:v>1939.42</c:v>
                </c:pt>
                <c:pt idx="66">
                  <c:v>1920.9</c:v>
                </c:pt>
                <c:pt idx="67">
                  <c:v>1925.43</c:v>
                </c:pt>
                <c:pt idx="68">
                  <c:v>1917.78</c:v>
                </c:pt>
                <c:pt idx="69">
                  <c:v>1974.57</c:v>
                </c:pt>
                <c:pt idx="70">
                  <c:v>2000.39</c:v>
                </c:pt>
                <c:pt idx="71">
                  <c:v>1964.27</c:v>
                </c:pt>
                <c:pt idx="72">
                  <c:v>2019.52</c:v>
                </c:pt>
                <c:pt idx="73">
                  <c:v>1970.9</c:v>
                </c:pt>
                <c:pt idx="74">
                  <c:v>1955.24</c:v>
                </c:pt>
                <c:pt idx="75">
                  <c:v>1923.9</c:v>
                </c:pt>
                <c:pt idx="76">
                  <c:v>1903.61</c:v>
                </c:pt>
                <c:pt idx="77">
                  <c:v>1864.46</c:v>
                </c:pt>
                <c:pt idx="78">
                  <c:v>1912.57</c:v>
                </c:pt>
                <c:pt idx="79">
                  <c:v>1881.99</c:v>
                </c:pt>
                <c:pt idx="80">
                  <c:v>1846.57</c:v>
                </c:pt>
                <c:pt idx="81">
                  <c:v>1882.16</c:v>
                </c:pt>
                <c:pt idx="82">
                  <c:v>1883.41</c:v>
                </c:pt>
                <c:pt idx="83">
                  <c:v>1844.51</c:v>
                </c:pt>
                <c:pt idx="84">
                  <c:v>1799.17</c:v>
                </c:pt>
                <c:pt idx="85">
                  <c:v>1833.86</c:v>
                </c:pt>
                <c:pt idx="86">
                  <c:v>1779.62</c:v>
                </c:pt>
                <c:pt idx="87">
                  <c:v>1756.97</c:v>
                </c:pt>
                <c:pt idx="88">
                  <c:v>1767.73</c:v>
                </c:pt>
                <c:pt idx="89">
                  <c:v>1823.74</c:v>
                </c:pt>
                <c:pt idx="90">
                  <c:v>1825.1</c:v>
                </c:pt>
                <c:pt idx="91">
                  <c:v>1809.01</c:v>
                </c:pt>
                <c:pt idx="92">
                  <c:v>1769.82</c:v>
                </c:pt>
                <c:pt idx="93">
                  <c:v>1816.76</c:v>
                </c:pt>
                <c:pt idx="94">
                  <c:v>1834.57</c:v>
                </c:pt>
                <c:pt idx="95">
                  <c:v>1867.31</c:v>
                </c:pt>
                <c:pt idx="96">
                  <c:v>1863.16</c:v>
                </c:pt>
                <c:pt idx="97">
                  <c:v>1823.43</c:v>
                </c:pt>
                <c:pt idx="98">
                  <c:v>1782.22</c:v>
                </c:pt>
                <c:pt idx="99">
                  <c:v>1766.65</c:v>
                </c:pt>
                <c:pt idx="100">
                  <c:v>1663.36</c:v>
                </c:pt>
                <c:pt idx="101">
                  <c:v>1599.09</c:v>
                </c:pt>
                <c:pt idx="102">
                  <c:v>1537.88</c:v>
                </c:pt>
                <c:pt idx="103">
                  <c:v>1567.14</c:v>
                </c:pt>
                <c:pt idx="104">
                  <c:v>1614.2</c:v>
                </c:pt>
                <c:pt idx="105">
                  <c:v>1616.01</c:v>
                </c:pt>
                <c:pt idx="106">
                  <c:v>1629.76</c:v>
                </c:pt>
                <c:pt idx="107">
                  <c:v>1701.73</c:v>
                </c:pt>
                <c:pt idx="108">
                  <c:v>1783.21</c:v>
                </c:pt>
                <c:pt idx="109">
                  <c:v>1821.94</c:v>
                </c:pt>
                <c:pt idx="110">
                  <c:v>1721.16</c:v>
                </c:pt>
                <c:pt idx="111">
                  <c:v>1725.47</c:v>
                </c:pt>
                <c:pt idx="112">
                  <c:v>1769.86</c:v>
                </c:pt>
                <c:pt idx="113">
                  <c:v>1737.99</c:v>
                </c:pt>
                <c:pt idx="114">
                  <c:v>1720.02</c:v>
                </c:pt>
                <c:pt idx="115">
                  <c:v>1743.89</c:v>
                </c:pt>
                <c:pt idx="116">
                  <c:v>1712.43</c:v>
                </c:pt>
                <c:pt idx="117">
                  <c:v>1699.18</c:v>
                </c:pt>
                <c:pt idx="118">
                  <c:v>1671.35</c:v>
                </c:pt>
                <c:pt idx="119">
                  <c:v>1675.91</c:v>
                </c:pt>
                <c:pt idx="120">
                  <c:v>1659.12</c:v>
                </c:pt>
                <c:pt idx="121">
                  <c:v>1644.79</c:v>
                </c:pt>
                <c:pt idx="122">
                  <c:v>1626.54</c:v>
                </c:pt>
                <c:pt idx="123">
                  <c:v>1636.48</c:v>
                </c:pt>
                <c:pt idx="124">
                  <c:v>1661.7</c:v>
                </c:pt>
                <c:pt idx="125">
                  <c:v>1702.14</c:v>
                </c:pt>
                <c:pt idx="126">
                  <c:v>1702.02</c:v>
                </c:pt>
                <c:pt idx="127">
                  <c:v>1707.9</c:v>
                </c:pt>
                <c:pt idx="128">
                  <c:v>1683.36</c:v>
                </c:pt>
                <c:pt idx="129">
                  <c:v>1674.34</c:v>
                </c:pt>
                <c:pt idx="130">
                  <c:v>1685</c:v>
                </c:pt>
                <c:pt idx="131">
                  <c:v>1736.35</c:v>
                </c:pt>
                <c:pt idx="132">
                  <c:v>1760.46</c:v>
                </c:pt>
                <c:pt idx="133">
                  <c:v>1790.8</c:v>
                </c:pt>
                <c:pt idx="134">
                  <c:v>1820.5</c:v>
                </c:pt>
                <c:pt idx="135">
                  <c:v>1858.33</c:v>
                </c:pt>
                <c:pt idx="136">
                  <c:v>1888.39</c:v>
                </c:pt>
                <c:pt idx="137">
                  <c:v>1893.34</c:v>
                </c:pt>
                <c:pt idx="138">
                  <c:v>1836.02</c:v>
                </c:pt>
                <c:pt idx="139">
                  <c:v>1827.03</c:v>
                </c:pt>
                <c:pt idx="140">
                  <c:v>1820.94</c:v>
                </c:pt>
                <c:pt idx="141">
                  <c:v>1803.47</c:v>
                </c:pt>
                <c:pt idx="142">
                  <c:v>1775.95</c:v>
                </c:pt>
                <c:pt idx="143">
                  <c:v>1747.48</c:v>
                </c:pt>
                <c:pt idx="144">
                  <c:v>1772.06</c:v>
                </c:pt>
                <c:pt idx="145">
                  <c:v>1756.23</c:v>
                </c:pt>
                <c:pt idx="146">
                  <c:v>1773.53</c:v>
                </c:pt>
                <c:pt idx="147">
                  <c:v>1754.34</c:v>
                </c:pt>
                <c:pt idx="148">
                  <c:v>1707.18</c:v>
                </c:pt>
                <c:pt idx="149">
                  <c:v>1699.9</c:v>
                </c:pt>
                <c:pt idx="150">
                  <c:v>1661.55</c:v>
                </c:pt>
                <c:pt idx="151">
                  <c:v>1638.52</c:v>
                </c:pt>
                <c:pt idx="152">
                  <c:v>1603.47</c:v>
                </c:pt>
                <c:pt idx="153">
                  <c:v>1576.13</c:v>
                </c:pt>
                <c:pt idx="154">
                  <c:v>1553.59</c:v>
                </c:pt>
                <c:pt idx="155">
                  <c:v>1536.38</c:v>
                </c:pt>
                <c:pt idx="156">
                  <c:v>1547.54</c:v>
                </c:pt>
                <c:pt idx="157">
                  <c:v>1545.12</c:v>
                </c:pt>
                <c:pt idx="158">
                  <c:v>1575.19</c:v>
                </c:pt>
                <c:pt idx="159">
                  <c:v>1599.57</c:v>
                </c:pt>
                <c:pt idx="160">
                  <c:v>1653.78</c:v>
                </c:pt>
                <c:pt idx="161">
                  <c:v>1732.49</c:v>
                </c:pt>
                <c:pt idx="162">
                  <c:v>1713.69</c:v>
                </c:pt>
                <c:pt idx="163">
                  <c:v>1760.08</c:v>
                </c:pt>
                <c:pt idx="164">
                  <c:v>1755.65</c:v>
                </c:pt>
                <c:pt idx="165">
                  <c:v>1664.86</c:v>
                </c:pt>
                <c:pt idx="166">
                  <c:v>1544.35</c:v>
                </c:pt>
                <c:pt idx="167">
                  <c:v>1567.9</c:v>
                </c:pt>
                <c:pt idx="168">
                  <c:v>1575.19</c:v>
                </c:pt>
                <c:pt idx="169">
                  <c:v>1519.76</c:v>
                </c:pt>
                <c:pt idx="170">
                  <c:v>1548.05</c:v>
                </c:pt>
                <c:pt idx="171">
                  <c:v>1563</c:v>
                </c:pt>
                <c:pt idx="172">
                  <c:v>1575.52</c:v>
                </c:pt>
                <c:pt idx="173">
                  <c:v>1597.12</c:v>
                </c:pt>
                <c:pt idx="174">
                  <c:v>1606.75</c:v>
                </c:pt>
                <c:pt idx="175">
                  <c:v>1655.13</c:v>
                </c:pt>
                <c:pt idx="176">
                  <c:v>1703.05</c:v>
                </c:pt>
                <c:pt idx="177">
                  <c:v>1719.34</c:v>
                </c:pt>
                <c:pt idx="178">
                  <c:v>1727.82</c:v>
                </c:pt>
                <c:pt idx="179">
                  <c:v>1699.68</c:v>
                </c:pt>
                <c:pt idx="180">
                  <c:v>1743.79</c:v>
                </c:pt>
                <c:pt idx="181">
                  <c:v>1831.6</c:v>
                </c:pt>
                <c:pt idx="182">
                  <c:v>1881.02</c:v>
                </c:pt>
                <c:pt idx="183">
                  <c:v>1949.93</c:v>
                </c:pt>
                <c:pt idx="184">
                  <c:v>2016.63</c:v>
                </c:pt>
                <c:pt idx="185">
                  <c:v>1945.06</c:v>
                </c:pt>
                <c:pt idx="186">
                  <c:v>1972.33</c:v>
                </c:pt>
                <c:pt idx="187">
                  <c:v>1959.88</c:v>
                </c:pt>
                <c:pt idx="188">
                  <c:v>1903.28</c:v>
                </c:pt>
                <c:pt idx="189">
                  <c:v>1889.59</c:v>
                </c:pt>
                <c:pt idx="190">
                  <c:v>1937.34</c:v>
                </c:pt>
                <c:pt idx="191">
                  <c:v>2011.08</c:v>
                </c:pt>
                <c:pt idx="192">
                  <c:v>1885.21</c:v>
                </c:pt>
                <c:pt idx="193">
                  <c:v>1728.62</c:v>
                </c:pt>
                <c:pt idx="194">
                  <c:v>1774.82</c:v>
                </c:pt>
                <c:pt idx="195">
                  <c:v>1796.59</c:v>
                </c:pt>
                <c:pt idx="196">
                  <c:v>1798.57</c:v>
                </c:pt>
                <c:pt idx="197">
                  <c:v>1901.98</c:v>
                </c:pt>
                <c:pt idx="198">
                  <c:v>1955.76</c:v>
                </c:pt>
                <c:pt idx="199">
                  <c:v>1930.58</c:v>
                </c:pt>
                <c:pt idx="200">
                  <c:v>1923.52</c:v>
                </c:pt>
                <c:pt idx="201">
                  <c:v>1972.65</c:v>
                </c:pt>
                <c:pt idx="202">
                  <c:v>2062.37</c:v>
                </c:pt>
                <c:pt idx="203">
                  <c:v>2184.4499999999998</c:v>
                </c:pt>
                <c:pt idx="204">
                  <c:v>2149.12</c:v>
                </c:pt>
                <c:pt idx="205">
                  <c:v>2069.96</c:v>
                </c:pt>
                <c:pt idx="206">
                  <c:v>2146.9699999999998</c:v>
                </c:pt>
                <c:pt idx="207">
                  <c:v>2089.37</c:v>
                </c:pt>
                <c:pt idx="208">
                  <c:v>2161.64</c:v>
                </c:pt>
                <c:pt idx="209">
                  <c:v>2143.87</c:v>
                </c:pt>
                <c:pt idx="210">
                  <c:v>2143.62</c:v>
                </c:pt>
                <c:pt idx="211">
                  <c:v>2217.1</c:v>
                </c:pt>
                <c:pt idx="212">
                  <c:v>2311.25</c:v>
                </c:pt>
                <c:pt idx="213">
                  <c:v>2375.1</c:v>
                </c:pt>
                <c:pt idx="214">
                  <c:v>2505.4699999999998</c:v>
                </c:pt>
                <c:pt idx="215">
                  <c:v>2482.39</c:v>
                </c:pt>
                <c:pt idx="216">
                  <c:v>2495.7199999999998</c:v>
                </c:pt>
                <c:pt idx="217">
                  <c:v>2514.27</c:v>
                </c:pt>
                <c:pt idx="218">
                  <c:v>2561.1999999999998</c:v>
                </c:pt>
                <c:pt idx="219">
                  <c:v>2482.4299999999998</c:v>
                </c:pt>
                <c:pt idx="220">
                  <c:v>2519.12</c:v>
                </c:pt>
                <c:pt idx="221">
                  <c:v>2473.7800000000002</c:v>
                </c:pt>
                <c:pt idx="222">
                  <c:v>2303.0100000000002</c:v>
                </c:pt>
                <c:pt idx="223">
                  <c:v>2360.9299999999998</c:v>
                </c:pt>
                <c:pt idx="224">
                  <c:v>2605.0700000000002</c:v>
                </c:pt>
                <c:pt idx="225">
                  <c:v>2639.63</c:v>
                </c:pt>
                <c:pt idx="226">
                  <c:v>2674.14</c:v>
                </c:pt>
                <c:pt idx="227">
                  <c:v>2650.1</c:v>
                </c:pt>
                <c:pt idx="228">
                  <c:v>2641.46</c:v>
                </c:pt>
                <c:pt idx="229">
                  <c:v>2660.14</c:v>
                </c:pt>
                <c:pt idx="230">
                  <c:v>2729.72</c:v>
                </c:pt>
                <c:pt idx="231">
                  <c:v>2985.81</c:v>
                </c:pt>
                <c:pt idx="232">
                  <c:v>3140.18</c:v>
                </c:pt>
                <c:pt idx="233">
                  <c:v>3162.05</c:v>
                </c:pt>
                <c:pt idx="234">
                  <c:v>3396.33</c:v>
                </c:pt>
                <c:pt idx="235">
                  <c:v>3446.44</c:v>
                </c:pt>
                <c:pt idx="236">
                  <c:v>3463.2</c:v>
                </c:pt>
                <c:pt idx="237">
                  <c:v>3459.12</c:v>
                </c:pt>
                <c:pt idx="238">
                  <c:v>3457.04</c:v>
                </c:pt>
                <c:pt idx="239">
                  <c:v>3515.64</c:v>
                </c:pt>
                <c:pt idx="240">
                  <c:v>3655.92</c:v>
                </c:pt>
                <c:pt idx="241">
                  <c:v>3870.31</c:v>
                </c:pt>
                <c:pt idx="242">
                  <c:v>4001.39</c:v>
                </c:pt>
                <c:pt idx="243">
                  <c:v>4164.3999999999996</c:v>
                </c:pt>
                <c:pt idx="244">
                  <c:v>4295.7700000000004</c:v>
                </c:pt>
                <c:pt idx="245">
                  <c:v>3714.92</c:v>
                </c:pt>
                <c:pt idx="246">
                  <c:v>3694.51</c:v>
                </c:pt>
                <c:pt idx="247">
                  <c:v>3912.83</c:v>
                </c:pt>
                <c:pt idx="248">
                  <c:v>3531.97</c:v>
                </c:pt>
                <c:pt idx="249">
                  <c:v>3123.72</c:v>
                </c:pt>
                <c:pt idx="250">
                  <c:v>3197.49</c:v>
                </c:pt>
                <c:pt idx="251">
                  <c:v>2833.88</c:v>
                </c:pt>
                <c:pt idx="252">
                  <c:v>3127.41</c:v>
                </c:pt>
                <c:pt idx="253">
                  <c:v>2800.14</c:v>
                </c:pt>
                <c:pt idx="254">
                  <c:v>2665.57</c:v>
                </c:pt>
                <c:pt idx="255">
                  <c:v>2659.89</c:v>
                </c:pt>
                <c:pt idx="256">
                  <c:v>2635.22</c:v>
                </c:pt>
                <c:pt idx="257">
                  <c:v>2488.9299999999998</c:v>
                </c:pt>
                <c:pt idx="258">
                  <c:v>2505.11</c:v>
                </c:pt>
                <c:pt idx="259">
                  <c:v>2528.4499999999998</c:v>
                </c:pt>
                <c:pt idx="260">
                  <c:v>2480.79</c:v>
                </c:pt>
                <c:pt idx="261">
                  <c:v>2469.6999999999998</c:v>
                </c:pt>
                <c:pt idx="262">
                  <c:v>2491.5</c:v>
                </c:pt>
                <c:pt idx="263">
                  <c:v>2450.14</c:v>
                </c:pt>
                <c:pt idx="264">
                  <c:v>2467.25</c:v>
                </c:pt>
                <c:pt idx="265">
                  <c:v>2513.5500000000002</c:v>
                </c:pt>
                <c:pt idx="266">
                  <c:v>2538.29</c:v>
                </c:pt>
                <c:pt idx="267">
                  <c:v>2554.9499999999998</c:v>
                </c:pt>
                <c:pt idx="268">
                  <c:v>2571.54</c:v>
                </c:pt>
                <c:pt idx="269">
                  <c:v>2528.08</c:v>
                </c:pt>
                <c:pt idx="270">
                  <c:v>2516.9</c:v>
                </c:pt>
                <c:pt idx="271">
                  <c:v>2624.5</c:v>
                </c:pt>
                <c:pt idx="272">
                  <c:v>2659.93</c:v>
                </c:pt>
                <c:pt idx="273">
                  <c:v>2581.5</c:v>
                </c:pt>
                <c:pt idx="274">
                  <c:v>2576.88</c:v>
                </c:pt>
                <c:pt idx="275">
                  <c:v>2579.0700000000002</c:v>
                </c:pt>
                <c:pt idx="276">
                  <c:v>2568.2199999999998</c:v>
                </c:pt>
                <c:pt idx="277">
                  <c:v>2449.17</c:v>
                </c:pt>
                <c:pt idx="278">
                  <c:v>2370.77</c:v>
                </c:pt>
                <c:pt idx="279">
                  <c:v>2373.86</c:v>
                </c:pt>
                <c:pt idx="280">
                  <c:v>2384.8000000000002</c:v>
                </c:pt>
                <c:pt idx="281">
                  <c:v>2330.31</c:v>
                </c:pt>
                <c:pt idx="282">
                  <c:v>2331.42</c:v>
                </c:pt>
                <c:pt idx="283">
                  <c:v>2273.6799999999998</c:v>
                </c:pt>
                <c:pt idx="284">
                  <c:v>2321.33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A2B-4730-9C98-3D7B3538C44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Палладий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Лист1!$A$2:$A$286</c:f>
              <c:numCache>
                <c:formatCode>m/d/yyyy</c:formatCode>
                <c:ptCount val="285"/>
                <c:pt idx="0">
                  <c:v>44989</c:v>
                </c:pt>
                <c:pt idx="1">
                  <c:v>44988</c:v>
                </c:pt>
                <c:pt idx="2">
                  <c:v>44987</c:v>
                </c:pt>
                <c:pt idx="3">
                  <c:v>44986</c:v>
                </c:pt>
                <c:pt idx="4">
                  <c:v>44985</c:v>
                </c:pt>
                <c:pt idx="5">
                  <c:v>44980</c:v>
                </c:pt>
                <c:pt idx="6">
                  <c:v>44979</c:v>
                </c:pt>
                <c:pt idx="7">
                  <c:v>44978</c:v>
                </c:pt>
                <c:pt idx="8">
                  <c:v>44975</c:v>
                </c:pt>
                <c:pt idx="9">
                  <c:v>44974</c:v>
                </c:pt>
                <c:pt idx="10">
                  <c:v>44973</c:v>
                </c:pt>
                <c:pt idx="11">
                  <c:v>44972</c:v>
                </c:pt>
                <c:pt idx="12">
                  <c:v>44971</c:v>
                </c:pt>
                <c:pt idx="13">
                  <c:v>44968</c:v>
                </c:pt>
                <c:pt idx="14">
                  <c:v>44967</c:v>
                </c:pt>
                <c:pt idx="15">
                  <c:v>44966</c:v>
                </c:pt>
                <c:pt idx="16">
                  <c:v>44965</c:v>
                </c:pt>
                <c:pt idx="17">
                  <c:v>44964</c:v>
                </c:pt>
                <c:pt idx="18">
                  <c:v>44961</c:v>
                </c:pt>
                <c:pt idx="19">
                  <c:v>44960</c:v>
                </c:pt>
                <c:pt idx="20">
                  <c:v>44959</c:v>
                </c:pt>
                <c:pt idx="21">
                  <c:v>44958</c:v>
                </c:pt>
                <c:pt idx="22">
                  <c:v>44957</c:v>
                </c:pt>
                <c:pt idx="23">
                  <c:v>44954</c:v>
                </c:pt>
                <c:pt idx="24">
                  <c:v>44953</c:v>
                </c:pt>
                <c:pt idx="25">
                  <c:v>44952</c:v>
                </c:pt>
                <c:pt idx="26">
                  <c:v>44951</c:v>
                </c:pt>
                <c:pt idx="27">
                  <c:v>44950</c:v>
                </c:pt>
                <c:pt idx="28">
                  <c:v>44947</c:v>
                </c:pt>
                <c:pt idx="29">
                  <c:v>44946</c:v>
                </c:pt>
                <c:pt idx="30">
                  <c:v>44945</c:v>
                </c:pt>
                <c:pt idx="31">
                  <c:v>44944</c:v>
                </c:pt>
                <c:pt idx="32">
                  <c:v>44943</c:v>
                </c:pt>
                <c:pt idx="33">
                  <c:v>44940</c:v>
                </c:pt>
                <c:pt idx="34">
                  <c:v>44939</c:v>
                </c:pt>
                <c:pt idx="35">
                  <c:v>44938</c:v>
                </c:pt>
                <c:pt idx="36">
                  <c:v>44937</c:v>
                </c:pt>
                <c:pt idx="37">
                  <c:v>44936</c:v>
                </c:pt>
                <c:pt idx="38">
                  <c:v>44926</c:v>
                </c:pt>
                <c:pt idx="39">
                  <c:v>44925</c:v>
                </c:pt>
                <c:pt idx="40">
                  <c:v>44924</c:v>
                </c:pt>
                <c:pt idx="41">
                  <c:v>44923</c:v>
                </c:pt>
                <c:pt idx="42">
                  <c:v>44922</c:v>
                </c:pt>
                <c:pt idx="43">
                  <c:v>44919</c:v>
                </c:pt>
                <c:pt idx="44">
                  <c:v>44918</c:v>
                </c:pt>
                <c:pt idx="45">
                  <c:v>44917</c:v>
                </c:pt>
                <c:pt idx="46">
                  <c:v>44916</c:v>
                </c:pt>
                <c:pt idx="47">
                  <c:v>44915</c:v>
                </c:pt>
                <c:pt idx="48">
                  <c:v>44912</c:v>
                </c:pt>
                <c:pt idx="49">
                  <c:v>44911</c:v>
                </c:pt>
                <c:pt idx="50">
                  <c:v>44910</c:v>
                </c:pt>
                <c:pt idx="51">
                  <c:v>44909</c:v>
                </c:pt>
                <c:pt idx="52">
                  <c:v>44908</c:v>
                </c:pt>
                <c:pt idx="53">
                  <c:v>44905</c:v>
                </c:pt>
                <c:pt idx="54">
                  <c:v>44904</c:v>
                </c:pt>
                <c:pt idx="55">
                  <c:v>44903</c:v>
                </c:pt>
                <c:pt idx="56">
                  <c:v>44902</c:v>
                </c:pt>
                <c:pt idx="57">
                  <c:v>44901</c:v>
                </c:pt>
                <c:pt idx="58">
                  <c:v>44898</c:v>
                </c:pt>
                <c:pt idx="59">
                  <c:v>44897</c:v>
                </c:pt>
                <c:pt idx="60">
                  <c:v>44896</c:v>
                </c:pt>
                <c:pt idx="61">
                  <c:v>44895</c:v>
                </c:pt>
                <c:pt idx="62">
                  <c:v>44894</c:v>
                </c:pt>
                <c:pt idx="63">
                  <c:v>44891</c:v>
                </c:pt>
                <c:pt idx="64">
                  <c:v>44890</c:v>
                </c:pt>
                <c:pt idx="65">
                  <c:v>44889</c:v>
                </c:pt>
                <c:pt idx="66">
                  <c:v>44888</c:v>
                </c:pt>
                <c:pt idx="67">
                  <c:v>44887</c:v>
                </c:pt>
                <c:pt idx="68">
                  <c:v>44884</c:v>
                </c:pt>
                <c:pt idx="69">
                  <c:v>44883</c:v>
                </c:pt>
                <c:pt idx="70">
                  <c:v>44882</c:v>
                </c:pt>
                <c:pt idx="71">
                  <c:v>44881</c:v>
                </c:pt>
                <c:pt idx="72">
                  <c:v>44880</c:v>
                </c:pt>
                <c:pt idx="73">
                  <c:v>44877</c:v>
                </c:pt>
                <c:pt idx="74">
                  <c:v>44876</c:v>
                </c:pt>
                <c:pt idx="75">
                  <c:v>44875</c:v>
                </c:pt>
                <c:pt idx="76">
                  <c:v>44874</c:v>
                </c:pt>
                <c:pt idx="77">
                  <c:v>44873</c:v>
                </c:pt>
                <c:pt idx="78">
                  <c:v>44869</c:v>
                </c:pt>
                <c:pt idx="79">
                  <c:v>44868</c:v>
                </c:pt>
                <c:pt idx="80">
                  <c:v>44867</c:v>
                </c:pt>
                <c:pt idx="81">
                  <c:v>44866</c:v>
                </c:pt>
                <c:pt idx="82">
                  <c:v>44863</c:v>
                </c:pt>
                <c:pt idx="83">
                  <c:v>44862</c:v>
                </c:pt>
                <c:pt idx="84">
                  <c:v>44861</c:v>
                </c:pt>
                <c:pt idx="85">
                  <c:v>44860</c:v>
                </c:pt>
                <c:pt idx="86">
                  <c:v>44859</c:v>
                </c:pt>
                <c:pt idx="87">
                  <c:v>44856</c:v>
                </c:pt>
                <c:pt idx="88">
                  <c:v>44855</c:v>
                </c:pt>
                <c:pt idx="89">
                  <c:v>44854</c:v>
                </c:pt>
                <c:pt idx="90">
                  <c:v>44853</c:v>
                </c:pt>
                <c:pt idx="91">
                  <c:v>44852</c:v>
                </c:pt>
                <c:pt idx="92">
                  <c:v>44849</c:v>
                </c:pt>
                <c:pt idx="93">
                  <c:v>44848</c:v>
                </c:pt>
                <c:pt idx="94">
                  <c:v>44847</c:v>
                </c:pt>
                <c:pt idx="95">
                  <c:v>44846</c:v>
                </c:pt>
                <c:pt idx="96">
                  <c:v>44845</c:v>
                </c:pt>
                <c:pt idx="97">
                  <c:v>44842</c:v>
                </c:pt>
                <c:pt idx="98">
                  <c:v>44841</c:v>
                </c:pt>
                <c:pt idx="99">
                  <c:v>44840</c:v>
                </c:pt>
                <c:pt idx="100">
                  <c:v>44839</c:v>
                </c:pt>
                <c:pt idx="101">
                  <c:v>44838</c:v>
                </c:pt>
                <c:pt idx="102">
                  <c:v>44835</c:v>
                </c:pt>
                <c:pt idx="103">
                  <c:v>44834</c:v>
                </c:pt>
                <c:pt idx="104">
                  <c:v>44833</c:v>
                </c:pt>
                <c:pt idx="105">
                  <c:v>44832</c:v>
                </c:pt>
                <c:pt idx="106">
                  <c:v>44831</c:v>
                </c:pt>
                <c:pt idx="107">
                  <c:v>44828</c:v>
                </c:pt>
                <c:pt idx="108">
                  <c:v>44827</c:v>
                </c:pt>
                <c:pt idx="109">
                  <c:v>44826</c:v>
                </c:pt>
                <c:pt idx="110">
                  <c:v>44825</c:v>
                </c:pt>
                <c:pt idx="111">
                  <c:v>44824</c:v>
                </c:pt>
                <c:pt idx="112">
                  <c:v>44821</c:v>
                </c:pt>
                <c:pt idx="113">
                  <c:v>44820</c:v>
                </c:pt>
                <c:pt idx="114">
                  <c:v>44819</c:v>
                </c:pt>
                <c:pt idx="115">
                  <c:v>44818</c:v>
                </c:pt>
                <c:pt idx="116">
                  <c:v>44817</c:v>
                </c:pt>
                <c:pt idx="117">
                  <c:v>44814</c:v>
                </c:pt>
                <c:pt idx="118">
                  <c:v>44813</c:v>
                </c:pt>
                <c:pt idx="119">
                  <c:v>44812</c:v>
                </c:pt>
                <c:pt idx="120">
                  <c:v>44811</c:v>
                </c:pt>
                <c:pt idx="121">
                  <c:v>44810</c:v>
                </c:pt>
                <c:pt idx="122">
                  <c:v>44807</c:v>
                </c:pt>
                <c:pt idx="123">
                  <c:v>44806</c:v>
                </c:pt>
                <c:pt idx="124">
                  <c:v>44805</c:v>
                </c:pt>
                <c:pt idx="125">
                  <c:v>44804</c:v>
                </c:pt>
                <c:pt idx="126">
                  <c:v>44803</c:v>
                </c:pt>
                <c:pt idx="127">
                  <c:v>44800</c:v>
                </c:pt>
                <c:pt idx="128">
                  <c:v>44799</c:v>
                </c:pt>
                <c:pt idx="129">
                  <c:v>44798</c:v>
                </c:pt>
                <c:pt idx="130">
                  <c:v>44797</c:v>
                </c:pt>
                <c:pt idx="131">
                  <c:v>44796</c:v>
                </c:pt>
                <c:pt idx="132">
                  <c:v>44793</c:v>
                </c:pt>
                <c:pt idx="133">
                  <c:v>44792</c:v>
                </c:pt>
                <c:pt idx="134">
                  <c:v>44791</c:v>
                </c:pt>
                <c:pt idx="135">
                  <c:v>44790</c:v>
                </c:pt>
                <c:pt idx="136">
                  <c:v>44789</c:v>
                </c:pt>
                <c:pt idx="137">
                  <c:v>44786</c:v>
                </c:pt>
                <c:pt idx="138">
                  <c:v>44785</c:v>
                </c:pt>
                <c:pt idx="139">
                  <c:v>44784</c:v>
                </c:pt>
                <c:pt idx="140">
                  <c:v>44783</c:v>
                </c:pt>
                <c:pt idx="141">
                  <c:v>44782</c:v>
                </c:pt>
                <c:pt idx="142">
                  <c:v>44779</c:v>
                </c:pt>
                <c:pt idx="143">
                  <c:v>44778</c:v>
                </c:pt>
                <c:pt idx="144">
                  <c:v>44777</c:v>
                </c:pt>
                <c:pt idx="145">
                  <c:v>44776</c:v>
                </c:pt>
                <c:pt idx="146">
                  <c:v>44775</c:v>
                </c:pt>
                <c:pt idx="147">
                  <c:v>44772</c:v>
                </c:pt>
                <c:pt idx="148">
                  <c:v>44771</c:v>
                </c:pt>
                <c:pt idx="149">
                  <c:v>44770</c:v>
                </c:pt>
                <c:pt idx="150">
                  <c:v>44769</c:v>
                </c:pt>
                <c:pt idx="151">
                  <c:v>44768</c:v>
                </c:pt>
                <c:pt idx="152">
                  <c:v>44765</c:v>
                </c:pt>
                <c:pt idx="153">
                  <c:v>44764</c:v>
                </c:pt>
                <c:pt idx="154">
                  <c:v>44763</c:v>
                </c:pt>
                <c:pt idx="155">
                  <c:v>44762</c:v>
                </c:pt>
                <c:pt idx="156">
                  <c:v>44761</c:v>
                </c:pt>
                <c:pt idx="157">
                  <c:v>44758</c:v>
                </c:pt>
                <c:pt idx="158">
                  <c:v>44757</c:v>
                </c:pt>
                <c:pt idx="159">
                  <c:v>44756</c:v>
                </c:pt>
                <c:pt idx="160">
                  <c:v>44755</c:v>
                </c:pt>
                <c:pt idx="161">
                  <c:v>44754</c:v>
                </c:pt>
                <c:pt idx="162">
                  <c:v>44751</c:v>
                </c:pt>
                <c:pt idx="163">
                  <c:v>44750</c:v>
                </c:pt>
                <c:pt idx="164">
                  <c:v>44749</c:v>
                </c:pt>
                <c:pt idx="165">
                  <c:v>44748</c:v>
                </c:pt>
                <c:pt idx="166">
                  <c:v>44747</c:v>
                </c:pt>
                <c:pt idx="167">
                  <c:v>44744</c:v>
                </c:pt>
                <c:pt idx="168">
                  <c:v>44743</c:v>
                </c:pt>
                <c:pt idx="169">
                  <c:v>44742</c:v>
                </c:pt>
                <c:pt idx="170">
                  <c:v>44741</c:v>
                </c:pt>
                <c:pt idx="171">
                  <c:v>44740</c:v>
                </c:pt>
                <c:pt idx="172">
                  <c:v>44737</c:v>
                </c:pt>
                <c:pt idx="173">
                  <c:v>44736</c:v>
                </c:pt>
                <c:pt idx="174">
                  <c:v>44735</c:v>
                </c:pt>
                <c:pt idx="175">
                  <c:v>44734</c:v>
                </c:pt>
                <c:pt idx="176">
                  <c:v>44733</c:v>
                </c:pt>
                <c:pt idx="177">
                  <c:v>44730</c:v>
                </c:pt>
                <c:pt idx="178">
                  <c:v>44729</c:v>
                </c:pt>
                <c:pt idx="179">
                  <c:v>44728</c:v>
                </c:pt>
                <c:pt idx="180">
                  <c:v>44727</c:v>
                </c:pt>
                <c:pt idx="181">
                  <c:v>44723</c:v>
                </c:pt>
                <c:pt idx="182">
                  <c:v>44722</c:v>
                </c:pt>
                <c:pt idx="183">
                  <c:v>44721</c:v>
                </c:pt>
                <c:pt idx="184">
                  <c:v>44720</c:v>
                </c:pt>
                <c:pt idx="185">
                  <c:v>44719</c:v>
                </c:pt>
                <c:pt idx="186">
                  <c:v>44716</c:v>
                </c:pt>
                <c:pt idx="187">
                  <c:v>44715</c:v>
                </c:pt>
                <c:pt idx="188">
                  <c:v>44714</c:v>
                </c:pt>
                <c:pt idx="189">
                  <c:v>44713</c:v>
                </c:pt>
                <c:pt idx="190">
                  <c:v>44712</c:v>
                </c:pt>
                <c:pt idx="191">
                  <c:v>44709</c:v>
                </c:pt>
                <c:pt idx="192">
                  <c:v>44708</c:v>
                </c:pt>
                <c:pt idx="193">
                  <c:v>44707</c:v>
                </c:pt>
                <c:pt idx="194">
                  <c:v>44706</c:v>
                </c:pt>
                <c:pt idx="195">
                  <c:v>44705</c:v>
                </c:pt>
                <c:pt idx="196">
                  <c:v>44702</c:v>
                </c:pt>
                <c:pt idx="197">
                  <c:v>44701</c:v>
                </c:pt>
                <c:pt idx="198">
                  <c:v>44700</c:v>
                </c:pt>
                <c:pt idx="199">
                  <c:v>44699</c:v>
                </c:pt>
                <c:pt idx="200">
                  <c:v>44698</c:v>
                </c:pt>
                <c:pt idx="201">
                  <c:v>44695</c:v>
                </c:pt>
                <c:pt idx="202">
                  <c:v>44694</c:v>
                </c:pt>
                <c:pt idx="203">
                  <c:v>44693</c:v>
                </c:pt>
                <c:pt idx="204">
                  <c:v>44688</c:v>
                </c:pt>
                <c:pt idx="205">
                  <c:v>44687</c:v>
                </c:pt>
                <c:pt idx="206">
                  <c:v>44686</c:v>
                </c:pt>
                <c:pt idx="207">
                  <c:v>44681</c:v>
                </c:pt>
                <c:pt idx="208">
                  <c:v>44680</c:v>
                </c:pt>
                <c:pt idx="209">
                  <c:v>44679</c:v>
                </c:pt>
                <c:pt idx="210">
                  <c:v>44678</c:v>
                </c:pt>
                <c:pt idx="211">
                  <c:v>44677</c:v>
                </c:pt>
                <c:pt idx="212">
                  <c:v>44674</c:v>
                </c:pt>
                <c:pt idx="213">
                  <c:v>44673</c:v>
                </c:pt>
                <c:pt idx="214">
                  <c:v>44672</c:v>
                </c:pt>
                <c:pt idx="215">
                  <c:v>44671</c:v>
                </c:pt>
                <c:pt idx="216">
                  <c:v>44670</c:v>
                </c:pt>
                <c:pt idx="217">
                  <c:v>44667</c:v>
                </c:pt>
                <c:pt idx="218">
                  <c:v>44666</c:v>
                </c:pt>
                <c:pt idx="219">
                  <c:v>44665</c:v>
                </c:pt>
                <c:pt idx="220">
                  <c:v>44664</c:v>
                </c:pt>
                <c:pt idx="221">
                  <c:v>44663</c:v>
                </c:pt>
                <c:pt idx="222">
                  <c:v>44660</c:v>
                </c:pt>
                <c:pt idx="223">
                  <c:v>44659</c:v>
                </c:pt>
                <c:pt idx="224">
                  <c:v>44658</c:v>
                </c:pt>
                <c:pt idx="225">
                  <c:v>44657</c:v>
                </c:pt>
                <c:pt idx="226">
                  <c:v>44656</c:v>
                </c:pt>
                <c:pt idx="227">
                  <c:v>44653</c:v>
                </c:pt>
                <c:pt idx="228">
                  <c:v>44652</c:v>
                </c:pt>
                <c:pt idx="229">
                  <c:v>44651</c:v>
                </c:pt>
                <c:pt idx="230">
                  <c:v>44650</c:v>
                </c:pt>
                <c:pt idx="231">
                  <c:v>44649</c:v>
                </c:pt>
                <c:pt idx="232">
                  <c:v>44646</c:v>
                </c:pt>
                <c:pt idx="233">
                  <c:v>44645</c:v>
                </c:pt>
                <c:pt idx="234">
                  <c:v>44644</c:v>
                </c:pt>
                <c:pt idx="235">
                  <c:v>44643</c:v>
                </c:pt>
                <c:pt idx="236">
                  <c:v>44642</c:v>
                </c:pt>
                <c:pt idx="237">
                  <c:v>44639</c:v>
                </c:pt>
                <c:pt idx="238">
                  <c:v>44638</c:v>
                </c:pt>
                <c:pt idx="239">
                  <c:v>44637</c:v>
                </c:pt>
                <c:pt idx="240">
                  <c:v>44636</c:v>
                </c:pt>
                <c:pt idx="241">
                  <c:v>44635</c:v>
                </c:pt>
                <c:pt idx="242">
                  <c:v>44632</c:v>
                </c:pt>
                <c:pt idx="243">
                  <c:v>44631</c:v>
                </c:pt>
                <c:pt idx="244">
                  <c:v>44630</c:v>
                </c:pt>
                <c:pt idx="245">
                  <c:v>44626</c:v>
                </c:pt>
                <c:pt idx="246">
                  <c:v>44625</c:v>
                </c:pt>
                <c:pt idx="247">
                  <c:v>44624</c:v>
                </c:pt>
                <c:pt idx="248">
                  <c:v>44623</c:v>
                </c:pt>
                <c:pt idx="249">
                  <c:v>44622</c:v>
                </c:pt>
                <c:pt idx="250">
                  <c:v>44621</c:v>
                </c:pt>
                <c:pt idx="251">
                  <c:v>44618</c:v>
                </c:pt>
                <c:pt idx="252">
                  <c:v>44617</c:v>
                </c:pt>
                <c:pt idx="253">
                  <c:v>44615</c:v>
                </c:pt>
                <c:pt idx="254">
                  <c:v>44614</c:v>
                </c:pt>
                <c:pt idx="255">
                  <c:v>44611</c:v>
                </c:pt>
                <c:pt idx="256">
                  <c:v>44610</c:v>
                </c:pt>
                <c:pt idx="257">
                  <c:v>44609</c:v>
                </c:pt>
                <c:pt idx="258">
                  <c:v>44608</c:v>
                </c:pt>
                <c:pt idx="259">
                  <c:v>44607</c:v>
                </c:pt>
                <c:pt idx="260">
                  <c:v>44604</c:v>
                </c:pt>
                <c:pt idx="261">
                  <c:v>44603</c:v>
                </c:pt>
                <c:pt idx="262">
                  <c:v>44602</c:v>
                </c:pt>
                <c:pt idx="263">
                  <c:v>44601</c:v>
                </c:pt>
                <c:pt idx="264">
                  <c:v>44600</c:v>
                </c:pt>
                <c:pt idx="265">
                  <c:v>44597</c:v>
                </c:pt>
                <c:pt idx="266">
                  <c:v>44596</c:v>
                </c:pt>
                <c:pt idx="267">
                  <c:v>44595</c:v>
                </c:pt>
                <c:pt idx="268">
                  <c:v>44594</c:v>
                </c:pt>
                <c:pt idx="269">
                  <c:v>44593</c:v>
                </c:pt>
                <c:pt idx="270">
                  <c:v>44590</c:v>
                </c:pt>
                <c:pt idx="271">
                  <c:v>44589</c:v>
                </c:pt>
                <c:pt idx="272">
                  <c:v>44588</c:v>
                </c:pt>
                <c:pt idx="273">
                  <c:v>44587</c:v>
                </c:pt>
                <c:pt idx="274">
                  <c:v>44586</c:v>
                </c:pt>
                <c:pt idx="275">
                  <c:v>44583</c:v>
                </c:pt>
                <c:pt idx="276">
                  <c:v>44582</c:v>
                </c:pt>
                <c:pt idx="277">
                  <c:v>44581</c:v>
                </c:pt>
                <c:pt idx="278">
                  <c:v>44580</c:v>
                </c:pt>
                <c:pt idx="279">
                  <c:v>44579</c:v>
                </c:pt>
                <c:pt idx="280">
                  <c:v>44576</c:v>
                </c:pt>
                <c:pt idx="281">
                  <c:v>44575</c:v>
                </c:pt>
                <c:pt idx="282">
                  <c:v>44574</c:v>
                </c:pt>
                <c:pt idx="283">
                  <c:v>44573</c:v>
                </c:pt>
                <c:pt idx="284">
                  <c:v>44572</c:v>
                </c:pt>
              </c:numCache>
            </c:numRef>
          </c:cat>
          <c:val>
            <c:numRef>
              <c:f>Лист1!$E$2:$E$286</c:f>
              <c:numCache>
                <c:formatCode>#,##0.00</c:formatCode>
                <c:ptCount val="285"/>
                <c:pt idx="0">
                  <c:v>3447.44</c:v>
                </c:pt>
                <c:pt idx="1">
                  <c:v>3435.94</c:v>
                </c:pt>
                <c:pt idx="2">
                  <c:v>3418.59</c:v>
                </c:pt>
                <c:pt idx="3">
                  <c:v>3527.53</c:v>
                </c:pt>
                <c:pt idx="4">
                  <c:v>3380.73</c:v>
                </c:pt>
                <c:pt idx="5">
                  <c:v>3662.96</c:v>
                </c:pt>
                <c:pt idx="6">
                  <c:v>3646.29</c:v>
                </c:pt>
                <c:pt idx="7">
                  <c:v>3525.58</c:v>
                </c:pt>
                <c:pt idx="8">
                  <c:v>3528.41</c:v>
                </c:pt>
                <c:pt idx="9">
                  <c:v>3480.57</c:v>
                </c:pt>
                <c:pt idx="10">
                  <c:v>3769.61</c:v>
                </c:pt>
                <c:pt idx="11">
                  <c:v>3692.81</c:v>
                </c:pt>
                <c:pt idx="12">
                  <c:v>3676.39</c:v>
                </c:pt>
                <c:pt idx="13">
                  <c:v>3854.52</c:v>
                </c:pt>
                <c:pt idx="14">
                  <c:v>3890.42</c:v>
                </c:pt>
                <c:pt idx="15">
                  <c:v>3764.81</c:v>
                </c:pt>
                <c:pt idx="16">
                  <c:v>3582.97</c:v>
                </c:pt>
                <c:pt idx="17">
                  <c:v>3688.44</c:v>
                </c:pt>
                <c:pt idx="18">
                  <c:v>3801.7</c:v>
                </c:pt>
                <c:pt idx="19">
                  <c:v>3796.67</c:v>
                </c:pt>
                <c:pt idx="20">
                  <c:v>3647.72</c:v>
                </c:pt>
                <c:pt idx="21">
                  <c:v>3695.51</c:v>
                </c:pt>
                <c:pt idx="22">
                  <c:v>3673.9</c:v>
                </c:pt>
                <c:pt idx="23">
                  <c:v>3783.02</c:v>
                </c:pt>
                <c:pt idx="24">
                  <c:v>3849.3</c:v>
                </c:pt>
                <c:pt idx="25">
                  <c:v>3777.81</c:v>
                </c:pt>
                <c:pt idx="26">
                  <c:v>3775.46</c:v>
                </c:pt>
                <c:pt idx="27">
                  <c:v>3819.39</c:v>
                </c:pt>
                <c:pt idx="28">
                  <c:v>3715.47</c:v>
                </c:pt>
                <c:pt idx="29">
                  <c:v>3935.55</c:v>
                </c:pt>
                <c:pt idx="30">
                  <c:v>3826.33</c:v>
                </c:pt>
                <c:pt idx="31">
                  <c:v>3874.36</c:v>
                </c:pt>
                <c:pt idx="32">
                  <c:v>3818.06</c:v>
                </c:pt>
                <c:pt idx="33">
                  <c:v>3860.65</c:v>
                </c:pt>
                <c:pt idx="34">
                  <c:v>3843.92</c:v>
                </c:pt>
                <c:pt idx="35">
                  <c:v>3998.73</c:v>
                </c:pt>
                <c:pt idx="36">
                  <c:v>4012.72</c:v>
                </c:pt>
                <c:pt idx="37">
                  <c:v>4032.2</c:v>
                </c:pt>
                <c:pt idx="38">
                  <c:v>4013.99</c:v>
                </c:pt>
                <c:pt idx="39">
                  <c:v>4153.88</c:v>
                </c:pt>
                <c:pt idx="40">
                  <c:v>3802.1</c:v>
                </c:pt>
                <c:pt idx="41">
                  <c:v>3727.93</c:v>
                </c:pt>
                <c:pt idx="42">
                  <c:v>3648.72</c:v>
                </c:pt>
                <c:pt idx="43">
                  <c:v>3735.91</c:v>
                </c:pt>
                <c:pt idx="44">
                  <c:v>3942.39</c:v>
                </c:pt>
                <c:pt idx="45">
                  <c:v>3797.98</c:v>
                </c:pt>
                <c:pt idx="46">
                  <c:v>3829.16</c:v>
                </c:pt>
                <c:pt idx="47">
                  <c:v>3690.29</c:v>
                </c:pt>
                <c:pt idx="48">
                  <c:v>3936.27</c:v>
                </c:pt>
                <c:pt idx="49">
                  <c:v>3967.22</c:v>
                </c:pt>
                <c:pt idx="50">
                  <c:v>3976.3</c:v>
                </c:pt>
                <c:pt idx="51">
                  <c:v>3851.23</c:v>
                </c:pt>
                <c:pt idx="52">
                  <c:v>3880.65</c:v>
                </c:pt>
                <c:pt idx="53">
                  <c:v>3728.42</c:v>
                </c:pt>
                <c:pt idx="54">
                  <c:v>3705.63</c:v>
                </c:pt>
                <c:pt idx="55">
                  <c:v>3787.95</c:v>
                </c:pt>
                <c:pt idx="56">
                  <c:v>3853.08</c:v>
                </c:pt>
                <c:pt idx="57">
                  <c:v>3746.67</c:v>
                </c:pt>
                <c:pt idx="58">
                  <c:v>3781.55</c:v>
                </c:pt>
                <c:pt idx="59">
                  <c:v>3751.03</c:v>
                </c:pt>
                <c:pt idx="60">
                  <c:v>3583.9</c:v>
                </c:pt>
                <c:pt idx="61">
                  <c:v>3642.44</c:v>
                </c:pt>
                <c:pt idx="62">
                  <c:v>3539.24</c:v>
                </c:pt>
                <c:pt idx="63">
                  <c:v>3694.49</c:v>
                </c:pt>
                <c:pt idx="64">
                  <c:v>3649.97</c:v>
                </c:pt>
                <c:pt idx="65">
                  <c:v>3655.14</c:v>
                </c:pt>
                <c:pt idx="66">
                  <c:v>3681.89</c:v>
                </c:pt>
                <c:pt idx="67">
                  <c:v>3841.09</c:v>
                </c:pt>
                <c:pt idx="68">
                  <c:v>3849.14</c:v>
                </c:pt>
                <c:pt idx="69">
                  <c:v>4019.04</c:v>
                </c:pt>
                <c:pt idx="70">
                  <c:v>4043.47</c:v>
                </c:pt>
                <c:pt idx="71">
                  <c:v>3885.88</c:v>
                </c:pt>
                <c:pt idx="72">
                  <c:v>3945.83</c:v>
                </c:pt>
                <c:pt idx="73">
                  <c:v>3664.94</c:v>
                </c:pt>
                <c:pt idx="74">
                  <c:v>3717.51</c:v>
                </c:pt>
                <c:pt idx="75">
                  <c:v>3671.11</c:v>
                </c:pt>
                <c:pt idx="76">
                  <c:v>3644.51</c:v>
                </c:pt>
                <c:pt idx="77">
                  <c:v>3719.07</c:v>
                </c:pt>
                <c:pt idx="78">
                  <c:v>3707.34</c:v>
                </c:pt>
                <c:pt idx="79">
                  <c:v>3801.63</c:v>
                </c:pt>
                <c:pt idx="80">
                  <c:v>3631.91</c:v>
                </c:pt>
                <c:pt idx="81">
                  <c:v>3780.17</c:v>
                </c:pt>
                <c:pt idx="82">
                  <c:v>3845.96</c:v>
                </c:pt>
                <c:pt idx="83">
                  <c:v>3876.42</c:v>
                </c:pt>
                <c:pt idx="84">
                  <c:v>3732.65</c:v>
                </c:pt>
                <c:pt idx="85">
                  <c:v>3947.72</c:v>
                </c:pt>
                <c:pt idx="86">
                  <c:v>3928.93</c:v>
                </c:pt>
                <c:pt idx="87">
                  <c:v>3972.36</c:v>
                </c:pt>
                <c:pt idx="88">
                  <c:v>3895.33</c:v>
                </c:pt>
                <c:pt idx="89">
                  <c:v>4011.84</c:v>
                </c:pt>
                <c:pt idx="90">
                  <c:v>4029.1</c:v>
                </c:pt>
                <c:pt idx="91">
                  <c:v>4142.25</c:v>
                </c:pt>
                <c:pt idx="92">
                  <c:v>4176.22</c:v>
                </c:pt>
                <c:pt idx="93">
                  <c:v>4337.7700000000004</c:v>
                </c:pt>
                <c:pt idx="94">
                  <c:v>4482.91</c:v>
                </c:pt>
                <c:pt idx="95">
                  <c:v>4612.99</c:v>
                </c:pt>
                <c:pt idx="96">
                  <c:v>4519.66</c:v>
                </c:pt>
                <c:pt idx="97">
                  <c:v>4532.99</c:v>
                </c:pt>
                <c:pt idx="98">
                  <c:v>4412.92</c:v>
                </c:pt>
                <c:pt idx="99">
                  <c:v>4421.3999999999996</c:v>
                </c:pt>
                <c:pt idx="100">
                  <c:v>4162.18</c:v>
                </c:pt>
                <c:pt idx="101">
                  <c:v>4097.67</c:v>
                </c:pt>
                <c:pt idx="102">
                  <c:v>3922.03</c:v>
                </c:pt>
                <c:pt idx="103">
                  <c:v>3863.4</c:v>
                </c:pt>
                <c:pt idx="104">
                  <c:v>3927.45</c:v>
                </c:pt>
                <c:pt idx="105">
                  <c:v>3866.09</c:v>
                </c:pt>
                <c:pt idx="106">
                  <c:v>3912.16</c:v>
                </c:pt>
                <c:pt idx="107">
                  <c:v>4051.64</c:v>
                </c:pt>
                <c:pt idx="108">
                  <c:v>4176.21</c:v>
                </c:pt>
                <c:pt idx="109">
                  <c:v>4217.26</c:v>
                </c:pt>
                <c:pt idx="110">
                  <c:v>4030.83</c:v>
                </c:pt>
                <c:pt idx="111">
                  <c:v>4040.93</c:v>
                </c:pt>
                <c:pt idx="112">
                  <c:v>4201.74</c:v>
                </c:pt>
                <c:pt idx="113">
                  <c:v>4074.5</c:v>
                </c:pt>
                <c:pt idx="114">
                  <c:v>4131.8999999999996</c:v>
                </c:pt>
                <c:pt idx="115">
                  <c:v>4354.8900000000003</c:v>
                </c:pt>
                <c:pt idx="116">
                  <c:v>4200.3999999999996</c:v>
                </c:pt>
                <c:pt idx="117">
                  <c:v>4059.37</c:v>
                </c:pt>
                <c:pt idx="118">
                  <c:v>3927.19</c:v>
                </c:pt>
                <c:pt idx="119">
                  <c:v>3998.96</c:v>
                </c:pt>
                <c:pt idx="120">
                  <c:v>3948.24</c:v>
                </c:pt>
                <c:pt idx="121">
                  <c:v>3951.42</c:v>
                </c:pt>
                <c:pt idx="122">
                  <c:v>3946.01</c:v>
                </c:pt>
                <c:pt idx="123">
                  <c:v>4028.26</c:v>
                </c:pt>
                <c:pt idx="124">
                  <c:v>4084.53</c:v>
                </c:pt>
                <c:pt idx="125">
                  <c:v>4178.68</c:v>
                </c:pt>
                <c:pt idx="126">
                  <c:v>4178.3999999999996</c:v>
                </c:pt>
                <c:pt idx="127">
                  <c:v>4043.71</c:v>
                </c:pt>
                <c:pt idx="128">
                  <c:v>3868.27</c:v>
                </c:pt>
                <c:pt idx="129">
                  <c:v>3850.2</c:v>
                </c:pt>
                <c:pt idx="130">
                  <c:v>3872.6</c:v>
                </c:pt>
                <c:pt idx="131">
                  <c:v>4083.5</c:v>
                </c:pt>
                <c:pt idx="132">
                  <c:v>4125.47</c:v>
                </c:pt>
                <c:pt idx="133">
                  <c:v>4123.2700000000004</c:v>
                </c:pt>
                <c:pt idx="134">
                  <c:v>4144.95</c:v>
                </c:pt>
                <c:pt idx="135">
                  <c:v>4259.75</c:v>
                </c:pt>
                <c:pt idx="136">
                  <c:v>4459.5200000000004</c:v>
                </c:pt>
                <c:pt idx="137">
                  <c:v>4460.22</c:v>
                </c:pt>
                <c:pt idx="138">
                  <c:v>4346.43</c:v>
                </c:pt>
                <c:pt idx="139">
                  <c:v>4345.99</c:v>
                </c:pt>
                <c:pt idx="140">
                  <c:v>4311.6400000000003</c:v>
                </c:pt>
                <c:pt idx="141">
                  <c:v>4064.6</c:v>
                </c:pt>
                <c:pt idx="142">
                  <c:v>4033.24</c:v>
                </c:pt>
                <c:pt idx="143">
                  <c:v>3913.42</c:v>
                </c:pt>
                <c:pt idx="144">
                  <c:v>4249.07</c:v>
                </c:pt>
                <c:pt idx="145">
                  <c:v>4220.3599999999997</c:v>
                </c:pt>
                <c:pt idx="146">
                  <c:v>4175.4799999999996</c:v>
                </c:pt>
                <c:pt idx="147">
                  <c:v>4078.34</c:v>
                </c:pt>
                <c:pt idx="148">
                  <c:v>3902.12</c:v>
                </c:pt>
                <c:pt idx="149">
                  <c:v>3833.5</c:v>
                </c:pt>
                <c:pt idx="150">
                  <c:v>3777.61</c:v>
                </c:pt>
                <c:pt idx="151">
                  <c:v>3613.3</c:v>
                </c:pt>
                <c:pt idx="152">
                  <c:v>3457.88</c:v>
                </c:pt>
                <c:pt idx="153">
                  <c:v>3402.84</c:v>
                </c:pt>
                <c:pt idx="154">
                  <c:v>3301.16</c:v>
                </c:pt>
                <c:pt idx="155">
                  <c:v>3338.32</c:v>
                </c:pt>
                <c:pt idx="156">
                  <c:v>3389.68</c:v>
                </c:pt>
                <c:pt idx="157">
                  <c:v>3564.37</c:v>
                </c:pt>
                <c:pt idx="158">
                  <c:v>3775.96</c:v>
                </c:pt>
                <c:pt idx="159">
                  <c:v>3995.17</c:v>
                </c:pt>
                <c:pt idx="160">
                  <c:v>4073.91</c:v>
                </c:pt>
                <c:pt idx="161">
                  <c:v>4077.97</c:v>
                </c:pt>
                <c:pt idx="162">
                  <c:v>3880.43</c:v>
                </c:pt>
                <c:pt idx="163">
                  <c:v>3972.87</c:v>
                </c:pt>
                <c:pt idx="164">
                  <c:v>3838.96</c:v>
                </c:pt>
                <c:pt idx="165">
                  <c:v>3677.74</c:v>
                </c:pt>
                <c:pt idx="166">
                  <c:v>3389.79</c:v>
                </c:pt>
                <c:pt idx="167">
                  <c:v>3263.72</c:v>
                </c:pt>
                <c:pt idx="168">
                  <c:v>3359.73</c:v>
                </c:pt>
                <c:pt idx="169">
                  <c:v>3085.58</c:v>
                </c:pt>
                <c:pt idx="170">
                  <c:v>3268.1</c:v>
                </c:pt>
                <c:pt idx="171">
                  <c:v>3192.91</c:v>
                </c:pt>
                <c:pt idx="172">
                  <c:v>3226.47</c:v>
                </c:pt>
                <c:pt idx="173">
                  <c:v>3199.39</c:v>
                </c:pt>
                <c:pt idx="174">
                  <c:v>3228.91</c:v>
                </c:pt>
                <c:pt idx="175">
                  <c:v>3289.15</c:v>
                </c:pt>
                <c:pt idx="176">
                  <c:v>3359.15</c:v>
                </c:pt>
                <c:pt idx="177">
                  <c:v>3402.22</c:v>
                </c:pt>
                <c:pt idx="178">
                  <c:v>3409.93</c:v>
                </c:pt>
                <c:pt idx="179">
                  <c:v>3297.34</c:v>
                </c:pt>
                <c:pt idx="180">
                  <c:v>3414.16</c:v>
                </c:pt>
                <c:pt idx="181">
                  <c:v>3568.46</c:v>
                </c:pt>
                <c:pt idx="182">
                  <c:v>3660.67</c:v>
                </c:pt>
                <c:pt idx="183">
                  <c:v>3775.94</c:v>
                </c:pt>
                <c:pt idx="184">
                  <c:v>3948.99</c:v>
                </c:pt>
                <c:pt idx="185">
                  <c:v>3956.93</c:v>
                </c:pt>
                <c:pt idx="186">
                  <c:v>4012.39</c:v>
                </c:pt>
                <c:pt idx="187">
                  <c:v>3987.08</c:v>
                </c:pt>
                <c:pt idx="188">
                  <c:v>4016.07</c:v>
                </c:pt>
                <c:pt idx="189">
                  <c:v>4038.66</c:v>
                </c:pt>
                <c:pt idx="190">
                  <c:v>4146.5200000000004</c:v>
                </c:pt>
                <c:pt idx="191">
                  <c:v>4254.8599999999997</c:v>
                </c:pt>
                <c:pt idx="192">
                  <c:v>3975.91</c:v>
                </c:pt>
                <c:pt idx="193">
                  <c:v>3614.72</c:v>
                </c:pt>
                <c:pt idx="194">
                  <c:v>3670.52</c:v>
                </c:pt>
                <c:pt idx="195">
                  <c:v>3750.39</c:v>
                </c:pt>
                <c:pt idx="196">
                  <c:v>3748.6</c:v>
                </c:pt>
                <c:pt idx="197">
                  <c:v>4173.1099999999997</c:v>
                </c:pt>
                <c:pt idx="198">
                  <c:v>4248.72</c:v>
                </c:pt>
                <c:pt idx="199">
                  <c:v>4024.61</c:v>
                </c:pt>
                <c:pt idx="200">
                  <c:v>3940.87</c:v>
                </c:pt>
                <c:pt idx="201">
                  <c:v>3920.69</c:v>
                </c:pt>
                <c:pt idx="202">
                  <c:v>4332.03</c:v>
                </c:pt>
                <c:pt idx="203">
                  <c:v>4554.8100000000004</c:v>
                </c:pt>
                <c:pt idx="204">
                  <c:v>4831.1899999999996</c:v>
                </c:pt>
                <c:pt idx="205">
                  <c:v>4742.6000000000004</c:v>
                </c:pt>
                <c:pt idx="206">
                  <c:v>4976.8599999999997</c:v>
                </c:pt>
                <c:pt idx="207">
                  <c:v>5135.51</c:v>
                </c:pt>
                <c:pt idx="208">
                  <c:v>5239.08</c:v>
                </c:pt>
                <c:pt idx="209">
                  <c:v>5121.8599999999997</c:v>
                </c:pt>
                <c:pt idx="210">
                  <c:v>4944.12</c:v>
                </c:pt>
                <c:pt idx="211">
                  <c:v>5672.46</c:v>
                </c:pt>
                <c:pt idx="212">
                  <c:v>5747.4</c:v>
                </c:pt>
                <c:pt idx="213">
                  <c:v>5799.11</c:v>
                </c:pt>
                <c:pt idx="214">
                  <c:v>5843.61</c:v>
                </c:pt>
                <c:pt idx="215">
                  <c:v>6049.72</c:v>
                </c:pt>
                <c:pt idx="216">
                  <c:v>6082.19</c:v>
                </c:pt>
                <c:pt idx="217">
                  <c:v>6127.41</c:v>
                </c:pt>
                <c:pt idx="218">
                  <c:v>6235.73</c:v>
                </c:pt>
                <c:pt idx="219">
                  <c:v>6032.78</c:v>
                </c:pt>
                <c:pt idx="220">
                  <c:v>6387.4</c:v>
                </c:pt>
                <c:pt idx="221">
                  <c:v>6214.98</c:v>
                </c:pt>
                <c:pt idx="222">
                  <c:v>5433.84</c:v>
                </c:pt>
                <c:pt idx="223">
                  <c:v>5491.68</c:v>
                </c:pt>
                <c:pt idx="224">
                  <c:v>6091.78</c:v>
                </c:pt>
                <c:pt idx="225">
                  <c:v>6155.56</c:v>
                </c:pt>
                <c:pt idx="226">
                  <c:v>6243.25</c:v>
                </c:pt>
                <c:pt idx="227">
                  <c:v>6102.2</c:v>
                </c:pt>
                <c:pt idx="228">
                  <c:v>5910.43</c:v>
                </c:pt>
                <c:pt idx="229">
                  <c:v>5839.34</c:v>
                </c:pt>
                <c:pt idx="230">
                  <c:v>6216.76</c:v>
                </c:pt>
                <c:pt idx="231">
                  <c:v>6800.17</c:v>
                </c:pt>
                <c:pt idx="232">
                  <c:v>7658.23</c:v>
                </c:pt>
                <c:pt idx="233">
                  <c:v>7920.57</c:v>
                </c:pt>
                <c:pt idx="234">
                  <c:v>8507.4</c:v>
                </c:pt>
                <c:pt idx="235">
                  <c:v>8515.7199999999993</c:v>
                </c:pt>
                <c:pt idx="236">
                  <c:v>8518.33</c:v>
                </c:pt>
                <c:pt idx="237">
                  <c:v>8592.65</c:v>
                </c:pt>
                <c:pt idx="238">
                  <c:v>8292.18</c:v>
                </c:pt>
                <c:pt idx="239">
                  <c:v>8667.51</c:v>
                </c:pt>
                <c:pt idx="240">
                  <c:v>8695.36</c:v>
                </c:pt>
                <c:pt idx="241">
                  <c:v>9462.81</c:v>
                </c:pt>
                <c:pt idx="242">
                  <c:v>11103.3</c:v>
                </c:pt>
                <c:pt idx="243">
                  <c:v>11366.94</c:v>
                </c:pt>
                <c:pt idx="244">
                  <c:v>11196.62</c:v>
                </c:pt>
                <c:pt idx="245">
                  <c:v>10086.77</c:v>
                </c:pt>
                <c:pt idx="246">
                  <c:v>9494.83</c:v>
                </c:pt>
                <c:pt idx="247">
                  <c:v>9880.8799999999992</c:v>
                </c:pt>
                <c:pt idx="248">
                  <c:v>8800.0499999999993</c:v>
                </c:pt>
                <c:pt idx="249">
                  <c:v>7565.96</c:v>
                </c:pt>
                <c:pt idx="250">
                  <c:v>7492.89</c:v>
                </c:pt>
                <c:pt idx="251">
                  <c:v>6634.78</c:v>
                </c:pt>
                <c:pt idx="252">
                  <c:v>7322.44</c:v>
                </c:pt>
                <c:pt idx="253">
                  <c:v>6151</c:v>
                </c:pt>
                <c:pt idx="254">
                  <c:v>5824.76</c:v>
                </c:pt>
                <c:pt idx="255">
                  <c:v>5641.31</c:v>
                </c:pt>
                <c:pt idx="256">
                  <c:v>5645.5</c:v>
                </c:pt>
                <c:pt idx="257">
                  <c:v>5484.34</c:v>
                </c:pt>
                <c:pt idx="258">
                  <c:v>5593.04</c:v>
                </c:pt>
                <c:pt idx="259">
                  <c:v>5682.25</c:v>
                </c:pt>
                <c:pt idx="260">
                  <c:v>5402.77</c:v>
                </c:pt>
                <c:pt idx="261">
                  <c:v>5501.57</c:v>
                </c:pt>
                <c:pt idx="262">
                  <c:v>5406.27</c:v>
                </c:pt>
                <c:pt idx="263">
                  <c:v>5420.81</c:v>
                </c:pt>
                <c:pt idx="264">
                  <c:v>5469.8</c:v>
                </c:pt>
                <c:pt idx="265">
                  <c:v>5723.96</c:v>
                </c:pt>
                <c:pt idx="266">
                  <c:v>5823.27</c:v>
                </c:pt>
                <c:pt idx="267">
                  <c:v>5842.69</c:v>
                </c:pt>
                <c:pt idx="268">
                  <c:v>5914.3</c:v>
                </c:pt>
                <c:pt idx="269">
                  <c:v>6022.57</c:v>
                </c:pt>
                <c:pt idx="270">
                  <c:v>5694.29</c:v>
                </c:pt>
                <c:pt idx="271">
                  <c:v>5995.24</c:v>
                </c:pt>
                <c:pt idx="272">
                  <c:v>5695.49</c:v>
                </c:pt>
                <c:pt idx="273">
                  <c:v>5496.75</c:v>
                </c:pt>
                <c:pt idx="274">
                  <c:v>5233.3599999999997</c:v>
                </c:pt>
                <c:pt idx="275">
                  <c:v>5113.76</c:v>
                </c:pt>
                <c:pt idx="276">
                  <c:v>5025.8500000000004</c:v>
                </c:pt>
                <c:pt idx="277">
                  <c:v>4678.3900000000003</c:v>
                </c:pt>
                <c:pt idx="278">
                  <c:v>4609.0200000000004</c:v>
                </c:pt>
                <c:pt idx="279">
                  <c:v>4620.58</c:v>
                </c:pt>
                <c:pt idx="280">
                  <c:v>4586.91</c:v>
                </c:pt>
                <c:pt idx="281">
                  <c:v>4526.3599999999997</c:v>
                </c:pt>
                <c:pt idx="282">
                  <c:v>4583.78</c:v>
                </c:pt>
                <c:pt idx="283">
                  <c:v>4607.5200000000004</c:v>
                </c:pt>
                <c:pt idx="284">
                  <c:v>4681.3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A2B-4730-9C98-3D7B3538C4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03091519"/>
        <c:axId val="1403089855"/>
      </c:lineChart>
      <c:dateAx>
        <c:axId val="1403091519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03089855"/>
        <c:crosses val="autoZero"/>
        <c:auto val="1"/>
        <c:lblOffset val="100"/>
        <c:baseTimeUnit val="days"/>
      </c:dateAx>
      <c:valAx>
        <c:axId val="1403089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03091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021EE9-323F-4DF4-8CE6-E26AC0A83A47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077F23-33BC-44AB-B202-F58309473932}">
      <dgm:prSet phldrT="[Текст]"/>
      <dgm:spPr/>
      <dgm:t>
        <a:bodyPr/>
        <a:lstStyle/>
        <a:p>
          <a:r>
            <a:rPr lang="ru-RU" dirty="0"/>
            <a:t>Период 1-90 дней, ставка 8,5%</a:t>
          </a:r>
        </a:p>
      </dgm:t>
    </dgm:pt>
    <dgm:pt modelId="{6BF0D6E1-339B-4468-AC06-BF945D079ACA}" type="parTrans" cxnId="{77B44EFE-FF49-4CA5-B1B7-77B3067A0E27}">
      <dgm:prSet/>
      <dgm:spPr/>
      <dgm:t>
        <a:bodyPr/>
        <a:lstStyle/>
        <a:p>
          <a:endParaRPr lang="ru-RU"/>
        </a:p>
      </dgm:t>
    </dgm:pt>
    <dgm:pt modelId="{2E9D9A6C-5179-4E66-9434-5D99F2084478}" type="sibTrans" cxnId="{77B44EFE-FF49-4CA5-B1B7-77B3067A0E27}">
      <dgm:prSet/>
      <dgm:spPr/>
      <dgm:t>
        <a:bodyPr/>
        <a:lstStyle/>
        <a:p>
          <a:endParaRPr lang="ru-RU"/>
        </a:p>
      </dgm:t>
    </dgm:pt>
    <dgm:pt modelId="{06BF90E2-B7D6-43CE-9271-8955D5F7198A}">
      <dgm:prSet phldrT="[Текст]"/>
      <dgm:spPr/>
      <dgm:t>
        <a:bodyPr/>
        <a:lstStyle/>
        <a:p>
          <a:r>
            <a:rPr lang="ru-RU" dirty="0"/>
            <a:t>Период 286-365 дней, ставка 17%</a:t>
          </a:r>
        </a:p>
      </dgm:t>
    </dgm:pt>
    <dgm:pt modelId="{1160B21A-4633-4843-842D-D4073826E5C8}" type="parTrans" cxnId="{22200772-9883-41E6-A248-C2575CC9C1A5}">
      <dgm:prSet/>
      <dgm:spPr/>
      <dgm:t>
        <a:bodyPr/>
        <a:lstStyle/>
        <a:p>
          <a:endParaRPr lang="ru-RU"/>
        </a:p>
      </dgm:t>
    </dgm:pt>
    <dgm:pt modelId="{94F7526E-9548-4CC9-9A4A-5F2AE2805544}" type="sibTrans" cxnId="{22200772-9883-41E6-A248-C2575CC9C1A5}">
      <dgm:prSet/>
      <dgm:spPr/>
      <dgm:t>
        <a:bodyPr/>
        <a:lstStyle/>
        <a:p>
          <a:endParaRPr lang="ru-RU"/>
        </a:p>
      </dgm:t>
    </dgm:pt>
    <dgm:pt modelId="{53CB88E8-DD76-41AF-8561-E5626E94A9BF}">
      <dgm:prSet phldrT="[Текст]"/>
      <dgm:spPr/>
      <dgm:t>
        <a:bodyPr/>
        <a:lstStyle/>
        <a:p>
          <a:r>
            <a:rPr lang="ru-RU" b="0" i="0" dirty="0">
              <a:solidFill>
                <a:srgbClr val="18304F"/>
              </a:solidFill>
              <a:effectLst/>
              <a:latin typeface="-apple-system"/>
            </a:rPr>
            <a:t>17 / 365 х 80 = 3,7%. </a:t>
          </a:r>
          <a:endParaRPr lang="ru-RU" dirty="0"/>
        </a:p>
      </dgm:t>
    </dgm:pt>
    <dgm:pt modelId="{48FD2999-4ADD-4A0D-9158-18F808CA1CEA}" type="parTrans" cxnId="{A4EBDB53-899B-4AFD-A64A-EC5A1C6F2879}">
      <dgm:prSet/>
      <dgm:spPr/>
      <dgm:t>
        <a:bodyPr/>
        <a:lstStyle/>
        <a:p>
          <a:endParaRPr lang="ru-RU"/>
        </a:p>
      </dgm:t>
    </dgm:pt>
    <dgm:pt modelId="{F60CB280-39C7-4A33-A1E1-850ADFA40E17}" type="sibTrans" cxnId="{A4EBDB53-899B-4AFD-A64A-EC5A1C6F2879}">
      <dgm:prSet/>
      <dgm:spPr/>
      <dgm:t>
        <a:bodyPr/>
        <a:lstStyle/>
        <a:p>
          <a:endParaRPr lang="ru-RU"/>
        </a:p>
      </dgm:t>
    </dgm:pt>
    <dgm:pt modelId="{8F68CF93-C1A8-405B-ADD3-13A2A2EB67C2}">
      <dgm:prSet/>
      <dgm:spPr/>
      <dgm:t>
        <a:bodyPr/>
        <a:lstStyle/>
        <a:p>
          <a:br>
            <a:rPr lang="ru-RU" dirty="0"/>
          </a:br>
          <a:r>
            <a:rPr lang="ru-RU" b="0" i="0" dirty="0">
              <a:solidFill>
                <a:srgbClr val="18304F"/>
              </a:solidFill>
              <a:effectLst/>
              <a:latin typeface="-apple-system"/>
            </a:rPr>
            <a:t>период 186-285 дней, ставка 12%; </a:t>
          </a:r>
          <a:endParaRPr lang="ru-RU" dirty="0"/>
        </a:p>
      </dgm:t>
    </dgm:pt>
    <dgm:pt modelId="{D4F0BE05-6DA1-41EB-B081-01AA402F8DE6}" type="parTrans" cxnId="{1FBC2578-43F3-4C12-8538-EC7EDAB4DCF7}">
      <dgm:prSet/>
      <dgm:spPr/>
      <dgm:t>
        <a:bodyPr/>
        <a:lstStyle/>
        <a:p>
          <a:endParaRPr lang="ru-RU"/>
        </a:p>
      </dgm:t>
    </dgm:pt>
    <dgm:pt modelId="{F63AF368-11BF-47C8-AD9F-9776C1F16FB4}" type="sibTrans" cxnId="{1FBC2578-43F3-4C12-8538-EC7EDAB4DCF7}">
      <dgm:prSet/>
      <dgm:spPr/>
      <dgm:t>
        <a:bodyPr/>
        <a:lstStyle/>
        <a:p>
          <a:endParaRPr lang="ru-RU"/>
        </a:p>
      </dgm:t>
    </dgm:pt>
    <dgm:pt modelId="{445065B9-C67E-4C81-94A9-E2B6B0342D1F}">
      <dgm:prSet/>
      <dgm:spPr/>
      <dgm:t>
        <a:bodyPr/>
        <a:lstStyle/>
        <a:p>
          <a:r>
            <a:rPr lang="ru-RU" dirty="0"/>
            <a:t>период 91−185 дней, ставка 10%; </a:t>
          </a:r>
        </a:p>
      </dgm:t>
    </dgm:pt>
    <dgm:pt modelId="{1E587A9B-74BD-42D6-A36A-7949CC3D2721}" type="sibTrans" cxnId="{9D131C2D-D841-42F3-9B5A-0868C26DB10F}">
      <dgm:prSet/>
      <dgm:spPr/>
      <dgm:t>
        <a:bodyPr/>
        <a:lstStyle/>
        <a:p>
          <a:endParaRPr lang="ru-RU"/>
        </a:p>
      </dgm:t>
    </dgm:pt>
    <dgm:pt modelId="{C6AC724F-5C61-466A-8F45-E50342B0D8BE}" type="parTrans" cxnId="{9D131C2D-D841-42F3-9B5A-0868C26DB10F}">
      <dgm:prSet/>
      <dgm:spPr/>
      <dgm:t>
        <a:bodyPr/>
        <a:lstStyle/>
        <a:p>
          <a:endParaRPr lang="ru-RU"/>
        </a:p>
      </dgm:t>
    </dgm:pt>
    <dgm:pt modelId="{68D0FFBC-83D2-41E6-9890-9C8B5D1D1F58}">
      <dgm:prSet/>
      <dgm:spPr/>
      <dgm:t>
        <a:bodyPr/>
        <a:lstStyle/>
        <a:p>
          <a:r>
            <a:rPr lang="ru-RU" dirty="0"/>
            <a:t>8,5 * 90 / 365 = 2%</a:t>
          </a:r>
        </a:p>
      </dgm:t>
    </dgm:pt>
    <dgm:pt modelId="{A1B90987-F9FB-4721-AA37-E31FC409F042}" type="parTrans" cxnId="{8B1C03E1-37EF-44A3-8B09-7C76B15187A2}">
      <dgm:prSet/>
      <dgm:spPr/>
      <dgm:t>
        <a:bodyPr/>
        <a:lstStyle/>
        <a:p>
          <a:endParaRPr lang="ru-RU"/>
        </a:p>
      </dgm:t>
    </dgm:pt>
    <dgm:pt modelId="{B2D3DFA5-BC8D-4A9C-B998-86BCF622AC02}" type="sibTrans" cxnId="{8B1C03E1-37EF-44A3-8B09-7C76B15187A2}">
      <dgm:prSet/>
      <dgm:spPr/>
      <dgm:t>
        <a:bodyPr/>
        <a:lstStyle/>
        <a:p>
          <a:endParaRPr lang="ru-RU"/>
        </a:p>
      </dgm:t>
    </dgm:pt>
    <dgm:pt modelId="{94EFAFD7-408C-4804-9D5D-B5CAB82A2782}">
      <dgm:prSet/>
      <dgm:spPr/>
      <dgm:t>
        <a:bodyPr/>
        <a:lstStyle/>
        <a:p>
          <a:r>
            <a:rPr lang="ru-RU" dirty="0"/>
            <a:t>10*94/365= 2,6%</a:t>
          </a:r>
        </a:p>
      </dgm:t>
    </dgm:pt>
    <dgm:pt modelId="{DC877F48-9385-4597-BD8F-68A5D7D39956}" type="parTrans" cxnId="{8FC2753C-2F5E-43C6-A6E3-03CE3DB7BCC0}">
      <dgm:prSet/>
      <dgm:spPr/>
      <dgm:t>
        <a:bodyPr/>
        <a:lstStyle/>
        <a:p>
          <a:endParaRPr lang="ru-RU"/>
        </a:p>
      </dgm:t>
    </dgm:pt>
    <dgm:pt modelId="{61188DE0-BCD1-443D-AF5F-976C06BEDFE2}" type="sibTrans" cxnId="{8FC2753C-2F5E-43C6-A6E3-03CE3DB7BCC0}">
      <dgm:prSet/>
      <dgm:spPr/>
      <dgm:t>
        <a:bodyPr/>
        <a:lstStyle/>
        <a:p>
          <a:endParaRPr lang="ru-RU"/>
        </a:p>
      </dgm:t>
    </dgm:pt>
    <dgm:pt modelId="{06CC5706-111D-4B02-9583-170C3DCA4291}">
      <dgm:prSet/>
      <dgm:spPr/>
      <dgm:t>
        <a:bodyPr/>
        <a:lstStyle/>
        <a:p>
          <a:r>
            <a:rPr lang="ru-RU" b="0" i="0">
              <a:solidFill>
                <a:srgbClr val="18304F"/>
              </a:solidFill>
              <a:effectLst/>
              <a:latin typeface="-apple-system"/>
            </a:rPr>
            <a:t>12 / 365 х 100 = 3,3%</a:t>
          </a:r>
          <a:endParaRPr lang="ru-RU"/>
        </a:p>
      </dgm:t>
    </dgm:pt>
    <dgm:pt modelId="{FFE661B8-8393-493F-B9C1-C604D1E3D038}" type="parTrans" cxnId="{61A4E84A-696C-4047-9585-2B295846CA66}">
      <dgm:prSet/>
      <dgm:spPr/>
      <dgm:t>
        <a:bodyPr/>
        <a:lstStyle/>
        <a:p>
          <a:endParaRPr lang="ru-RU"/>
        </a:p>
      </dgm:t>
    </dgm:pt>
    <dgm:pt modelId="{9F630ECC-7768-4072-99AE-E46332CDE91F}" type="sibTrans" cxnId="{61A4E84A-696C-4047-9585-2B295846CA66}">
      <dgm:prSet/>
      <dgm:spPr/>
      <dgm:t>
        <a:bodyPr/>
        <a:lstStyle/>
        <a:p>
          <a:endParaRPr lang="ru-RU"/>
        </a:p>
      </dgm:t>
    </dgm:pt>
    <dgm:pt modelId="{E9083EF6-CFF3-4614-A81B-D7633C51395F}" type="pres">
      <dgm:prSet presAssocID="{AE021EE9-323F-4DF4-8CE6-E26AC0A83A47}" presName="linearFlow" presStyleCnt="0">
        <dgm:presLayoutVars>
          <dgm:dir/>
          <dgm:animLvl val="lvl"/>
          <dgm:resizeHandles val="exact"/>
        </dgm:presLayoutVars>
      </dgm:prSet>
      <dgm:spPr/>
    </dgm:pt>
    <dgm:pt modelId="{408816EC-28F4-4237-A3CF-AAD22534A1AA}" type="pres">
      <dgm:prSet presAssocID="{97077F23-33BC-44AB-B202-F58309473932}" presName="composite" presStyleCnt="0"/>
      <dgm:spPr/>
    </dgm:pt>
    <dgm:pt modelId="{31E807E1-4DEB-4CD8-BE64-E5D63BF7B361}" type="pres">
      <dgm:prSet presAssocID="{97077F23-33BC-44AB-B202-F58309473932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6D68080-1D7B-489B-A805-4B595ACAAFA4}" type="pres">
      <dgm:prSet presAssocID="{97077F23-33BC-44AB-B202-F58309473932}" presName="parSh" presStyleLbl="node1" presStyleIdx="0" presStyleCnt="4"/>
      <dgm:spPr/>
    </dgm:pt>
    <dgm:pt modelId="{960078F6-948C-49BA-9B30-A55F084B2500}" type="pres">
      <dgm:prSet presAssocID="{97077F23-33BC-44AB-B202-F58309473932}" presName="desTx" presStyleLbl="fgAcc1" presStyleIdx="0" presStyleCnt="4">
        <dgm:presLayoutVars>
          <dgm:bulletEnabled val="1"/>
        </dgm:presLayoutVars>
      </dgm:prSet>
      <dgm:spPr/>
    </dgm:pt>
    <dgm:pt modelId="{81851930-BB23-4BE3-A5F0-5D903867446B}" type="pres">
      <dgm:prSet presAssocID="{2E9D9A6C-5179-4E66-9434-5D99F2084478}" presName="sibTrans" presStyleLbl="sibTrans2D1" presStyleIdx="0" presStyleCnt="3"/>
      <dgm:spPr/>
    </dgm:pt>
    <dgm:pt modelId="{2EB1E266-BADE-4BE7-A674-2D8C5C9BA291}" type="pres">
      <dgm:prSet presAssocID="{2E9D9A6C-5179-4E66-9434-5D99F2084478}" presName="connTx" presStyleLbl="sibTrans2D1" presStyleIdx="0" presStyleCnt="3"/>
      <dgm:spPr/>
    </dgm:pt>
    <dgm:pt modelId="{8A776EC0-B156-41A0-A1C9-333389B9981B}" type="pres">
      <dgm:prSet presAssocID="{445065B9-C67E-4C81-94A9-E2B6B0342D1F}" presName="composite" presStyleCnt="0"/>
      <dgm:spPr/>
    </dgm:pt>
    <dgm:pt modelId="{9ACED326-7E04-4604-B486-846657A37DE4}" type="pres">
      <dgm:prSet presAssocID="{445065B9-C67E-4C81-94A9-E2B6B0342D1F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D2407B1-4BE4-4FCA-8C08-08C5089CB2B8}" type="pres">
      <dgm:prSet presAssocID="{445065B9-C67E-4C81-94A9-E2B6B0342D1F}" presName="parSh" presStyleLbl="node1" presStyleIdx="1" presStyleCnt="4"/>
      <dgm:spPr/>
    </dgm:pt>
    <dgm:pt modelId="{94FBB8B2-2455-4AE5-B1A5-A83B4200BD6E}" type="pres">
      <dgm:prSet presAssocID="{445065B9-C67E-4C81-94A9-E2B6B0342D1F}" presName="desTx" presStyleLbl="fgAcc1" presStyleIdx="1" presStyleCnt="4">
        <dgm:presLayoutVars>
          <dgm:bulletEnabled val="1"/>
        </dgm:presLayoutVars>
      </dgm:prSet>
      <dgm:spPr/>
    </dgm:pt>
    <dgm:pt modelId="{C2C31A39-F30E-4B35-9F5F-F7F6676592AC}" type="pres">
      <dgm:prSet presAssocID="{1E587A9B-74BD-42D6-A36A-7949CC3D2721}" presName="sibTrans" presStyleLbl="sibTrans2D1" presStyleIdx="1" presStyleCnt="3"/>
      <dgm:spPr/>
    </dgm:pt>
    <dgm:pt modelId="{FF5643A9-1547-4028-BB97-CDE69C6E2303}" type="pres">
      <dgm:prSet presAssocID="{1E587A9B-74BD-42D6-A36A-7949CC3D2721}" presName="connTx" presStyleLbl="sibTrans2D1" presStyleIdx="1" presStyleCnt="3"/>
      <dgm:spPr/>
    </dgm:pt>
    <dgm:pt modelId="{84B95F18-4237-4865-911A-28E585AB02B6}" type="pres">
      <dgm:prSet presAssocID="{8F68CF93-C1A8-405B-ADD3-13A2A2EB67C2}" presName="composite" presStyleCnt="0"/>
      <dgm:spPr/>
    </dgm:pt>
    <dgm:pt modelId="{9B202E37-174A-4570-B8F0-7AAF1793C851}" type="pres">
      <dgm:prSet presAssocID="{8F68CF93-C1A8-405B-ADD3-13A2A2EB67C2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296D4B9-0D15-4244-9236-AF29791C2C4C}" type="pres">
      <dgm:prSet presAssocID="{8F68CF93-C1A8-405B-ADD3-13A2A2EB67C2}" presName="parSh" presStyleLbl="node1" presStyleIdx="2" presStyleCnt="4"/>
      <dgm:spPr/>
    </dgm:pt>
    <dgm:pt modelId="{FBEF83AD-1D9D-42A2-A4C8-9A52399E5408}" type="pres">
      <dgm:prSet presAssocID="{8F68CF93-C1A8-405B-ADD3-13A2A2EB67C2}" presName="desTx" presStyleLbl="fgAcc1" presStyleIdx="2" presStyleCnt="4">
        <dgm:presLayoutVars>
          <dgm:bulletEnabled val="1"/>
        </dgm:presLayoutVars>
      </dgm:prSet>
      <dgm:spPr/>
    </dgm:pt>
    <dgm:pt modelId="{97E1A88D-B6ED-4259-9413-40E713E82D1C}" type="pres">
      <dgm:prSet presAssocID="{F63AF368-11BF-47C8-AD9F-9776C1F16FB4}" presName="sibTrans" presStyleLbl="sibTrans2D1" presStyleIdx="2" presStyleCnt="3"/>
      <dgm:spPr/>
    </dgm:pt>
    <dgm:pt modelId="{279AEDFC-CE2F-4A70-AA52-C9CBC8A55B59}" type="pres">
      <dgm:prSet presAssocID="{F63AF368-11BF-47C8-AD9F-9776C1F16FB4}" presName="connTx" presStyleLbl="sibTrans2D1" presStyleIdx="2" presStyleCnt="3"/>
      <dgm:spPr/>
    </dgm:pt>
    <dgm:pt modelId="{234338B8-33C2-4012-B667-7637AD72631D}" type="pres">
      <dgm:prSet presAssocID="{06BF90E2-B7D6-43CE-9271-8955D5F7198A}" presName="composite" presStyleCnt="0"/>
      <dgm:spPr/>
    </dgm:pt>
    <dgm:pt modelId="{7D69D905-05D1-45CF-AFEC-F19DE76097F8}" type="pres">
      <dgm:prSet presAssocID="{06BF90E2-B7D6-43CE-9271-8955D5F7198A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FFAA72D-EF49-4FA4-8973-6C4D6EB0A3CC}" type="pres">
      <dgm:prSet presAssocID="{06BF90E2-B7D6-43CE-9271-8955D5F7198A}" presName="parSh" presStyleLbl="node1" presStyleIdx="3" presStyleCnt="4"/>
      <dgm:spPr/>
    </dgm:pt>
    <dgm:pt modelId="{B1E69102-FD4E-4D28-AD1A-72FBF5280AE9}" type="pres">
      <dgm:prSet presAssocID="{06BF90E2-B7D6-43CE-9271-8955D5F7198A}" presName="desTx" presStyleLbl="fgAcc1" presStyleIdx="3" presStyleCnt="4">
        <dgm:presLayoutVars>
          <dgm:bulletEnabled val="1"/>
        </dgm:presLayoutVars>
      </dgm:prSet>
      <dgm:spPr/>
    </dgm:pt>
  </dgm:ptLst>
  <dgm:cxnLst>
    <dgm:cxn modelId="{C08E832A-E38B-43BF-BA55-B3AF7CD13889}" type="presOf" srcId="{2E9D9A6C-5179-4E66-9434-5D99F2084478}" destId="{2EB1E266-BADE-4BE7-A674-2D8C5C9BA291}" srcOrd="1" destOrd="0" presId="urn:microsoft.com/office/officeart/2005/8/layout/process3"/>
    <dgm:cxn modelId="{9D131C2D-D841-42F3-9B5A-0868C26DB10F}" srcId="{AE021EE9-323F-4DF4-8CE6-E26AC0A83A47}" destId="{445065B9-C67E-4C81-94A9-E2B6B0342D1F}" srcOrd="1" destOrd="0" parTransId="{C6AC724F-5C61-466A-8F45-E50342B0D8BE}" sibTransId="{1E587A9B-74BD-42D6-A36A-7949CC3D2721}"/>
    <dgm:cxn modelId="{18D8C334-AA54-46B0-B473-66070733C378}" type="presOf" srcId="{53CB88E8-DD76-41AF-8561-E5626E94A9BF}" destId="{B1E69102-FD4E-4D28-AD1A-72FBF5280AE9}" srcOrd="0" destOrd="0" presId="urn:microsoft.com/office/officeart/2005/8/layout/process3"/>
    <dgm:cxn modelId="{5F6D1635-4D59-476B-B8B6-EA0C6D8FABA4}" type="presOf" srcId="{06BF90E2-B7D6-43CE-9271-8955D5F7198A}" destId="{7D69D905-05D1-45CF-AFEC-F19DE76097F8}" srcOrd="0" destOrd="0" presId="urn:microsoft.com/office/officeart/2005/8/layout/process3"/>
    <dgm:cxn modelId="{8FC2753C-2F5E-43C6-A6E3-03CE3DB7BCC0}" srcId="{445065B9-C67E-4C81-94A9-E2B6B0342D1F}" destId="{94EFAFD7-408C-4804-9D5D-B5CAB82A2782}" srcOrd="0" destOrd="0" parTransId="{DC877F48-9385-4597-BD8F-68A5D7D39956}" sibTransId="{61188DE0-BCD1-443D-AF5F-976C06BEDFE2}"/>
    <dgm:cxn modelId="{EA3DEA5D-22ED-4463-8F9E-E163A1240CDC}" type="presOf" srcId="{F63AF368-11BF-47C8-AD9F-9776C1F16FB4}" destId="{97E1A88D-B6ED-4259-9413-40E713E82D1C}" srcOrd="0" destOrd="0" presId="urn:microsoft.com/office/officeart/2005/8/layout/process3"/>
    <dgm:cxn modelId="{5D111544-A2EC-46F7-BA0E-FCC256E6D891}" type="presOf" srcId="{8F68CF93-C1A8-405B-ADD3-13A2A2EB67C2}" destId="{9B202E37-174A-4570-B8F0-7AAF1793C851}" srcOrd="0" destOrd="0" presId="urn:microsoft.com/office/officeart/2005/8/layout/process3"/>
    <dgm:cxn modelId="{4D4A2064-5ED8-401A-A8AB-9A1445BBB335}" type="presOf" srcId="{94EFAFD7-408C-4804-9D5D-B5CAB82A2782}" destId="{94FBB8B2-2455-4AE5-B1A5-A83B4200BD6E}" srcOrd="0" destOrd="0" presId="urn:microsoft.com/office/officeart/2005/8/layout/process3"/>
    <dgm:cxn modelId="{5C9D3044-6353-45DC-BA80-50D87B3FF1F7}" type="presOf" srcId="{68D0FFBC-83D2-41E6-9890-9C8B5D1D1F58}" destId="{960078F6-948C-49BA-9B30-A55F084B2500}" srcOrd="0" destOrd="0" presId="urn:microsoft.com/office/officeart/2005/8/layout/process3"/>
    <dgm:cxn modelId="{61A4E84A-696C-4047-9585-2B295846CA66}" srcId="{8F68CF93-C1A8-405B-ADD3-13A2A2EB67C2}" destId="{06CC5706-111D-4B02-9583-170C3DCA4291}" srcOrd="0" destOrd="0" parTransId="{FFE661B8-8393-493F-B9C1-C604D1E3D038}" sibTransId="{9F630ECC-7768-4072-99AE-E46332CDE91F}"/>
    <dgm:cxn modelId="{22200772-9883-41E6-A248-C2575CC9C1A5}" srcId="{AE021EE9-323F-4DF4-8CE6-E26AC0A83A47}" destId="{06BF90E2-B7D6-43CE-9271-8955D5F7198A}" srcOrd="3" destOrd="0" parTransId="{1160B21A-4633-4843-842D-D4073826E5C8}" sibTransId="{94F7526E-9548-4CC9-9A4A-5F2AE2805544}"/>
    <dgm:cxn modelId="{A4EBDB53-899B-4AFD-A64A-EC5A1C6F2879}" srcId="{06BF90E2-B7D6-43CE-9271-8955D5F7198A}" destId="{53CB88E8-DD76-41AF-8561-E5626E94A9BF}" srcOrd="0" destOrd="0" parTransId="{48FD2999-4ADD-4A0D-9158-18F808CA1CEA}" sibTransId="{F60CB280-39C7-4A33-A1E1-850ADFA40E17}"/>
    <dgm:cxn modelId="{2B266B57-33C4-4F4C-8FEA-2CBEE8BE0D84}" type="presOf" srcId="{1E587A9B-74BD-42D6-A36A-7949CC3D2721}" destId="{C2C31A39-F30E-4B35-9F5F-F7F6676592AC}" srcOrd="0" destOrd="0" presId="urn:microsoft.com/office/officeart/2005/8/layout/process3"/>
    <dgm:cxn modelId="{1FBC2578-43F3-4C12-8538-EC7EDAB4DCF7}" srcId="{AE021EE9-323F-4DF4-8CE6-E26AC0A83A47}" destId="{8F68CF93-C1A8-405B-ADD3-13A2A2EB67C2}" srcOrd="2" destOrd="0" parTransId="{D4F0BE05-6DA1-41EB-B081-01AA402F8DE6}" sibTransId="{F63AF368-11BF-47C8-AD9F-9776C1F16FB4}"/>
    <dgm:cxn modelId="{4084A478-7080-4047-9094-369C2A3DABF3}" type="presOf" srcId="{AE021EE9-323F-4DF4-8CE6-E26AC0A83A47}" destId="{E9083EF6-CFF3-4614-A81B-D7633C51395F}" srcOrd="0" destOrd="0" presId="urn:microsoft.com/office/officeart/2005/8/layout/process3"/>
    <dgm:cxn modelId="{4A1BB45A-7682-401B-A615-530B819FC556}" type="presOf" srcId="{F63AF368-11BF-47C8-AD9F-9776C1F16FB4}" destId="{279AEDFC-CE2F-4A70-AA52-C9CBC8A55B59}" srcOrd="1" destOrd="0" presId="urn:microsoft.com/office/officeart/2005/8/layout/process3"/>
    <dgm:cxn modelId="{AD67118E-7F08-4D2B-A8A8-DF2CA3465773}" type="presOf" srcId="{06CC5706-111D-4B02-9583-170C3DCA4291}" destId="{FBEF83AD-1D9D-42A2-A4C8-9A52399E5408}" srcOrd="0" destOrd="0" presId="urn:microsoft.com/office/officeart/2005/8/layout/process3"/>
    <dgm:cxn modelId="{1D41FA9C-CCD6-4F90-88C3-E3057E2FB697}" type="presOf" srcId="{2E9D9A6C-5179-4E66-9434-5D99F2084478}" destId="{81851930-BB23-4BE3-A5F0-5D903867446B}" srcOrd="0" destOrd="0" presId="urn:microsoft.com/office/officeart/2005/8/layout/process3"/>
    <dgm:cxn modelId="{D9397C9E-1E48-4360-902C-3D19EBE2ED4D}" type="presOf" srcId="{445065B9-C67E-4C81-94A9-E2B6B0342D1F}" destId="{1D2407B1-4BE4-4FCA-8C08-08C5089CB2B8}" srcOrd="1" destOrd="0" presId="urn:microsoft.com/office/officeart/2005/8/layout/process3"/>
    <dgm:cxn modelId="{CCD024A4-C6ED-4394-9F6E-ECABDD04ABDA}" type="presOf" srcId="{1E587A9B-74BD-42D6-A36A-7949CC3D2721}" destId="{FF5643A9-1547-4028-BB97-CDE69C6E2303}" srcOrd="1" destOrd="0" presId="urn:microsoft.com/office/officeart/2005/8/layout/process3"/>
    <dgm:cxn modelId="{F87BEBCD-7E14-4EB0-B788-66222124E58F}" type="presOf" srcId="{445065B9-C67E-4C81-94A9-E2B6B0342D1F}" destId="{9ACED326-7E04-4604-B486-846657A37DE4}" srcOrd="0" destOrd="0" presId="urn:microsoft.com/office/officeart/2005/8/layout/process3"/>
    <dgm:cxn modelId="{4C5D1ADB-7946-4D64-B3DA-0EEA60C74C85}" type="presOf" srcId="{97077F23-33BC-44AB-B202-F58309473932}" destId="{31E807E1-4DEB-4CD8-BE64-E5D63BF7B361}" srcOrd="0" destOrd="0" presId="urn:microsoft.com/office/officeart/2005/8/layout/process3"/>
    <dgm:cxn modelId="{8B1C03E1-37EF-44A3-8B09-7C76B15187A2}" srcId="{97077F23-33BC-44AB-B202-F58309473932}" destId="{68D0FFBC-83D2-41E6-9890-9C8B5D1D1F58}" srcOrd="0" destOrd="0" parTransId="{A1B90987-F9FB-4721-AA37-E31FC409F042}" sibTransId="{B2D3DFA5-BC8D-4A9C-B998-86BCF622AC02}"/>
    <dgm:cxn modelId="{D98B7AE7-0518-4E4E-A3F7-2423EA8C7AB0}" type="presOf" srcId="{8F68CF93-C1A8-405B-ADD3-13A2A2EB67C2}" destId="{4296D4B9-0D15-4244-9236-AF29791C2C4C}" srcOrd="1" destOrd="0" presId="urn:microsoft.com/office/officeart/2005/8/layout/process3"/>
    <dgm:cxn modelId="{101291F1-5891-45B3-AE35-6EA820BFD674}" type="presOf" srcId="{06BF90E2-B7D6-43CE-9271-8955D5F7198A}" destId="{CFFAA72D-EF49-4FA4-8973-6C4D6EB0A3CC}" srcOrd="1" destOrd="0" presId="urn:microsoft.com/office/officeart/2005/8/layout/process3"/>
    <dgm:cxn modelId="{AD94DCF9-5FED-4BA6-AB0F-321850456711}" type="presOf" srcId="{97077F23-33BC-44AB-B202-F58309473932}" destId="{B6D68080-1D7B-489B-A805-4B595ACAAFA4}" srcOrd="1" destOrd="0" presId="urn:microsoft.com/office/officeart/2005/8/layout/process3"/>
    <dgm:cxn modelId="{77B44EFE-FF49-4CA5-B1B7-77B3067A0E27}" srcId="{AE021EE9-323F-4DF4-8CE6-E26AC0A83A47}" destId="{97077F23-33BC-44AB-B202-F58309473932}" srcOrd="0" destOrd="0" parTransId="{6BF0D6E1-339B-4468-AC06-BF945D079ACA}" sibTransId="{2E9D9A6C-5179-4E66-9434-5D99F2084478}"/>
    <dgm:cxn modelId="{EF1BEFC4-DCAE-4AE8-95EE-C8466E57229B}" type="presParOf" srcId="{E9083EF6-CFF3-4614-A81B-D7633C51395F}" destId="{408816EC-28F4-4237-A3CF-AAD22534A1AA}" srcOrd="0" destOrd="0" presId="urn:microsoft.com/office/officeart/2005/8/layout/process3"/>
    <dgm:cxn modelId="{663AFC1F-B629-4EEC-984E-0EE7C08D7D30}" type="presParOf" srcId="{408816EC-28F4-4237-A3CF-AAD22534A1AA}" destId="{31E807E1-4DEB-4CD8-BE64-E5D63BF7B361}" srcOrd="0" destOrd="0" presId="urn:microsoft.com/office/officeart/2005/8/layout/process3"/>
    <dgm:cxn modelId="{1D8EABF5-0B35-46DC-B9C4-6F378C1F2C52}" type="presParOf" srcId="{408816EC-28F4-4237-A3CF-AAD22534A1AA}" destId="{B6D68080-1D7B-489B-A805-4B595ACAAFA4}" srcOrd="1" destOrd="0" presId="urn:microsoft.com/office/officeart/2005/8/layout/process3"/>
    <dgm:cxn modelId="{25FB0642-DB9F-481A-9ED4-37F2257F088E}" type="presParOf" srcId="{408816EC-28F4-4237-A3CF-AAD22534A1AA}" destId="{960078F6-948C-49BA-9B30-A55F084B2500}" srcOrd="2" destOrd="0" presId="urn:microsoft.com/office/officeart/2005/8/layout/process3"/>
    <dgm:cxn modelId="{3A0FF5C7-AC4E-4179-B9A1-DA19DDDB1B78}" type="presParOf" srcId="{E9083EF6-CFF3-4614-A81B-D7633C51395F}" destId="{81851930-BB23-4BE3-A5F0-5D903867446B}" srcOrd="1" destOrd="0" presId="urn:microsoft.com/office/officeart/2005/8/layout/process3"/>
    <dgm:cxn modelId="{5E5C525F-FCF9-4C4E-B71B-BA46BD3B69B7}" type="presParOf" srcId="{81851930-BB23-4BE3-A5F0-5D903867446B}" destId="{2EB1E266-BADE-4BE7-A674-2D8C5C9BA291}" srcOrd="0" destOrd="0" presId="urn:microsoft.com/office/officeart/2005/8/layout/process3"/>
    <dgm:cxn modelId="{8F5E3F3B-D1AB-4040-859E-C31AC6C12720}" type="presParOf" srcId="{E9083EF6-CFF3-4614-A81B-D7633C51395F}" destId="{8A776EC0-B156-41A0-A1C9-333389B9981B}" srcOrd="2" destOrd="0" presId="urn:microsoft.com/office/officeart/2005/8/layout/process3"/>
    <dgm:cxn modelId="{C401406C-8813-4827-8B9B-CC0F3D5E5EED}" type="presParOf" srcId="{8A776EC0-B156-41A0-A1C9-333389B9981B}" destId="{9ACED326-7E04-4604-B486-846657A37DE4}" srcOrd="0" destOrd="0" presId="urn:microsoft.com/office/officeart/2005/8/layout/process3"/>
    <dgm:cxn modelId="{895DF873-412E-46C6-AE93-A9DC8EB27C05}" type="presParOf" srcId="{8A776EC0-B156-41A0-A1C9-333389B9981B}" destId="{1D2407B1-4BE4-4FCA-8C08-08C5089CB2B8}" srcOrd="1" destOrd="0" presId="urn:microsoft.com/office/officeart/2005/8/layout/process3"/>
    <dgm:cxn modelId="{0FF67905-892F-4C11-BA5E-0599C1F5E4D0}" type="presParOf" srcId="{8A776EC0-B156-41A0-A1C9-333389B9981B}" destId="{94FBB8B2-2455-4AE5-B1A5-A83B4200BD6E}" srcOrd="2" destOrd="0" presId="urn:microsoft.com/office/officeart/2005/8/layout/process3"/>
    <dgm:cxn modelId="{2325A14E-242B-44B6-B751-6A4D088ED0F5}" type="presParOf" srcId="{E9083EF6-CFF3-4614-A81B-D7633C51395F}" destId="{C2C31A39-F30E-4B35-9F5F-F7F6676592AC}" srcOrd="3" destOrd="0" presId="urn:microsoft.com/office/officeart/2005/8/layout/process3"/>
    <dgm:cxn modelId="{24C65117-BF83-4A86-BE5E-A7B98A6FA10D}" type="presParOf" srcId="{C2C31A39-F30E-4B35-9F5F-F7F6676592AC}" destId="{FF5643A9-1547-4028-BB97-CDE69C6E2303}" srcOrd="0" destOrd="0" presId="urn:microsoft.com/office/officeart/2005/8/layout/process3"/>
    <dgm:cxn modelId="{C338AB40-E823-4D7D-96EE-CA61A9D4E714}" type="presParOf" srcId="{E9083EF6-CFF3-4614-A81B-D7633C51395F}" destId="{84B95F18-4237-4865-911A-28E585AB02B6}" srcOrd="4" destOrd="0" presId="urn:microsoft.com/office/officeart/2005/8/layout/process3"/>
    <dgm:cxn modelId="{867CC8B1-7995-4A54-AE64-F790543ED4FD}" type="presParOf" srcId="{84B95F18-4237-4865-911A-28E585AB02B6}" destId="{9B202E37-174A-4570-B8F0-7AAF1793C851}" srcOrd="0" destOrd="0" presId="urn:microsoft.com/office/officeart/2005/8/layout/process3"/>
    <dgm:cxn modelId="{3E0B05A9-3799-4AB7-B8C7-C9ACAA3A75C9}" type="presParOf" srcId="{84B95F18-4237-4865-911A-28E585AB02B6}" destId="{4296D4B9-0D15-4244-9236-AF29791C2C4C}" srcOrd="1" destOrd="0" presId="urn:microsoft.com/office/officeart/2005/8/layout/process3"/>
    <dgm:cxn modelId="{2EB5E51C-DE36-42CB-B293-6CAC0D2553D7}" type="presParOf" srcId="{84B95F18-4237-4865-911A-28E585AB02B6}" destId="{FBEF83AD-1D9D-42A2-A4C8-9A52399E5408}" srcOrd="2" destOrd="0" presId="urn:microsoft.com/office/officeart/2005/8/layout/process3"/>
    <dgm:cxn modelId="{BA73E8CF-A834-4966-81F9-1A744FA2AC6A}" type="presParOf" srcId="{E9083EF6-CFF3-4614-A81B-D7633C51395F}" destId="{97E1A88D-B6ED-4259-9413-40E713E82D1C}" srcOrd="5" destOrd="0" presId="urn:microsoft.com/office/officeart/2005/8/layout/process3"/>
    <dgm:cxn modelId="{A64D194F-AA05-479A-ADB9-C988B69DC768}" type="presParOf" srcId="{97E1A88D-B6ED-4259-9413-40E713E82D1C}" destId="{279AEDFC-CE2F-4A70-AA52-C9CBC8A55B59}" srcOrd="0" destOrd="0" presId="urn:microsoft.com/office/officeart/2005/8/layout/process3"/>
    <dgm:cxn modelId="{26BACF13-7837-4351-825D-E5978E714512}" type="presParOf" srcId="{E9083EF6-CFF3-4614-A81B-D7633C51395F}" destId="{234338B8-33C2-4012-B667-7637AD72631D}" srcOrd="6" destOrd="0" presId="urn:microsoft.com/office/officeart/2005/8/layout/process3"/>
    <dgm:cxn modelId="{5751A4E4-7641-4781-911E-F48C9B2F639A}" type="presParOf" srcId="{234338B8-33C2-4012-B667-7637AD72631D}" destId="{7D69D905-05D1-45CF-AFEC-F19DE76097F8}" srcOrd="0" destOrd="0" presId="urn:microsoft.com/office/officeart/2005/8/layout/process3"/>
    <dgm:cxn modelId="{155CE3B0-0AD9-46E4-B765-33F99767E539}" type="presParOf" srcId="{234338B8-33C2-4012-B667-7637AD72631D}" destId="{CFFAA72D-EF49-4FA4-8973-6C4D6EB0A3CC}" srcOrd="1" destOrd="0" presId="urn:microsoft.com/office/officeart/2005/8/layout/process3"/>
    <dgm:cxn modelId="{43B03531-257C-47E9-8E68-80FC189946F5}" type="presParOf" srcId="{234338B8-33C2-4012-B667-7637AD72631D}" destId="{B1E69102-FD4E-4D28-AD1A-72FBF5280AE9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D35654-9747-47F6-ACB7-3C7B78AF6C03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0FF345F4-C145-4567-97DB-597793E434BC}">
      <dgm:prSet phldrT="[Текст]"/>
      <dgm:spPr/>
      <dgm:t>
        <a:bodyPr/>
        <a:lstStyle/>
        <a:p>
          <a:r>
            <a:rPr lang="ru-RU" dirty="0"/>
            <a:t>Вам предлагают вложить 100 000 рублей в структурный депозит на год под 8% годовых. </a:t>
          </a:r>
        </a:p>
      </dgm:t>
    </dgm:pt>
    <dgm:pt modelId="{EECE82A6-2671-40DA-974B-65878BFDBE69}" type="parTrans" cxnId="{222C7EA8-8581-498E-BD2C-C797440341B3}">
      <dgm:prSet/>
      <dgm:spPr/>
      <dgm:t>
        <a:bodyPr/>
        <a:lstStyle/>
        <a:p>
          <a:endParaRPr lang="ru-RU"/>
        </a:p>
      </dgm:t>
    </dgm:pt>
    <dgm:pt modelId="{CF144948-F0F6-4355-8CFF-AE40096D874A}" type="sibTrans" cxnId="{222C7EA8-8581-498E-BD2C-C797440341B3}">
      <dgm:prSet/>
      <dgm:spPr/>
      <dgm:t>
        <a:bodyPr/>
        <a:lstStyle/>
        <a:p>
          <a:endParaRPr lang="ru-RU"/>
        </a:p>
      </dgm:t>
    </dgm:pt>
    <dgm:pt modelId="{01DBDBEA-B623-4BBE-AE8B-4029CF908DE4}">
      <dgm:prSet phldrT="[Текст]"/>
      <dgm:spPr/>
      <dgm:t>
        <a:bodyPr/>
        <a:lstStyle/>
        <a:p>
          <a:r>
            <a:rPr lang="ru-RU" dirty="0"/>
            <a:t>Доход по депозиту - 8 000 рублей в конце срока вклада.</a:t>
          </a:r>
        </a:p>
      </dgm:t>
    </dgm:pt>
    <dgm:pt modelId="{F95116D8-7405-4164-8C1D-69731E6843FB}" type="parTrans" cxnId="{092ED60F-4686-4B05-B239-8F0CE0E44394}">
      <dgm:prSet/>
      <dgm:spPr/>
      <dgm:t>
        <a:bodyPr/>
        <a:lstStyle/>
        <a:p>
          <a:endParaRPr lang="ru-RU"/>
        </a:p>
      </dgm:t>
    </dgm:pt>
    <dgm:pt modelId="{584DAF84-74D5-4D51-9F83-C82CCC07BF02}" type="sibTrans" cxnId="{092ED60F-4686-4B05-B239-8F0CE0E44394}">
      <dgm:prSet/>
      <dgm:spPr/>
      <dgm:t>
        <a:bodyPr/>
        <a:lstStyle/>
        <a:p>
          <a:endParaRPr lang="ru-RU"/>
        </a:p>
      </dgm:t>
    </dgm:pt>
    <dgm:pt modelId="{BEDFA61F-C159-4E02-A6F3-AFDC5A39030C}">
      <dgm:prSet phldrT="[Текст]"/>
      <dgm:spPr/>
      <dgm:t>
        <a:bodyPr/>
        <a:lstStyle/>
        <a:p>
          <a:r>
            <a:rPr lang="ru-RU" dirty="0"/>
            <a:t>Продажа опциона на покупку акций на сумму 8 000 рублей</a:t>
          </a:r>
        </a:p>
      </dgm:t>
    </dgm:pt>
    <dgm:pt modelId="{F486ED27-EEA3-476D-B0B5-646A857A0BED}" type="parTrans" cxnId="{7E3B540C-F16A-4AFA-A400-8C9B5BEA5FA0}">
      <dgm:prSet/>
      <dgm:spPr/>
      <dgm:t>
        <a:bodyPr/>
        <a:lstStyle/>
        <a:p>
          <a:endParaRPr lang="ru-RU"/>
        </a:p>
      </dgm:t>
    </dgm:pt>
    <dgm:pt modelId="{476AB376-FF42-4571-A39C-4AB5AECCCA98}" type="sibTrans" cxnId="{7E3B540C-F16A-4AFA-A400-8C9B5BEA5FA0}">
      <dgm:prSet/>
      <dgm:spPr/>
      <dgm:t>
        <a:bodyPr/>
        <a:lstStyle/>
        <a:p>
          <a:endParaRPr lang="ru-RU"/>
        </a:p>
      </dgm:t>
    </dgm:pt>
    <dgm:pt modelId="{275A3D89-864A-4E40-8D04-2AB76824555B}" type="pres">
      <dgm:prSet presAssocID="{54D35654-9747-47F6-ACB7-3C7B78AF6C03}" presName="Name0" presStyleCnt="0">
        <dgm:presLayoutVars>
          <dgm:dir/>
          <dgm:animLvl val="lvl"/>
          <dgm:resizeHandles val="exact"/>
        </dgm:presLayoutVars>
      </dgm:prSet>
      <dgm:spPr/>
    </dgm:pt>
    <dgm:pt modelId="{52647555-6AD1-4647-8A30-306A64651376}" type="pres">
      <dgm:prSet presAssocID="{54D35654-9747-47F6-ACB7-3C7B78AF6C03}" presName="dummy" presStyleCnt="0"/>
      <dgm:spPr/>
    </dgm:pt>
    <dgm:pt modelId="{194DC512-1066-4D1C-98EF-33CAB9E4F628}" type="pres">
      <dgm:prSet presAssocID="{54D35654-9747-47F6-ACB7-3C7B78AF6C03}" presName="linH" presStyleCnt="0"/>
      <dgm:spPr/>
    </dgm:pt>
    <dgm:pt modelId="{C7EFDF52-4A57-4A6A-B98C-E019408F1C46}" type="pres">
      <dgm:prSet presAssocID="{54D35654-9747-47F6-ACB7-3C7B78AF6C03}" presName="padding1" presStyleCnt="0"/>
      <dgm:spPr/>
    </dgm:pt>
    <dgm:pt modelId="{2AA67C1E-931D-4BFD-955E-C6EA493906F7}" type="pres">
      <dgm:prSet presAssocID="{0FF345F4-C145-4567-97DB-597793E434BC}" presName="linV" presStyleCnt="0"/>
      <dgm:spPr/>
    </dgm:pt>
    <dgm:pt modelId="{6D50EFDD-0054-4C9C-A489-25E5D62E8339}" type="pres">
      <dgm:prSet presAssocID="{0FF345F4-C145-4567-97DB-597793E434BC}" presName="spVertical1" presStyleCnt="0"/>
      <dgm:spPr/>
    </dgm:pt>
    <dgm:pt modelId="{69D0F8CC-2A4A-4568-9FDF-9EA765351086}" type="pres">
      <dgm:prSet presAssocID="{0FF345F4-C145-4567-97DB-597793E434BC}" presName="parTx" presStyleLbl="revTx" presStyleIdx="0" presStyleCnt="3" custLinFactNeighborX="-21693" custLinFactNeighborY="-28129">
        <dgm:presLayoutVars>
          <dgm:chMax val="0"/>
          <dgm:chPref val="0"/>
          <dgm:bulletEnabled val="1"/>
        </dgm:presLayoutVars>
      </dgm:prSet>
      <dgm:spPr/>
    </dgm:pt>
    <dgm:pt modelId="{85510F36-579F-401A-874A-C49FF75AE07B}" type="pres">
      <dgm:prSet presAssocID="{0FF345F4-C145-4567-97DB-597793E434BC}" presName="spVertical2" presStyleCnt="0"/>
      <dgm:spPr/>
    </dgm:pt>
    <dgm:pt modelId="{E43C304D-88D8-4540-89B3-4DD8A28F025C}" type="pres">
      <dgm:prSet presAssocID="{0FF345F4-C145-4567-97DB-597793E434BC}" presName="spVertical3" presStyleCnt="0"/>
      <dgm:spPr/>
    </dgm:pt>
    <dgm:pt modelId="{800F20E3-8CA8-4FEA-9A54-EFBE53E3FCC6}" type="pres">
      <dgm:prSet presAssocID="{CF144948-F0F6-4355-8CFF-AE40096D874A}" presName="space" presStyleCnt="0"/>
      <dgm:spPr/>
    </dgm:pt>
    <dgm:pt modelId="{F787B267-1513-4F3B-8CB6-82A02304D5BA}" type="pres">
      <dgm:prSet presAssocID="{01DBDBEA-B623-4BBE-AE8B-4029CF908DE4}" presName="linV" presStyleCnt="0"/>
      <dgm:spPr/>
    </dgm:pt>
    <dgm:pt modelId="{FDE3DA21-C773-46CE-B079-645A2AB89597}" type="pres">
      <dgm:prSet presAssocID="{01DBDBEA-B623-4BBE-AE8B-4029CF908DE4}" presName="spVertical1" presStyleCnt="0"/>
      <dgm:spPr/>
    </dgm:pt>
    <dgm:pt modelId="{EA3BEBC0-DBF3-48DF-AF7D-221C83D43244}" type="pres">
      <dgm:prSet presAssocID="{01DBDBEA-B623-4BBE-AE8B-4029CF908DE4}" presName="parTx" presStyleLbl="revTx" presStyleIdx="1" presStyleCnt="3" custLinFactNeighborX="-5757" custLinFactNeighborY="-28129">
        <dgm:presLayoutVars>
          <dgm:chMax val="0"/>
          <dgm:chPref val="0"/>
          <dgm:bulletEnabled val="1"/>
        </dgm:presLayoutVars>
      </dgm:prSet>
      <dgm:spPr/>
    </dgm:pt>
    <dgm:pt modelId="{4279368A-BAFE-4A31-9D06-98AF3C25FB9A}" type="pres">
      <dgm:prSet presAssocID="{01DBDBEA-B623-4BBE-AE8B-4029CF908DE4}" presName="spVertical2" presStyleCnt="0"/>
      <dgm:spPr/>
    </dgm:pt>
    <dgm:pt modelId="{68EFE0B2-6481-4FE3-A0BF-82BAAB504B09}" type="pres">
      <dgm:prSet presAssocID="{01DBDBEA-B623-4BBE-AE8B-4029CF908DE4}" presName="spVertical3" presStyleCnt="0"/>
      <dgm:spPr/>
    </dgm:pt>
    <dgm:pt modelId="{2F5F4640-7526-4A8D-9245-A60D74BD2C42}" type="pres">
      <dgm:prSet presAssocID="{584DAF84-74D5-4D51-9F83-C82CCC07BF02}" presName="space" presStyleCnt="0"/>
      <dgm:spPr/>
    </dgm:pt>
    <dgm:pt modelId="{55C5B668-60CB-4F06-920B-55622CBCB040}" type="pres">
      <dgm:prSet presAssocID="{BEDFA61F-C159-4E02-A6F3-AFDC5A39030C}" presName="linV" presStyleCnt="0"/>
      <dgm:spPr/>
    </dgm:pt>
    <dgm:pt modelId="{96325813-FEF3-47FD-A960-EFBA094BD23B}" type="pres">
      <dgm:prSet presAssocID="{BEDFA61F-C159-4E02-A6F3-AFDC5A39030C}" presName="spVertical1" presStyleCnt="0"/>
      <dgm:spPr/>
    </dgm:pt>
    <dgm:pt modelId="{E1773B53-A29E-45AC-A877-5CED1325DE90}" type="pres">
      <dgm:prSet presAssocID="{BEDFA61F-C159-4E02-A6F3-AFDC5A39030C}" presName="parTx" presStyleLbl="revTx" presStyleIdx="2" presStyleCnt="3" custLinFactNeighborX="9669" custLinFactNeighborY="-14318">
        <dgm:presLayoutVars>
          <dgm:chMax val="0"/>
          <dgm:chPref val="0"/>
          <dgm:bulletEnabled val="1"/>
        </dgm:presLayoutVars>
      </dgm:prSet>
      <dgm:spPr/>
    </dgm:pt>
    <dgm:pt modelId="{E0EAD7C2-7B5F-4677-9DDD-12BD5FE3203C}" type="pres">
      <dgm:prSet presAssocID="{BEDFA61F-C159-4E02-A6F3-AFDC5A39030C}" presName="spVertical2" presStyleCnt="0"/>
      <dgm:spPr/>
    </dgm:pt>
    <dgm:pt modelId="{982B3D73-1112-4E46-AAE9-07462BD03895}" type="pres">
      <dgm:prSet presAssocID="{BEDFA61F-C159-4E02-A6F3-AFDC5A39030C}" presName="spVertical3" presStyleCnt="0"/>
      <dgm:spPr/>
    </dgm:pt>
    <dgm:pt modelId="{150E108D-5D11-4A18-9B0B-AEB2F2121929}" type="pres">
      <dgm:prSet presAssocID="{54D35654-9747-47F6-ACB7-3C7B78AF6C03}" presName="padding2" presStyleCnt="0"/>
      <dgm:spPr/>
    </dgm:pt>
    <dgm:pt modelId="{BAD3143B-CC0B-4177-9F40-795D788D970A}" type="pres">
      <dgm:prSet presAssocID="{54D35654-9747-47F6-ACB7-3C7B78AF6C03}" presName="negArrow" presStyleCnt="0"/>
      <dgm:spPr/>
    </dgm:pt>
    <dgm:pt modelId="{3CDF76D1-F4B3-4D08-8B9D-066A3E44A992}" type="pres">
      <dgm:prSet presAssocID="{54D35654-9747-47F6-ACB7-3C7B78AF6C03}" presName="backgroundArrow" presStyleLbl="node1" presStyleIdx="0" presStyleCnt="1" custLinFactNeighborY="-29633"/>
      <dgm:spPr/>
    </dgm:pt>
  </dgm:ptLst>
  <dgm:cxnLst>
    <dgm:cxn modelId="{7E3B540C-F16A-4AFA-A400-8C9B5BEA5FA0}" srcId="{54D35654-9747-47F6-ACB7-3C7B78AF6C03}" destId="{BEDFA61F-C159-4E02-A6F3-AFDC5A39030C}" srcOrd="2" destOrd="0" parTransId="{F486ED27-EEA3-476D-B0B5-646A857A0BED}" sibTransId="{476AB376-FF42-4571-A39C-4AB5AECCCA98}"/>
    <dgm:cxn modelId="{092ED60F-4686-4B05-B239-8F0CE0E44394}" srcId="{54D35654-9747-47F6-ACB7-3C7B78AF6C03}" destId="{01DBDBEA-B623-4BBE-AE8B-4029CF908DE4}" srcOrd="1" destOrd="0" parTransId="{F95116D8-7405-4164-8C1D-69731E6843FB}" sibTransId="{584DAF84-74D5-4D51-9F83-C82CCC07BF02}"/>
    <dgm:cxn modelId="{A3873358-A1D1-4D95-A989-8148E9C16B2E}" type="presOf" srcId="{01DBDBEA-B623-4BBE-AE8B-4029CF908DE4}" destId="{EA3BEBC0-DBF3-48DF-AF7D-221C83D43244}" srcOrd="0" destOrd="0" presId="urn:microsoft.com/office/officeart/2005/8/layout/hProcess3"/>
    <dgm:cxn modelId="{9797817B-308A-4F61-B1BC-3FB7D73FAA2F}" type="presOf" srcId="{0FF345F4-C145-4567-97DB-597793E434BC}" destId="{69D0F8CC-2A4A-4568-9FDF-9EA765351086}" srcOrd="0" destOrd="0" presId="urn:microsoft.com/office/officeart/2005/8/layout/hProcess3"/>
    <dgm:cxn modelId="{222C7EA8-8581-498E-BD2C-C797440341B3}" srcId="{54D35654-9747-47F6-ACB7-3C7B78AF6C03}" destId="{0FF345F4-C145-4567-97DB-597793E434BC}" srcOrd="0" destOrd="0" parTransId="{EECE82A6-2671-40DA-974B-65878BFDBE69}" sibTransId="{CF144948-F0F6-4355-8CFF-AE40096D874A}"/>
    <dgm:cxn modelId="{5A7703D2-971E-495A-9A19-E77A03AD9AD3}" type="presOf" srcId="{BEDFA61F-C159-4E02-A6F3-AFDC5A39030C}" destId="{E1773B53-A29E-45AC-A877-5CED1325DE90}" srcOrd="0" destOrd="0" presId="urn:microsoft.com/office/officeart/2005/8/layout/hProcess3"/>
    <dgm:cxn modelId="{620598E9-D6E2-4EEB-9F50-CC1173F69FCB}" type="presOf" srcId="{54D35654-9747-47F6-ACB7-3C7B78AF6C03}" destId="{275A3D89-864A-4E40-8D04-2AB76824555B}" srcOrd="0" destOrd="0" presId="urn:microsoft.com/office/officeart/2005/8/layout/hProcess3"/>
    <dgm:cxn modelId="{C003C35B-7F38-44CA-8B03-0864608F5F36}" type="presParOf" srcId="{275A3D89-864A-4E40-8D04-2AB76824555B}" destId="{52647555-6AD1-4647-8A30-306A64651376}" srcOrd="0" destOrd="0" presId="urn:microsoft.com/office/officeart/2005/8/layout/hProcess3"/>
    <dgm:cxn modelId="{A904D936-49A5-4CBC-AAEB-26F2652A6989}" type="presParOf" srcId="{275A3D89-864A-4E40-8D04-2AB76824555B}" destId="{194DC512-1066-4D1C-98EF-33CAB9E4F628}" srcOrd="1" destOrd="0" presId="urn:microsoft.com/office/officeart/2005/8/layout/hProcess3"/>
    <dgm:cxn modelId="{6B402D40-C0AD-4068-9D37-B65A67A45107}" type="presParOf" srcId="{194DC512-1066-4D1C-98EF-33CAB9E4F628}" destId="{C7EFDF52-4A57-4A6A-B98C-E019408F1C46}" srcOrd="0" destOrd="0" presId="urn:microsoft.com/office/officeart/2005/8/layout/hProcess3"/>
    <dgm:cxn modelId="{FCA5E08B-D916-4627-A657-5E9B257A8A82}" type="presParOf" srcId="{194DC512-1066-4D1C-98EF-33CAB9E4F628}" destId="{2AA67C1E-931D-4BFD-955E-C6EA493906F7}" srcOrd="1" destOrd="0" presId="urn:microsoft.com/office/officeart/2005/8/layout/hProcess3"/>
    <dgm:cxn modelId="{A9ADB455-71D7-4FA4-B734-B4AE4CFBC739}" type="presParOf" srcId="{2AA67C1E-931D-4BFD-955E-C6EA493906F7}" destId="{6D50EFDD-0054-4C9C-A489-25E5D62E8339}" srcOrd="0" destOrd="0" presId="urn:microsoft.com/office/officeart/2005/8/layout/hProcess3"/>
    <dgm:cxn modelId="{A502D400-ABCE-49D1-8924-F05B73361F03}" type="presParOf" srcId="{2AA67C1E-931D-4BFD-955E-C6EA493906F7}" destId="{69D0F8CC-2A4A-4568-9FDF-9EA765351086}" srcOrd="1" destOrd="0" presId="urn:microsoft.com/office/officeart/2005/8/layout/hProcess3"/>
    <dgm:cxn modelId="{F54E3254-CB29-4248-8988-1D558757BF00}" type="presParOf" srcId="{2AA67C1E-931D-4BFD-955E-C6EA493906F7}" destId="{85510F36-579F-401A-874A-C49FF75AE07B}" srcOrd="2" destOrd="0" presId="urn:microsoft.com/office/officeart/2005/8/layout/hProcess3"/>
    <dgm:cxn modelId="{DD6A8E57-A184-48DB-8485-3B891E9C3B4D}" type="presParOf" srcId="{2AA67C1E-931D-4BFD-955E-C6EA493906F7}" destId="{E43C304D-88D8-4540-89B3-4DD8A28F025C}" srcOrd="3" destOrd="0" presId="urn:microsoft.com/office/officeart/2005/8/layout/hProcess3"/>
    <dgm:cxn modelId="{02087FA0-E5C3-4B4D-A3B8-B39ADB4955EA}" type="presParOf" srcId="{194DC512-1066-4D1C-98EF-33CAB9E4F628}" destId="{800F20E3-8CA8-4FEA-9A54-EFBE53E3FCC6}" srcOrd="2" destOrd="0" presId="urn:microsoft.com/office/officeart/2005/8/layout/hProcess3"/>
    <dgm:cxn modelId="{78B43387-0883-489B-AB6C-97ED9D1E5A36}" type="presParOf" srcId="{194DC512-1066-4D1C-98EF-33CAB9E4F628}" destId="{F787B267-1513-4F3B-8CB6-82A02304D5BA}" srcOrd="3" destOrd="0" presId="urn:microsoft.com/office/officeart/2005/8/layout/hProcess3"/>
    <dgm:cxn modelId="{BBD45597-41A8-4F45-9861-E369ABA1A657}" type="presParOf" srcId="{F787B267-1513-4F3B-8CB6-82A02304D5BA}" destId="{FDE3DA21-C773-46CE-B079-645A2AB89597}" srcOrd="0" destOrd="0" presId="urn:microsoft.com/office/officeart/2005/8/layout/hProcess3"/>
    <dgm:cxn modelId="{A84CA181-4D0A-4559-8072-535B185FE49E}" type="presParOf" srcId="{F787B267-1513-4F3B-8CB6-82A02304D5BA}" destId="{EA3BEBC0-DBF3-48DF-AF7D-221C83D43244}" srcOrd="1" destOrd="0" presId="urn:microsoft.com/office/officeart/2005/8/layout/hProcess3"/>
    <dgm:cxn modelId="{DA9C5F12-69A7-400C-9228-6695314A6034}" type="presParOf" srcId="{F787B267-1513-4F3B-8CB6-82A02304D5BA}" destId="{4279368A-BAFE-4A31-9D06-98AF3C25FB9A}" srcOrd="2" destOrd="0" presId="urn:microsoft.com/office/officeart/2005/8/layout/hProcess3"/>
    <dgm:cxn modelId="{21B26EF6-C7C5-40D4-ABED-C06BB57F5311}" type="presParOf" srcId="{F787B267-1513-4F3B-8CB6-82A02304D5BA}" destId="{68EFE0B2-6481-4FE3-A0BF-82BAAB504B09}" srcOrd="3" destOrd="0" presId="urn:microsoft.com/office/officeart/2005/8/layout/hProcess3"/>
    <dgm:cxn modelId="{27B1D77F-95DD-4D8E-A688-3B828DC07B1B}" type="presParOf" srcId="{194DC512-1066-4D1C-98EF-33CAB9E4F628}" destId="{2F5F4640-7526-4A8D-9245-A60D74BD2C42}" srcOrd="4" destOrd="0" presId="urn:microsoft.com/office/officeart/2005/8/layout/hProcess3"/>
    <dgm:cxn modelId="{EC7BF3F3-B727-4B36-BF28-2E189CE9E321}" type="presParOf" srcId="{194DC512-1066-4D1C-98EF-33CAB9E4F628}" destId="{55C5B668-60CB-4F06-920B-55622CBCB040}" srcOrd="5" destOrd="0" presId="urn:microsoft.com/office/officeart/2005/8/layout/hProcess3"/>
    <dgm:cxn modelId="{E5203377-5217-47F5-A34A-EAE5DC675B4D}" type="presParOf" srcId="{55C5B668-60CB-4F06-920B-55622CBCB040}" destId="{96325813-FEF3-47FD-A960-EFBA094BD23B}" srcOrd="0" destOrd="0" presId="urn:microsoft.com/office/officeart/2005/8/layout/hProcess3"/>
    <dgm:cxn modelId="{21CB0A20-BF19-46E0-A0FF-456899563FE2}" type="presParOf" srcId="{55C5B668-60CB-4F06-920B-55622CBCB040}" destId="{E1773B53-A29E-45AC-A877-5CED1325DE90}" srcOrd="1" destOrd="0" presId="urn:microsoft.com/office/officeart/2005/8/layout/hProcess3"/>
    <dgm:cxn modelId="{1D933C16-6A95-4A46-8082-6828B863BF45}" type="presParOf" srcId="{55C5B668-60CB-4F06-920B-55622CBCB040}" destId="{E0EAD7C2-7B5F-4677-9DDD-12BD5FE3203C}" srcOrd="2" destOrd="0" presId="urn:microsoft.com/office/officeart/2005/8/layout/hProcess3"/>
    <dgm:cxn modelId="{33A2A498-6C1D-47B3-9426-85CF40E60730}" type="presParOf" srcId="{55C5B668-60CB-4F06-920B-55622CBCB040}" destId="{982B3D73-1112-4E46-AAE9-07462BD03895}" srcOrd="3" destOrd="0" presId="urn:microsoft.com/office/officeart/2005/8/layout/hProcess3"/>
    <dgm:cxn modelId="{57B9C999-B1ED-44E7-996F-C5B67B009E12}" type="presParOf" srcId="{194DC512-1066-4D1C-98EF-33CAB9E4F628}" destId="{150E108D-5D11-4A18-9B0B-AEB2F2121929}" srcOrd="6" destOrd="0" presId="urn:microsoft.com/office/officeart/2005/8/layout/hProcess3"/>
    <dgm:cxn modelId="{5CFD7BBF-B307-435C-9255-F0BCEF25A2BB}" type="presParOf" srcId="{194DC512-1066-4D1C-98EF-33CAB9E4F628}" destId="{BAD3143B-CC0B-4177-9F40-795D788D970A}" srcOrd="7" destOrd="0" presId="urn:microsoft.com/office/officeart/2005/8/layout/hProcess3"/>
    <dgm:cxn modelId="{AF02D974-2A0A-4841-A613-2537E77751C8}" type="presParOf" srcId="{194DC512-1066-4D1C-98EF-33CAB9E4F628}" destId="{3CDF76D1-F4B3-4D08-8B9D-066A3E44A992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68080-1D7B-489B-A805-4B595ACAAFA4}">
      <dsp:nvSpPr>
        <dsp:cNvPr id="0" name=""/>
        <dsp:cNvSpPr/>
      </dsp:nvSpPr>
      <dsp:spPr>
        <a:xfrm>
          <a:off x="1497" y="941483"/>
          <a:ext cx="1881498" cy="1109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Период 1-90 дней, ставка 8,5%</a:t>
          </a:r>
        </a:p>
      </dsp:txBody>
      <dsp:txXfrm>
        <a:off x="1497" y="941483"/>
        <a:ext cx="1881498" cy="739633"/>
      </dsp:txXfrm>
    </dsp:sp>
    <dsp:sp modelId="{960078F6-948C-49BA-9B30-A55F084B2500}">
      <dsp:nvSpPr>
        <dsp:cNvPr id="0" name=""/>
        <dsp:cNvSpPr/>
      </dsp:nvSpPr>
      <dsp:spPr>
        <a:xfrm>
          <a:off x="386864" y="1681116"/>
          <a:ext cx="1881498" cy="806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8,5 * 90 / 365 = 2%</a:t>
          </a:r>
        </a:p>
      </dsp:txBody>
      <dsp:txXfrm>
        <a:off x="410483" y="1704735"/>
        <a:ext cx="1834260" cy="759162"/>
      </dsp:txXfrm>
    </dsp:sp>
    <dsp:sp modelId="{81851930-BB23-4BE3-A5F0-5D903867446B}">
      <dsp:nvSpPr>
        <dsp:cNvPr id="0" name=""/>
        <dsp:cNvSpPr/>
      </dsp:nvSpPr>
      <dsp:spPr>
        <a:xfrm>
          <a:off x="2168224" y="1077080"/>
          <a:ext cx="604684" cy="4684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2168224" y="1170768"/>
        <a:ext cx="464153" cy="281062"/>
      </dsp:txXfrm>
    </dsp:sp>
    <dsp:sp modelId="{1D2407B1-4BE4-4FCA-8C08-08C5089CB2B8}">
      <dsp:nvSpPr>
        <dsp:cNvPr id="0" name=""/>
        <dsp:cNvSpPr/>
      </dsp:nvSpPr>
      <dsp:spPr>
        <a:xfrm>
          <a:off x="3023910" y="941483"/>
          <a:ext cx="1881498" cy="1109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период 91−185 дней, ставка 10%; </a:t>
          </a:r>
        </a:p>
      </dsp:txBody>
      <dsp:txXfrm>
        <a:off x="3023910" y="941483"/>
        <a:ext cx="1881498" cy="739633"/>
      </dsp:txXfrm>
    </dsp:sp>
    <dsp:sp modelId="{94FBB8B2-2455-4AE5-B1A5-A83B4200BD6E}">
      <dsp:nvSpPr>
        <dsp:cNvPr id="0" name=""/>
        <dsp:cNvSpPr/>
      </dsp:nvSpPr>
      <dsp:spPr>
        <a:xfrm>
          <a:off x="3409277" y="1681116"/>
          <a:ext cx="1881498" cy="806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10*94/365= 2,6%</a:t>
          </a:r>
        </a:p>
      </dsp:txBody>
      <dsp:txXfrm>
        <a:off x="3432896" y="1704735"/>
        <a:ext cx="1834260" cy="759162"/>
      </dsp:txXfrm>
    </dsp:sp>
    <dsp:sp modelId="{C2C31A39-F30E-4B35-9F5F-F7F6676592AC}">
      <dsp:nvSpPr>
        <dsp:cNvPr id="0" name=""/>
        <dsp:cNvSpPr/>
      </dsp:nvSpPr>
      <dsp:spPr>
        <a:xfrm>
          <a:off x="5190637" y="1077080"/>
          <a:ext cx="604684" cy="4684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5190637" y="1170768"/>
        <a:ext cx="464153" cy="281062"/>
      </dsp:txXfrm>
    </dsp:sp>
    <dsp:sp modelId="{4296D4B9-0D15-4244-9236-AF29791C2C4C}">
      <dsp:nvSpPr>
        <dsp:cNvPr id="0" name=""/>
        <dsp:cNvSpPr/>
      </dsp:nvSpPr>
      <dsp:spPr>
        <a:xfrm>
          <a:off x="6046322" y="941483"/>
          <a:ext cx="1881498" cy="1109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ru-RU" sz="1400" kern="1200" dirty="0"/>
          </a:br>
          <a:r>
            <a:rPr lang="ru-RU" sz="1400" b="0" i="0" kern="1200" dirty="0">
              <a:solidFill>
                <a:srgbClr val="18304F"/>
              </a:solidFill>
              <a:effectLst/>
              <a:latin typeface="-apple-system"/>
            </a:rPr>
            <a:t>период 186-285 дней, ставка 12%; </a:t>
          </a:r>
          <a:endParaRPr lang="ru-RU" sz="1400" kern="1200" dirty="0"/>
        </a:p>
      </dsp:txBody>
      <dsp:txXfrm>
        <a:off x="6046322" y="941483"/>
        <a:ext cx="1881498" cy="739633"/>
      </dsp:txXfrm>
    </dsp:sp>
    <dsp:sp modelId="{FBEF83AD-1D9D-42A2-A4C8-9A52399E5408}">
      <dsp:nvSpPr>
        <dsp:cNvPr id="0" name=""/>
        <dsp:cNvSpPr/>
      </dsp:nvSpPr>
      <dsp:spPr>
        <a:xfrm>
          <a:off x="6431690" y="1681116"/>
          <a:ext cx="1881498" cy="806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0" i="0" kern="1200">
              <a:solidFill>
                <a:srgbClr val="18304F"/>
              </a:solidFill>
              <a:effectLst/>
              <a:latin typeface="-apple-system"/>
            </a:rPr>
            <a:t>12 / 365 х 100 = 3,3%</a:t>
          </a:r>
          <a:endParaRPr lang="ru-RU" sz="1400" kern="1200"/>
        </a:p>
      </dsp:txBody>
      <dsp:txXfrm>
        <a:off x="6455309" y="1704735"/>
        <a:ext cx="1834260" cy="759162"/>
      </dsp:txXfrm>
    </dsp:sp>
    <dsp:sp modelId="{97E1A88D-B6ED-4259-9413-40E713E82D1C}">
      <dsp:nvSpPr>
        <dsp:cNvPr id="0" name=""/>
        <dsp:cNvSpPr/>
      </dsp:nvSpPr>
      <dsp:spPr>
        <a:xfrm>
          <a:off x="8213050" y="1077080"/>
          <a:ext cx="604684" cy="4684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8213050" y="1170768"/>
        <a:ext cx="464153" cy="281062"/>
      </dsp:txXfrm>
    </dsp:sp>
    <dsp:sp modelId="{CFFAA72D-EF49-4FA4-8973-6C4D6EB0A3CC}">
      <dsp:nvSpPr>
        <dsp:cNvPr id="0" name=""/>
        <dsp:cNvSpPr/>
      </dsp:nvSpPr>
      <dsp:spPr>
        <a:xfrm>
          <a:off x="9068735" y="941483"/>
          <a:ext cx="1881498" cy="1109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Период 286-365 дней, ставка 17%</a:t>
          </a:r>
        </a:p>
      </dsp:txBody>
      <dsp:txXfrm>
        <a:off x="9068735" y="941483"/>
        <a:ext cx="1881498" cy="739633"/>
      </dsp:txXfrm>
    </dsp:sp>
    <dsp:sp modelId="{B1E69102-FD4E-4D28-AD1A-72FBF5280AE9}">
      <dsp:nvSpPr>
        <dsp:cNvPr id="0" name=""/>
        <dsp:cNvSpPr/>
      </dsp:nvSpPr>
      <dsp:spPr>
        <a:xfrm>
          <a:off x="9454102" y="1681116"/>
          <a:ext cx="1881498" cy="806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0" i="0" kern="1200" dirty="0">
              <a:solidFill>
                <a:srgbClr val="18304F"/>
              </a:solidFill>
              <a:effectLst/>
              <a:latin typeface="-apple-system"/>
            </a:rPr>
            <a:t>17 / 365 х 80 = 3,7%. </a:t>
          </a:r>
          <a:endParaRPr lang="ru-RU" sz="1400" kern="1200" dirty="0"/>
        </a:p>
      </dsp:txBody>
      <dsp:txXfrm>
        <a:off x="9477721" y="1704735"/>
        <a:ext cx="1834260" cy="7591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DF76D1-F4B3-4D08-8B9D-066A3E44A992}">
      <dsp:nvSpPr>
        <dsp:cNvPr id="0" name=""/>
        <dsp:cNvSpPr/>
      </dsp:nvSpPr>
      <dsp:spPr>
        <a:xfrm>
          <a:off x="0" y="0"/>
          <a:ext cx="10247243" cy="2904129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73B53-A29E-45AC-A877-5CED1325DE90}">
      <dsp:nvSpPr>
        <dsp:cNvPr id="0" name=""/>
        <dsp:cNvSpPr/>
      </dsp:nvSpPr>
      <dsp:spPr>
        <a:xfrm>
          <a:off x="7176185" y="715549"/>
          <a:ext cx="2544298" cy="1452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3040" rIns="0" bIns="19304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Продажа опциона на покупку акций на сумму 8 000 рублей</a:t>
          </a:r>
        </a:p>
      </dsp:txBody>
      <dsp:txXfrm>
        <a:off x="7176185" y="715549"/>
        <a:ext cx="2544298" cy="1452064"/>
      </dsp:txXfrm>
    </dsp:sp>
    <dsp:sp modelId="{EA3BEBC0-DBF3-48DF-AF7D-221C83D43244}">
      <dsp:nvSpPr>
        <dsp:cNvPr id="0" name=""/>
        <dsp:cNvSpPr/>
      </dsp:nvSpPr>
      <dsp:spPr>
        <a:xfrm>
          <a:off x="3730543" y="615276"/>
          <a:ext cx="2544298" cy="1452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3040" rIns="0" bIns="19304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Доход по депозиту - 8 000 рублей в конце срока вклада.</a:t>
          </a:r>
        </a:p>
      </dsp:txBody>
      <dsp:txXfrm>
        <a:off x="3730543" y="615276"/>
        <a:ext cx="2544298" cy="1452064"/>
      </dsp:txXfrm>
    </dsp:sp>
    <dsp:sp modelId="{69D0F8CC-2A4A-4568-9FDF-9EA765351086}">
      <dsp:nvSpPr>
        <dsp:cNvPr id="0" name=""/>
        <dsp:cNvSpPr/>
      </dsp:nvSpPr>
      <dsp:spPr>
        <a:xfrm>
          <a:off x="271926" y="615276"/>
          <a:ext cx="2544298" cy="1452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3040" rIns="0" bIns="19304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Вам предлагают вложить 100 000 рублей в структурный депозит на год под 8% годовых. </a:t>
          </a:r>
        </a:p>
      </dsp:txBody>
      <dsp:txXfrm>
        <a:off x="271926" y="615276"/>
        <a:ext cx="2544298" cy="1452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D9E1C-F3D1-47D1-ABFD-175C98490908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D318B-E9CF-41B3-AA01-307D15F01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313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http://www.sberbank.ru/ru/quotes/metalbeznal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D318B-E9CF-41B3-AA01-307D15F0118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099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D318B-E9CF-41B3-AA01-307D15F0118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363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1063A8-98EA-4075-88AA-E67BA3FABB9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659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C692-23F2-4AC7-9780-51FDAB801C7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189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https://www.banki.ru/products/deposits/catalogue/vkladyi_na_god/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D318B-E9CF-41B3-AA01-307D15F0118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245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1063A8-98EA-4075-88AA-E67BA3FABB9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150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https://www.banki.ru/products/deposits/catalogue/vkladyi_na_god/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D318B-E9CF-41B3-AA01-307D15F0118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098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D318B-E9CF-41B3-AA01-307D15F0118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332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https://www.cbr.ru/cash_circulation/memorable_coins/coins_base/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D318B-E9CF-41B3-AA01-307D15F0118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529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https://fincult.info/calc/income/#novice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D318B-E9CF-41B3-AA01-307D15F0118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65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1FC0E-F1BC-46D1-89EB-C89ECB331B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135B4A-141E-45A7-898C-BD06CA6CAB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E8489F-EAD4-443F-BEC6-0343450D1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BDAA-4A0A-419F-8AAE-0D39D00264F7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0E99C0-EA03-403B-9DE1-97D639650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ACADAE-8C72-4CDD-BB13-AB9FA89A0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C110-5E30-4A91-B8A5-4CBF8168B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38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AF2064-1702-40CF-939C-4A06B9C0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CAE63E-415A-4BE3-B6AC-21D45222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78AB88-20FE-4211-927F-5FC71CD51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BDAA-4A0A-419F-8AAE-0D39D00264F7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38AC12-5C13-434D-9772-E9C1B3BF7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C35B7A-3970-42FA-886E-D639F8359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C110-5E30-4A91-B8A5-4CBF8168B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363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AC9AC9D-9DE0-4A68-9AC5-9A70122FD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D95FC4-C86D-4065-9ABC-7F167CB5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5168B7-A555-481A-9319-E07DBA8CC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BDAA-4A0A-419F-8AAE-0D39D00264F7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C978CF-ADCC-4F67-BFEE-ADDF8028D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D84D18-0A96-4E0C-921E-6C79C0157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C110-5E30-4A91-B8A5-4CBF8168B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269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Без лектора белый с лого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1091" y="478473"/>
            <a:ext cx="10516981" cy="623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ru-RU" dirty="0"/>
              <a:t>Раздел. Тема</a:t>
            </a:r>
          </a:p>
        </p:txBody>
      </p:sp>
      <p:sp>
        <p:nvSpPr>
          <p:cNvPr id="9" name="Объект 14"/>
          <p:cNvSpPr>
            <a:spLocks noGrp="1"/>
          </p:cNvSpPr>
          <p:nvPr>
            <p:ph sz="quarter" idx="12" hasCustomPrompt="1"/>
          </p:nvPr>
        </p:nvSpPr>
        <p:spPr>
          <a:xfrm>
            <a:off x="511091" y="2130641"/>
            <a:ext cx="11169818" cy="4355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10" name="Текст 16"/>
          <p:cNvSpPr>
            <a:spLocks noGrp="1"/>
          </p:cNvSpPr>
          <p:nvPr>
            <p:ph type="body" sz="quarter" idx="13" hasCustomPrompt="1"/>
          </p:nvPr>
        </p:nvSpPr>
        <p:spPr>
          <a:xfrm>
            <a:off x="511091" y="1188546"/>
            <a:ext cx="11169818" cy="771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256569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09A46B-4D14-4200-9AE4-3122265136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072" y="360293"/>
            <a:ext cx="652837" cy="74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19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pos="39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Лектор слева белый с лого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33366" y="478473"/>
            <a:ext cx="5894706" cy="623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Раздел. Тема</a:t>
            </a:r>
          </a:p>
        </p:txBody>
      </p:sp>
      <p:sp>
        <p:nvSpPr>
          <p:cNvPr id="6" name="Объект 14"/>
          <p:cNvSpPr>
            <a:spLocks noGrp="1"/>
          </p:cNvSpPr>
          <p:nvPr>
            <p:ph sz="quarter" idx="12" hasCustomPrompt="1"/>
          </p:nvPr>
        </p:nvSpPr>
        <p:spPr>
          <a:xfrm>
            <a:off x="5141913" y="2130640"/>
            <a:ext cx="6538996" cy="4364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baseline="0">
                <a:solidFill>
                  <a:schemeClr val="bg2">
                    <a:lumMod val="25000"/>
                  </a:schemeClr>
                </a:solidFill>
                <a:latin typeface="+mn-lt"/>
                <a:ea typeface="Verdana" panose="020B060403050404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ru-RU" dirty="0"/>
              <a:t>Основной текст</a:t>
            </a:r>
            <a:endParaRPr lang="en-US" dirty="0"/>
          </a:p>
        </p:txBody>
      </p:sp>
      <p:sp>
        <p:nvSpPr>
          <p:cNvPr id="7" name="Текст 16"/>
          <p:cNvSpPr>
            <a:spLocks noGrp="1"/>
          </p:cNvSpPr>
          <p:nvPr>
            <p:ph type="body" sz="quarter" idx="13" hasCustomPrompt="1"/>
          </p:nvPr>
        </p:nvSpPr>
        <p:spPr>
          <a:xfrm>
            <a:off x="5133365" y="1188546"/>
            <a:ext cx="6547543" cy="771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25656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072" y="360293"/>
            <a:ext cx="652837" cy="74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8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39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Лектор слева">
  <p:cSld name="Лектор слева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18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01341-0C1F-4CE0-B7F2-E1CBED9B4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033C88-489D-453E-AA34-4E6C0FDF6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F37A0-A906-4306-8988-3150D1D21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BDAA-4A0A-419F-8AAE-0D39D00264F7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86F8D8-E789-4A17-BA7A-74EACE20F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DEBE2A-CBB3-4FF8-A86C-214DA9726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C110-5E30-4A91-B8A5-4CBF8168B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317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A8E0F-6D65-41DE-9EE1-B8E2F82A2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CF6E93-2432-4817-B6E1-EE4C86696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CF1F07-756F-45FC-AC84-406D96305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BDAA-4A0A-419F-8AAE-0D39D00264F7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E0638-D40E-4877-A286-E925A5054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D8BCD5-BD16-47C9-96A9-B09CA4757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C110-5E30-4A91-B8A5-4CBF8168B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265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2DCD7-6D99-4CA2-862E-D8BDAE555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6CBBCD-1DC0-4FCB-8CDD-19A6BFA30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1C994F-F5CD-4977-9A57-C1876DE42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FC1568-E746-4044-93E3-97431454C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BDAA-4A0A-419F-8AAE-0D39D00264F7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1843CB-6EC7-486B-8FB2-303A1E073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45A32D-5F70-4477-8D0E-7D5C55A41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C110-5E30-4A91-B8A5-4CBF8168B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029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22337-E909-4C58-8B97-57DD19F98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7560F2-7E3D-4E21-9F24-FF7F51F88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04FCD7-4D57-468E-A177-ECC63FDF0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04909E2-9BD6-4969-802F-BF3B2680AE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7C5570-EAF5-4FF4-8795-7D0F26C796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6F6B9E2-0CA0-4840-9040-F01B6A7D8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BDAA-4A0A-419F-8AAE-0D39D00264F7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9653A42-2F17-454D-A16D-6EBD1F56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CB62E44-5217-4B8F-8505-C43BEB0C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C110-5E30-4A91-B8A5-4CBF8168B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69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00C58E-592D-4E4E-B2C6-54FCF3B5C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F118DB5-2C8C-4C3E-8371-B6BEC77E9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BDAA-4A0A-419F-8AAE-0D39D00264F7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26EEB9-40F5-4A9D-9E0C-E4C0A6A1E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8EDF87-524A-44E0-8099-43B0BD011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C110-5E30-4A91-B8A5-4CBF8168B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457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A7660F8-5BAC-4CE6-9B97-DB8298B82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BDAA-4A0A-419F-8AAE-0D39D00264F7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A4EB28-520F-4529-8A0F-A54BACE32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970E77-47C0-4E80-9F8F-22CF94C64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C110-5E30-4A91-B8A5-4CBF8168B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396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B2206-F7BB-4383-AFF8-CE26C3D7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1528BF-4C97-4EDC-9C8D-8F899AF0B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E1F77C-920A-466B-88B4-46867ABF11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240189-D0D0-4222-B96A-221450397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BDAA-4A0A-419F-8AAE-0D39D00264F7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6A0E9B-BDEF-4EC6-9786-C1CD03187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9ADA0A-7182-462E-9AF3-EDBC426F1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C110-5E30-4A91-B8A5-4CBF8168B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52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E034B-7C2C-4CF9-840B-11AE6DA29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A7449A8-4E2E-4FFA-8482-22D023FD48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13C717-99B1-4B16-B8C3-FB769947E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BA0E66-022E-4ACE-A4BC-F195D3DA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BDAA-4A0A-419F-8AAE-0D39D00264F7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2C236C-35A8-43A9-9F91-18B3FD05A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211739-CB92-421C-B876-869206B8C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C110-5E30-4A91-B8A5-4CBF8168B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405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344B41-FF30-4659-89A3-1340BFA4B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1ED7E5-D1A3-4D52-BDF7-3CE9C3133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58A4D9-3F05-454E-A480-F875B5624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BBDAA-4A0A-419F-8AAE-0D39D00264F7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EC3EFA-D1DE-412A-9552-5A69F0C3D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6D3FB0-A606-4C7C-A5E5-DC0397435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0C110-5E30-4A91-B8A5-4CBF8168B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08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asv.org.ru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consultant.ru/document/cons_doc_LAW_9027/c4ec6fea4c2bd839c31960dcf2f26debdc6273dc/" TargetMode="Externa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banki.ru/products/deposits/?source=main_menu_deposits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berbank.ru/ru/person/paymentsandremittances/escrow" TargetMode="External"/><Relationship Id="rId2" Type="http://schemas.openxmlformats.org/officeDocument/2006/relationships/hyperlink" Target="http://www.sberbank.ru/ru/person/contributions/special_account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asv.org.ru/" TargetMode="External"/><Relationship Id="rId7" Type="http://schemas.openxmlformats.org/officeDocument/2006/relationships/hyperlink" Target="https://fincult.info/" TargetMode="External"/><Relationship Id="rId2" Type="http://schemas.openxmlformats.org/officeDocument/2006/relationships/hyperlink" Target="https://cbr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nsultant.ru/" TargetMode="External"/><Relationship Id="rId5" Type="http://schemas.openxmlformats.org/officeDocument/2006/relationships/hyperlink" Target="http://www.banki.ru/" TargetMode="External"/><Relationship Id="rId4" Type="http://schemas.openxmlformats.org/officeDocument/2006/relationships/hyperlink" Target="https://cyberleninka.ru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hyperlink" Target="https://www.youtube.com/channel/UCofgsJutLizqgNmK8uNu7Pg/about" TargetMode="External"/><Relationship Id="rId2" Type="http://schemas.openxmlformats.org/officeDocument/2006/relationships/hyperlink" Target="https://vk.com/ifgf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hyperlink" Target="https://t.me/fingramota_ifg" TargetMode="External"/><Relationship Id="rId9" Type="http://schemas.openxmlformats.org/officeDocument/2006/relationships/hyperlink" Target="http://www.fa.ru/org/science/ifg/Pages/about.aspx" TargetMode="External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"/>
          <p:cNvSpPr/>
          <p:nvPr/>
        </p:nvSpPr>
        <p:spPr>
          <a:xfrm>
            <a:off x="9051722" y="0"/>
            <a:ext cx="3136534" cy="6858000"/>
          </a:xfrm>
          <a:custGeom>
            <a:avLst/>
            <a:gdLst/>
            <a:ahLst/>
            <a:cxnLst/>
            <a:rect l="l" t="t" r="r" b="b"/>
            <a:pathLst>
              <a:path w="3767609" h="6858000" extrusionOk="0">
                <a:moveTo>
                  <a:pt x="0" y="0"/>
                </a:moveTo>
                <a:lnTo>
                  <a:pt x="3767609" y="0"/>
                </a:lnTo>
                <a:lnTo>
                  <a:pt x="376760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7A8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19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</a:t>
            </a:r>
            <a:endParaRPr dirty="0"/>
          </a:p>
        </p:txBody>
      </p:sp>
      <p:sp>
        <p:nvSpPr>
          <p:cNvPr id="19" name="Google Shape;19;p1"/>
          <p:cNvSpPr/>
          <p:nvPr/>
        </p:nvSpPr>
        <p:spPr>
          <a:xfrm>
            <a:off x="8424391" y="-688788"/>
            <a:ext cx="3379988" cy="8540374"/>
          </a:xfrm>
          <a:custGeom>
            <a:avLst/>
            <a:gdLst/>
            <a:ahLst/>
            <a:cxnLst/>
            <a:rect l="l" t="t" r="r" b="b"/>
            <a:pathLst>
              <a:path w="3379988" h="8540374" extrusionOk="0">
                <a:moveTo>
                  <a:pt x="0" y="0"/>
                </a:moveTo>
                <a:lnTo>
                  <a:pt x="88731" y="20479"/>
                </a:lnTo>
                <a:cubicBezTo>
                  <a:pt x="1981428" y="507449"/>
                  <a:pt x="3379988" y="2225492"/>
                  <a:pt x="3379988" y="4270187"/>
                </a:cubicBezTo>
                <a:cubicBezTo>
                  <a:pt x="3379988" y="6314882"/>
                  <a:pt x="1981428" y="8032926"/>
                  <a:pt x="88731" y="8519895"/>
                </a:cubicBezTo>
                <a:lnTo>
                  <a:pt x="0" y="8540374"/>
                </a:lnTo>
                <a:close/>
              </a:path>
            </a:pathLst>
          </a:custGeom>
          <a:solidFill>
            <a:schemeClr val="l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900">
              <a:solidFill>
                <a:srgbClr val="49A3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"/>
          <p:cNvSpPr/>
          <p:nvPr/>
        </p:nvSpPr>
        <p:spPr>
          <a:xfrm>
            <a:off x="8424391" y="-578501"/>
            <a:ext cx="2992368" cy="8319802"/>
          </a:xfrm>
          <a:custGeom>
            <a:avLst/>
            <a:gdLst/>
            <a:ahLst/>
            <a:cxnLst/>
            <a:rect l="l" t="t" r="r" b="b"/>
            <a:pathLst>
              <a:path w="2992368" h="8319802" extrusionOk="0">
                <a:moveTo>
                  <a:pt x="0" y="0"/>
                </a:moveTo>
                <a:lnTo>
                  <a:pt x="113209" y="38306"/>
                </a:lnTo>
                <a:cubicBezTo>
                  <a:pt x="1793328" y="653480"/>
                  <a:pt x="2992368" y="2266665"/>
                  <a:pt x="2992368" y="4159901"/>
                </a:cubicBezTo>
                <a:cubicBezTo>
                  <a:pt x="2992368" y="6053137"/>
                  <a:pt x="1793328" y="7666322"/>
                  <a:pt x="113209" y="8281497"/>
                </a:cubicBezTo>
                <a:lnTo>
                  <a:pt x="0" y="8319802"/>
                </a:lnTo>
                <a:close/>
              </a:path>
            </a:pathLst>
          </a:custGeom>
          <a:solidFill>
            <a:schemeClr val="l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900">
              <a:solidFill>
                <a:srgbClr val="49A3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1"/>
          <p:cNvSpPr/>
          <p:nvPr/>
        </p:nvSpPr>
        <p:spPr>
          <a:xfrm>
            <a:off x="8424392" y="-434665"/>
            <a:ext cx="2620254" cy="8032130"/>
          </a:xfrm>
          <a:custGeom>
            <a:avLst/>
            <a:gdLst/>
            <a:ahLst/>
            <a:cxnLst/>
            <a:rect l="l" t="t" r="r" b="b"/>
            <a:pathLst>
              <a:path w="2620254" h="8032130" extrusionOk="0">
                <a:moveTo>
                  <a:pt x="0" y="0"/>
                </a:moveTo>
                <a:lnTo>
                  <a:pt x="134719" y="60906"/>
                </a:lnTo>
                <a:cubicBezTo>
                  <a:pt x="1605387" y="769546"/>
                  <a:pt x="2620254" y="2274288"/>
                  <a:pt x="2620254" y="4016065"/>
                </a:cubicBezTo>
                <a:cubicBezTo>
                  <a:pt x="2620254" y="5757842"/>
                  <a:pt x="1605387" y="7262585"/>
                  <a:pt x="134719" y="7971225"/>
                </a:cubicBezTo>
                <a:lnTo>
                  <a:pt x="0" y="80321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900">
              <a:solidFill>
                <a:srgbClr val="49A3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1"/>
          <p:cNvSpPr txBox="1"/>
          <p:nvPr/>
        </p:nvSpPr>
        <p:spPr>
          <a:xfrm>
            <a:off x="660400" y="2082988"/>
            <a:ext cx="9649012" cy="184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ru-RU" sz="4000" b="1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Доходность банковских продуктов</a:t>
            </a:r>
            <a:endParaRPr lang="ru-RU" sz="4000" dirty="0"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Google Shape;23;p1"/>
          <p:cNvSpPr/>
          <p:nvPr/>
        </p:nvSpPr>
        <p:spPr>
          <a:xfrm>
            <a:off x="904916" y="4041408"/>
            <a:ext cx="9643035" cy="209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/>
            <a:r>
              <a:rPr lang="ru-RU" sz="2800" b="1" dirty="0">
                <a:solidFill>
                  <a:srgbClr val="17A8C7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Исаева Екатерина Анатольевна</a:t>
            </a:r>
            <a:br>
              <a:rPr lang="ru-RU" sz="2800" b="1" dirty="0">
                <a:solidFill>
                  <a:srgbClr val="17A8C7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2800" b="1" dirty="0">
                <a:solidFill>
                  <a:srgbClr val="17A8C7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867" dirty="0">
                <a:solidFill>
                  <a:srgbClr val="2C2D2E"/>
                </a:solidFill>
                <a:latin typeface="Montserrat" panose="00000500000000000000" pitchFamily="2" charset="-52"/>
              </a:rPr>
              <a:t>эксперт Института финансовой грамотности, доцент Департамента банковского дела и монетарного регулирования</a:t>
            </a:r>
          </a:p>
          <a:p>
            <a:pPr algn="l"/>
            <a:r>
              <a:rPr lang="ru-RU" sz="1867" dirty="0">
                <a:solidFill>
                  <a:srgbClr val="2C2D2E"/>
                </a:solidFill>
                <a:latin typeface="Montserrat" panose="00000500000000000000" pitchFamily="2" charset="-52"/>
              </a:rPr>
              <a:t>Финансового университета при Правительстве РФ</a:t>
            </a:r>
          </a:p>
          <a:p>
            <a:pPr algn="l"/>
            <a:r>
              <a:rPr lang="en-US" sz="1867" dirty="0">
                <a:solidFill>
                  <a:srgbClr val="2C2D2E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EAIsaeva@fa.ru</a:t>
            </a:r>
            <a:endParaRPr lang="ru-RU" dirty="0"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434F3-9AB7-45EB-A554-5F848497763B}"/>
              </a:ext>
            </a:extLst>
          </p:cNvPr>
          <p:cNvSpPr txBox="1"/>
          <p:nvPr/>
        </p:nvSpPr>
        <p:spPr>
          <a:xfrm>
            <a:off x="5080800" y="512320"/>
            <a:ext cx="4673600" cy="725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66"/>
              </a:lnSpc>
              <a:spcBef>
                <a:spcPct val="0"/>
              </a:spcBef>
            </a:pPr>
            <a:r>
              <a:rPr lang="en-US" sz="1067" b="1" dirty="0">
                <a:solidFill>
                  <a:srgbClr val="17A8C7"/>
                </a:solidFill>
                <a:latin typeface="Montserrat" panose="00000500000000000000" pitchFamily="2" charset="-52"/>
              </a:rPr>
              <a:t>ИНСТИТУТ</a:t>
            </a:r>
            <a:r>
              <a:rPr lang="en-US" sz="1067" b="1" dirty="0">
                <a:latin typeface="Montserrat" panose="00000500000000000000" pitchFamily="2" charset="-52"/>
              </a:rPr>
              <a:t> </a:t>
            </a:r>
            <a:r>
              <a:rPr lang="en-US" sz="1067" b="1" dirty="0">
                <a:solidFill>
                  <a:srgbClr val="17A8C7"/>
                </a:solidFill>
                <a:latin typeface="Montserrat" panose="00000500000000000000" pitchFamily="2" charset="-52"/>
              </a:rPr>
              <a:t>ФИНАНСОВОЙ ГРАМОТНОСТИ - </a:t>
            </a:r>
            <a:r>
              <a:rPr lang="ru-RU" sz="1067" b="1" dirty="0">
                <a:solidFill>
                  <a:srgbClr val="17A8C7"/>
                </a:solidFill>
                <a:latin typeface="Montserrat" panose="00000500000000000000" pitchFamily="2" charset="-52"/>
              </a:rPr>
              <a:t>Ф</a:t>
            </a:r>
            <a:r>
              <a:rPr lang="en-US" sz="1067" b="1" dirty="0">
                <a:solidFill>
                  <a:srgbClr val="17A8C7"/>
                </a:solidFill>
                <a:latin typeface="Montserrat" panose="00000500000000000000" pitchFamily="2" charset="-52"/>
              </a:rPr>
              <a:t>ЕДЕРАЛЬНЫЙ МЕТОДИЧЕСКИЙ </a:t>
            </a:r>
            <a:r>
              <a:rPr lang="ru-RU" sz="1067" b="1" dirty="0">
                <a:solidFill>
                  <a:srgbClr val="17A8C7"/>
                </a:solidFill>
                <a:latin typeface="Montserrat" panose="00000500000000000000" pitchFamily="2" charset="-52"/>
              </a:rPr>
              <a:t>Ц</a:t>
            </a:r>
            <a:r>
              <a:rPr lang="en-US" sz="1067" b="1" dirty="0">
                <a:solidFill>
                  <a:srgbClr val="17A8C7"/>
                </a:solidFill>
                <a:latin typeface="Montserrat" panose="00000500000000000000" pitchFamily="2" charset="-52"/>
              </a:rPr>
              <a:t>ЕНТР</a:t>
            </a:r>
            <a:r>
              <a:rPr lang="ru-RU" sz="1067" b="1" dirty="0">
                <a:solidFill>
                  <a:srgbClr val="17A8C7"/>
                </a:solidFill>
                <a:latin typeface="Montserrat" panose="00000500000000000000" pitchFamily="2" charset="-52"/>
              </a:rPr>
              <a:t> </a:t>
            </a:r>
            <a:r>
              <a:rPr lang="en-US" sz="1067" b="1" dirty="0">
                <a:solidFill>
                  <a:srgbClr val="17A8C7"/>
                </a:solidFill>
                <a:latin typeface="Montserrat" panose="00000500000000000000" pitchFamily="2" charset="-52"/>
              </a:rPr>
              <a:t>ПО ФИНАНСОВОЙ ГРАМОТНОСТИ</a:t>
            </a:r>
            <a:r>
              <a:rPr lang="ru-RU" sz="1067" b="1" dirty="0">
                <a:solidFill>
                  <a:srgbClr val="17A8C7"/>
                </a:solidFill>
                <a:latin typeface="Montserrat" panose="00000500000000000000" pitchFamily="2" charset="-52"/>
              </a:rPr>
              <a:t> ВЗРОСЛОГО </a:t>
            </a:r>
            <a:r>
              <a:rPr lang="en-US" sz="1067" b="1" dirty="0">
                <a:solidFill>
                  <a:srgbClr val="17A8C7"/>
                </a:solidFill>
                <a:latin typeface="Montserrat" panose="00000500000000000000" pitchFamily="2" charset="-52"/>
              </a:rPr>
              <a:t>НАСЕЛЕНИЯ </a:t>
            </a:r>
            <a:r>
              <a:rPr lang="ru-RU" sz="1067" b="1" dirty="0">
                <a:solidFill>
                  <a:srgbClr val="17A8C7"/>
                </a:solidFill>
                <a:latin typeface="Montserrat" panose="00000500000000000000" pitchFamily="2" charset="-52"/>
              </a:rPr>
              <a:t>МИНИСТЕРСТВА ФИНАНСОВ РФ</a:t>
            </a:r>
            <a:r>
              <a:rPr lang="en-US" sz="1067" b="1" dirty="0">
                <a:solidFill>
                  <a:srgbClr val="17A8C7"/>
                </a:solidFill>
                <a:latin typeface="Montserrat" panose="00000500000000000000" pitchFamily="2" charset="-52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5D2D5D-57D0-437C-9E81-CA72794D3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38687"/>
            <a:ext cx="2940736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325EBC-D7FE-4A2E-A6BA-465F17DA9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10" y="426026"/>
            <a:ext cx="1128331" cy="8861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CA01E00-93A6-43CD-ACB4-B68A7B440E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0969" y="1096972"/>
            <a:ext cx="5422570" cy="4355617"/>
          </a:xfrm>
        </p:spPr>
        <p:txBody>
          <a:bodyPr>
            <a:normAutofit/>
          </a:bodyPr>
          <a:lstStyle/>
          <a:p>
            <a:pPr indent="357188" algn="just"/>
            <a:r>
              <a:rPr lang="ru-RU" dirty="0"/>
              <a:t>Банкам, не участвующим в системе страхования вкладов, запрещено привлекать деньги физических лиц. </a:t>
            </a:r>
          </a:p>
          <a:p>
            <a:pPr indent="357188" algn="just"/>
            <a:r>
              <a:rPr lang="ru-RU" dirty="0"/>
              <a:t>Но на всякий случай перед тем как доверить банку свои сбережения, лучше найти его в списке на сайте Агентства по страхованию вкладов (АСВ). </a:t>
            </a:r>
          </a:p>
          <a:p>
            <a:pPr algn="just"/>
            <a:endParaRPr lang="ru-RU" dirty="0"/>
          </a:p>
          <a:p>
            <a:r>
              <a:rPr lang="en-US" dirty="0">
                <a:hlinkClick r:id="rId2"/>
              </a:rPr>
              <a:t>https://www.asv.org.ru/</a:t>
            </a:r>
            <a:endParaRPr lang="en-US" dirty="0"/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C3DFEC-CE11-443B-9E50-F97150924A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0" t="24348" r="73261" b="62754"/>
          <a:stretch/>
        </p:blipFill>
        <p:spPr>
          <a:xfrm>
            <a:off x="6434390" y="1490870"/>
            <a:ext cx="5481931" cy="20673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B956F8-D3B8-4143-95F4-6F47DC716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540" y="5541357"/>
            <a:ext cx="112785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36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B379F2D4-21EA-45A4-B0E6-D3FF4A883B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51713" y="1960504"/>
            <a:ext cx="5347252" cy="359657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Депозит: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Кто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юридическое лицо, физическое лицо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денежные средства, другие ценности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Куда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банк, депозитарий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Зачем: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хранение, сбережение, приумножение средств, обеспечение сделок, сохранность ценностей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516C6C-7388-47DF-B824-CA6BAC81675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37865" y="2080945"/>
            <a:ext cx="4428657" cy="43556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Вклад:</a:t>
            </a:r>
            <a:b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Кто</a:t>
            </a:r>
            <a:r>
              <a:rPr lang="ru-R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физическое лицо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ru-R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денежные средства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Куда</a:t>
            </a:r>
            <a:r>
              <a:rPr lang="ru-R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банк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Зачем</a:t>
            </a:r>
            <a:r>
              <a:rPr lang="ru-R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хранение, сбережение, приумножение средств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2B24BBD-4D79-4045-9AF9-F769E9A5A2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Вклад или депозит?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28C32B-60F3-45F9-9BA0-1897A6114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0206" y="5699271"/>
            <a:ext cx="112785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49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6AA439C-2D78-4D8B-A95E-3A455ACF6F3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6043" y="874643"/>
            <a:ext cx="10257184" cy="531344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8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 между банками и их клиентами осуществляются на основе </a:t>
            </a:r>
            <a:r>
              <a:rPr lang="ru-RU" sz="8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договоров</a:t>
            </a:r>
            <a:r>
              <a:rPr lang="ru-RU" sz="8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8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8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договоре должны быть указаны процентные ставки по кредитам и вкладам (депозитам), стоимость банковских услуг и сроки их выполнения, в том числе сроки обработки платежных документов, имущественная ответственность сторон за нарушения договора, включая ответственность за нарушение обязательств по срокам осуществления платежей, а также порядок его расторжения и другие существенные условия договора. </a:t>
            </a:r>
          </a:p>
          <a:p>
            <a:pPr marL="0" indent="0" algn="just">
              <a:buNone/>
            </a:pPr>
            <a:endParaRPr lang="ru-RU" sz="9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9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Клиенты вправе открывать необходимое им количество расчетных, депозитных и иных счетов в любой валюте в банках, если иное не установлено законом.</a:t>
            </a:r>
          </a:p>
          <a:p>
            <a:pPr marL="0" indent="0" algn="ctr">
              <a:buNone/>
            </a:pPr>
            <a:endParaRPr lang="ru-RU" sz="96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9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договора банковского вклада определяются </a:t>
            </a:r>
            <a:r>
              <a:rPr lang="ru-RU" sz="9600" b="1" i="0" u="none" strike="noStrike" dirty="0">
                <a:solidFill>
                  <a:srgbClr val="1F9CE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главой 44 Гражданского кодекса Российской Федерации</a:t>
            </a:r>
            <a:endParaRPr lang="ru-RU" sz="9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E1CD98-C853-4B52-B388-7B510FAA0EE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01450" y="6597650"/>
            <a:ext cx="59055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CFEF61-FD3B-4967-BAED-6FD172EC5D78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4A629D-6E7F-4DC8-AFF3-DAF88128D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298" y="5746086"/>
            <a:ext cx="112785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33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6AA439C-2D78-4D8B-A95E-3A455ACF6F3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0482" y="1302027"/>
            <a:ext cx="11070426" cy="5214050"/>
          </a:xfrm>
        </p:spPr>
        <p:txBody>
          <a:bodyPr>
            <a:normAutofit lnSpcReduction="10000"/>
          </a:bodyPr>
          <a:lstStyle/>
          <a:p>
            <a:pPr marL="0" indent="268288" algn="just">
              <a:buNone/>
            </a:pPr>
            <a:r>
              <a:rPr lang="ru-RU" sz="29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 по вкладу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выплачивается в денежной форме в виде процентов. </a:t>
            </a:r>
          </a:p>
          <a:p>
            <a:pPr marL="0" indent="268288" algn="just">
              <a:buNone/>
            </a:pPr>
            <a:r>
              <a:rPr lang="ru-RU" sz="29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 возвращается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вкладчику по его первому требованию в порядке, предусмотренном для вклада данного вида федеральным законом и соответствующим договором.</a:t>
            </a:r>
          </a:p>
          <a:p>
            <a:pPr marL="0" indent="268288" algn="just">
              <a:buNone/>
            </a:pPr>
            <a:r>
              <a:rPr lang="ru-RU" sz="29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Вклады банков можно классифицировать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условиям внесения, использования и изъятия средств; категориям вкладчиков;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виду процентной ставки;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срокам;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валюте.</a:t>
            </a:r>
          </a:p>
          <a:p>
            <a:pPr marL="0" indent="268288" algn="just">
              <a:buNone/>
            </a:pP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268288" algn="just">
              <a:buNone/>
            </a:pP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42CEDC2-2B19-4F35-B03C-B5CFD4785D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0482" y="602137"/>
            <a:ext cx="8603092" cy="560741"/>
          </a:xfrm>
        </p:spPr>
        <p:txBody>
          <a:bodyPr>
            <a:norm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условия вклада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E1CD98-C853-4B52-B388-7B510FAA0EE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01450" y="6597650"/>
            <a:ext cx="59055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CFEF61-FD3B-4967-BAED-6FD172EC5D78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1FAA96-40A7-41DB-9D09-0F26BC870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0784" y="5713653"/>
            <a:ext cx="112785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80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54FC925-03F8-4F09-B822-AC95D8A9B9C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1091" y="1821492"/>
            <a:ext cx="11169818" cy="4355617"/>
          </a:xfrm>
        </p:spPr>
        <p:txBody>
          <a:bodyPr>
            <a:noAutofit/>
          </a:bodyPr>
          <a:lstStyle/>
          <a:p>
            <a:pPr indent="357188" algn="just">
              <a:buFont typeface="Wingdings" panose="05000000000000000000" pitchFamily="2" charset="2"/>
              <a:buChar char="q"/>
            </a:pPr>
            <a:r>
              <a:rPr lang="ru-RU" sz="22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пополнением </a:t>
            </a:r>
            <a:r>
              <a:rPr lang="ru-RU" sz="2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допускаются дополнительные вложения на депозит в течение оговоренного срока хранения;</a:t>
            </a:r>
          </a:p>
          <a:p>
            <a:pPr indent="357188" algn="just">
              <a:buFont typeface="Wingdings" panose="05000000000000000000" pitchFamily="2" charset="2"/>
              <a:buChar char="q"/>
            </a:pPr>
            <a:r>
              <a:rPr lang="ru-RU" sz="22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 пополнения </a:t>
            </a:r>
            <a:r>
              <a:rPr lang="ru-RU" sz="2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не допускаются дополнительные вложения на депозит в течение оговоренного срока хранения;</a:t>
            </a:r>
          </a:p>
          <a:p>
            <a:pPr indent="357188" algn="just">
              <a:buFont typeface="Wingdings" panose="05000000000000000000" pitchFamily="2" charset="2"/>
              <a:buChar char="q"/>
            </a:pPr>
            <a:r>
              <a:rPr lang="ru-RU" sz="22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расходуемые</a:t>
            </a:r>
            <a:r>
              <a:rPr lang="ru-RU" sz="2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вкладчик вправе снимать часть денежных средств до достижения минимальной суммы вклада, определенной договором;</a:t>
            </a:r>
          </a:p>
          <a:p>
            <a:pPr indent="357188" algn="just">
              <a:buFont typeface="Wingdings" panose="05000000000000000000" pitchFamily="2" charset="2"/>
              <a:buChar char="q"/>
            </a:pPr>
            <a:r>
              <a:rPr lang="ru-RU" sz="22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нерасходуемые</a:t>
            </a:r>
            <a:r>
              <a:rPr lang="ru-RU" sz="2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досрочно можно востребовать только весь вклад целиком, что сопряжено с потерей процентов;</a:t>
            </a:r>
          </a:p>
          <a:p>
            <a:pPr indent="357188" algn="just">
              <a:buFont typeface="Wingdings" panose="05000000000000000000" pitchFamily="2" charset="2"/>
              <a:buChar char="q"/>
            </a:pPr>
            <a:r>
              <a:rPr lang="ru-RU" sz="22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</a:t>
            </a:r>
            <a:r>
              <a:rPr lang="ru-RU" sz="2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вклады содержащие, помимо общих, ключевое условие для выдачи денег. Чаще всего применяется при открытии вкладов в пользу третьего лица, например при достижении ребенком определенного возраста, окончании школы и т. п.</a:t>
            </a:r>
          </a:p>
          <a:p>
            <a:pPr indent="357188" algn="just">
              <a:buNone/>
            </a:pP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F1088D-F86C-4CF8-B666-02B5286FFD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1091" y="1091802"/>
            <a:ext cx="10004509" cy="30914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/>
                </a:solidFill>
                <a:latin typeface="GraphikCy"/>
              </a:rPr>
              <a:t>Виды вкладов по условиям:</a:t>
            </a:r>
            <a:br>
              <a:rPr lang="ru-RU" b="1" dirty="0">
                <a:solidFill>
                  <a:schemeClr val="tx2"/>
                </a:solidFill>
              </a:rPr>
            </a:b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1D355B-CAD0-4221-8079-FF97906C36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01450" y="6597650"/>
            <a:ext cx="59055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CFEF61-FD3B-4967-BAED-6FD172EC5D78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2153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>
            <a:extLst>
              <a:ext uri="{FF2B5EF4-FFF2-40B4-BE49-F238E27FC236}">
                <a16:creationId xmlns:a16="http://schemas.microsoft.com/office/drawing/2014/main" id="{039266D4-395E-4E2B-A444-6EE8318D18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1091" y="1721342"/>
            <a:ext cx="11169818" cy="4355617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ru-RU" sz="25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срочные</a:t>
            </a:r>
            <a:r>
              <a:rPr lang="ru-RU" sz="25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в договоре оговаривается конкретный срок хранения денег или ценностей. За пользование деньгами на время срочного депозита банки выплачивают клиентам доход в виде начисленных процентов. Размер процентных ставок зависит от суммы, срока и ряда других условий;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5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 востребования </a:t>
            </a:r>
            <a:r>
              <a:rPr lang="ru-RU" sz="25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переданные на хранение средства могут быть отозваны клиентом в любой момент. По депозитам до востребования вкладчик имеет право без предварительного уведомления банка снимать деньги без потери в процентах, но процентная ставка по таким вкладам самая низкая на рынке, сейчас это около 0,</a:t>
            </a:r>
            <a:r>
              <a:rPr lang="en-US" sz="25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5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1%.</a:t>
            </a:r>
            <a:endParaRPr lang="en-US" sz="25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A3BD75-B3C1-49F3-AD9D-AFACC7EC6F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0056" y="781041"/>
            <a:ext cx="8354614" cy="771958"/>
          </a:xfrm>
        </p:spPr>
        <p:txBody>
          <a:bodyPr/>
          <a:lstStyle/>
          <a:p>
            <a:r>
              <a:rPr lang="ru-RU" dirty="0"/>
              <a:t>Виды вкладов по срокам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5439AC-AB89-49C1-A6D2-7D62028082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01450" y="6597650"/>
            <a:ext cx="59055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CFEF61-FD3B-4967-BAED-6FD172EC5D7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78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D2D65A5-718E-4478-9C99-3EB96FC2C2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1091" y="1661706"/>
            <a:ext cx="11169818" cy="4355617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Банковский вклад можно открыть в любой из предлагаемых банком валют, даже «экзотической» (японская йена, фунт стерлингов и т.д.).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банки предлагают открыть мультивалютные вклады — например, сразу в рублях, долларах и евро. На него вносят любую валюту, указанную в договоре, и для каждой из них устанавливается свой процент.</a:t>
            </a:r>
          </a:p>
          <a:p>
            <a:pPr algn="just"/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мультивалютные депозиты позволяют заработать на колебаниях курса. Не закрывая вклада, можно менять одну валюту на другую — ту, курс которой растет. Но за конвертацию банки обычно берут комиссию, так что рассчитывать на серьезный доход за счет обменных операций не стоит.</a:t>
            </a:r>
          </a:p>
          <a:p>
            <a:pPr algn="just"/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84CD4E-1657-45B3-A254-D51566BA4A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22" y="840677"/>
            <a:ext cx="4070848" cy="771958"/>
          </a:xfrm>
        </p:spPr>
        <p:txBody>
          <a:bodyPr>
            <a:normAutofit/>
          </a:bodyPr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Валюта вклада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E6939F-4C5A-4E30-B547-DBE33D473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9202" y="5772398"/>
            <a:ext cx="1127858" cy="88399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8DB705-3ECE-47C6-8F45-31948DF1B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867" y="104385"/>
            <a:ext cx="2261127" cy="147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06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9DBBAB9E-F3F5-48A3-9A29-553F66562A9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6043" y="1454956"/>
            <a:ext cx="11290411" cy="474212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Капитализация вклада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–увеличение первоначальной суммы на сумму начисленных процентов.</a:t>
            </a:r>
          </a:p>
          <a:p>
            <a:pPr marL="0" indent="0" algn="just">
              <a:buNone/>
            </a:pPr>
            <a:b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​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Капитализация процентов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прибавление начисленных, согласно договору, процентов к основной сумме вклада.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п</a:t>
            </a:r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роцентной ставки: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фиксированная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постоянная на весь срок депозита;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переменная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в разные периоды имеет разные, но заранее известные значения. Например, в первые три месяца доход составляет 7% годовых, в последующие три — 5%, а затем — всего 3%;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плавающая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зависит от какого-то меняющегося рыночного показателя и поэтому непредсказуема.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0F4EEF2-059C-467B-BA13-35836AA04E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091" y="682998"/>
            <a:ext cx="5243666" cy="771958"/>
          </a:xfrm>
        </p:spPr>
        <p:txBody>
          <a:bodyPr/>
          <a:lstStyle/>
          <a:p>
            <a:r>
              <a:rPr lang="ru-RU" sz="2500" dirty="0"/>
              <a:t>Арифметика вкладов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10058400" y="6356350"/>
            <a:ext cx="2133600" cy="365125"/>
          </a:xfrm>
        </p:spPr>
        <p:txBody>
          <a:bodyPr/>
          <a:lstStyle/>
          <a:p>
            <a:r>
              <a:rPr lang="ru-RU" dirty="0"/>
              <a:t>8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9B68C7-5AF1-4D94-AEE6-11FB4303F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114" y="371742"/>
            <a:ext cx="112785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03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CBCB32E7-9E0C-4802-A958-EBEC875554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299" y="751224"/>
            <a:ext cx="7450152" cy="771958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базовой (гарантированной) и эффективной процентной ставки по вкладам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7FE1CC-A05E-4A98-94A7-5E34D69B52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18" t="12463" r="28995" b="8608"/>
          <a:stretch/>
        </p:blipFill>
        <p:spPr>
          <a:xfrm>
            <a:off x="218662" y="1512808"/>
            <a:ext cx="6828182" cy="4977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604587-0E35-452A-BE02-B9993FD4E121}"/>
              </a:ext>
            </a:extLst>
          </p:cNvPr>
          <p:cNvSpPr txBox="1"/>
          <p:nvPr/>
        </p:nvSpPr>
        <p:spPr>
          <a:xfrm>
            <a:off x="6939944" y="1512808"/>
            <a:ext cx="503339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7188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Чаще всего банки используют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переменную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ставку как маркетинговый ход. Например, пишут в рекламе «доход до 7%», но на самом деле в итоге вкладчик получает меньше. Поэтому нужно внимательно изучать договор, прежде чем открывать депозит.</a:t>
            </a:r>
          </a:p>
          <a:p>
            <a:pPr indent="357188"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7188" algn="just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Плавающая ставка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привязана к индикатору, который легко отследить, например к ключевой ставке Банка России, индексу потребительских цен, биржевому индексу.</a:t>
            </a:r>
          </a:p>
          <a:p>
            <a:pPr indent="357188"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7188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Скажем, банк может установить плавающий процент — ключевую ставку плюс 1%. </a:t>
            </a:r>
          </a:p>
          <a:p>
            <a:pPr indent="357188" algn="just"/>
            <a:r>
              <a:rPr lang="ru-RU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любом случае банк обязан выплатить хоть какой-то процент — доход по вкладу не может быть нулевым.</a:t>
            </a:r>
          </a:p>
        </p:txBody>
      </p:sp>
    </p:spTree>
    <p:extLst>
      <p:ext uri="{BB962C8B-B14F-4D97-AF65-F5344CB8AC3E}">
        <p14:creationId xmlns:p14="http://schemas.microsoft.com/office/powerpoint/2010/main" val="3918337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53B1460-CBF4-476C-A0FA-5D09EF87C6B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40141" y="4133892"/>
            <a:ext cx="6217700" cy="2048247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Без капитализации процентов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1 000 000 + 1 000 000*0.06 = 1 060 000 рублей.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200" i="1" dirty="0">
              <a:solidFill>
                <a:srgbClr val="000000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Доход клиента за 1 год</a:t>
            </a:r>
            <a:r>
              <a:rPr lang="ru-RU" sz="32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32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60 000 рублей </a:t>
            </a:r>
            <a:endParaRPr lang="ru-RU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843D7A-90D7-49CD-9311-E8533EC217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1091" y="567326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5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 расчета доходности вклада</a:t>
            </a:r>
            <a:br>
              <a:rPr lang="ru-RU" sz="2500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500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500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Вкладчик хочет положить в банк денежные средства в размере 1 000 000 рублей на 1 год под 6% годовых. </a:t>
            </a:r>
            <a:endParaRPr lang="ru-RU" sz="2500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011AFD-EBDA-43A6-974E-1911CD975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871" y="5840013"/>
            <a:ext cx="1127858" cy="8839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8D9A87-056A-43C3-97BB-22E936BAB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050" b="27036"/>
          <a:stretch/>
        </p:blipFill>
        <p:spPr>
          <a:xfrm>
            <a:off x="2719699" y="2261761"/>
            <a:ext cx="7439923" cy="125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85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CB7269E-5563-490D-85FF-50EDF16B6E9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1091" y="1781666"/>
            <a:ext cx="11169818" cy="4409054"/>
          </a:xfrm>
        </p:spPr>
        <p:txBody>
          <a:bodyPr/>
          <a:lstStyle/>
          <a:p>
            <a:pPr marL="457200" indent="-457200" algn="just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ru-RU" sz="2500" dirty="0">
                <a:solidFill>
                  <a:srgbClr val="000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Банковский продукт и его основные характеристики</a:t>
            </a:r>
          </a:p>
          <a:p>
            <a:pPr marL="457200" indent="-457200" algn="just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ru-RU" sz="2500" dirty="0">
                <a:solidFill>
                  <a:srgbClr val="000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банковских продуктов и расчет их доходности</a:t>
            </a:r>
          </a:p>
          <a:p>
            <a:pPr marL="1143000" lvl="1" indent="-4572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2500" dirty="0">
                <a:solidFill>
                  <a:srgbClr val="000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Вклады</a:t>
            </a:r>
          </a:p>
          <a:p>
            <a:pPr marL="1143000" lvl="1" indent="-4572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2500" dirty="0">
                <a:solidFill>
                  <a:srgbClr val="000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Металлические счета</a:t>
            </a:r>
          </a:p>
          <a:p>
            <a:pPr marL="1143000" lvl="1" indent="-4572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2500" dirty="0">
                <a:solidFill>
                  <a:srgbClr val="000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Накопительные счета</a:t>
            </a:r>
          </a:p>
          <a:p>
            <a:pPr marL="1143000" lvl="1" indent="-4572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2500" dirty="0">
                <a:solidFill>
                  <a:srgbClr val="000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ИИС</a:t>
            </a:r>
          </a:p>
          <a:p>
            <a:pPr marL="1143000" lvl="1" indent="-4572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2500" dirty="0">
                <a:solidFill>
                  <a:srgbClr val="000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ИСЖ и НСЖ</a:t>
            </a:r>
          </a:p>
          <a:p>
            <a:pPr marL="457200" indent="-457200" algn="just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ru-RU" sz="2500" dirty="0">
                <a:solidFill>
                  <a:srgbClr val="000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Страхование вкладов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ru-RU" sz="2000" dirty="0">
              <a:solidFill>
                <a:srgbClr val="000C18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B3B0357-399A-4DC0-8AF7-16D18FFB0B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091" y="952611"/>
            <a:ext cx="6738121" cy="489425"/>
          </a:xfrm>
        </p:spPr>
        <p:txBody>
          <a:bodyPr>
            <a:normAutofit/>
          </a:bodyPr>
          <a:lstStyle/>
          <a:p>
            <a:r>
              <a:rPr lang="ru-RU" sz="2500" dirty="0">
                <a:solidFill>
                  <a:schemeClr val="tx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Основные вопросы вебинара</a:t>
            </a:r>
            <a:endParaRPr lang="en-US" sz="2500" dirty="0">
              <a:solidFill>
                <a:schemeClr val="tx2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25C140-A450-4EE6-8737-B65C662C4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0175" y="5696049"/>
            <a:ext cx="112785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85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53B1460-CBF4-476C-A0FA-5D09EF87C6B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789043" y="3766930"/>
            <a:ext cx="8438322" cy="260005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 ежеквартальной капитализации</a:t>
            </a:r>
            <a:endParaRPr lang="ru-RU" sz="2800" dirty="0">
              <a:solidFill>
                <a:srgbClr val="000000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1 000 000*(1+0,06/4)</a:t>
            </a:r>
            <a:r>
              <a:rPr lang="ru-RU" sz="2800" baseline="30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3*4</a:t>
            </a:r>
            <a:r>
              <a:rPr lang="ru-RU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= 1 190 000 рублей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Доход клиента за 3 года</a:t>
            </a:r>
            <a:r>
              <a:rPr lang="ru-RU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190 000 рублей 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843D7A-90D7-49CD-9311-E8533EC217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1091" y="567326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 расчета доходности вклада с капитализацией</a:t>
            </a:r>
            <a:br>
              <a:rPr lang="ru-RU" sz="2200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Вкладчик хочет положить в банк денежные средства в размере 1 000 000 рублей на 3 года под 6% годовых</a:t>
            </a:r>
            <a:r>
              <a:rPr lang="ru-RU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011AFD-EBDA-43A6-974E-1911CD975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871" y="5840013"/>
            <a:ext cx="1127858" cy="8839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EAC89A-336F-4DCD-AD6A-F0C0DA0CD2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74" t="44782" r="18479" b="34783"/>
          <a:stretch/>
        </p:blipFill>
        <p:spPr>
          <a:xfrm>
            <a:off x="2027583" y="1892889"/>
            <a:ext cx="7881730" cy="140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87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FE809AE4-0637-4B19-9C8A-6E2AAFB412B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/>
          <a:srcRect l="14663" t="44952" r="32851" b="20905"/>
          <a:stretch/>
        </p:blipFill>
        <p:spPr>
          <a:xfrm>
            <a:off x="359906" y="1143001"/>
            <a:ext cx="6247517" cy="2285999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F2B6A4C-E208-48A7-A09B-53E867BA45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579" y="661772"/>
            <a:ext cx="4418718" cy="332141"/>
          </a:xfrm>
        </p:spPr>
        <p:txBody>
          <a:bodyPr>
            <a:normAutofit fontScale="85000" lnSpcReduction="20000"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процентной ставки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F05C4C-260F-4C38-B042-DD522948F0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29" t="43043" r="33152" b="22319"/>
          <a:stretch/>
        </p:blipFill>
        <p:spPr>
          <a:xfrm>
            <a:off x="288235" y="3925956"/>
            <a:ext cx="6390861" cy="23754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09CD8B-FD86-4779-856A-7655C172E9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82" t="42754" r="32500" b="21594"/>
          <a:stretch/>
        </p:blipFill>
        <p:spPr>
          <a:xfrm>
            <a:off x="6808305" y="2464904"/>
            <a:ext cx="5224669" cy="244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75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75CA21E-D0A1-4E5A-A513-829532A6A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130" y="613916"/>
            <a:ext cx="10207487" cy="570737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700" b="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информации провайдера Trading Economics, который анализирует официальные источники 196 стран, в топ-10 государств с самыми высокими процентами по депозитам в национальных валютах входят:</a:t>
            </a:r>
          </a:p>
          <a:p>
            <a:pPr marL="0" indent="0">
              <a:buNone/>
            </a:pPr>
            <a:r>
              <a:rPr lang="ru-RU" sz="25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Зимбабве — 92%;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Аргентина — 70,83%;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Венесуэла — 36%;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Узбекистан — 18,4%;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Молдавия — 18%;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Мадагаскар — 13%;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Венгрия — 12,5%;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Грузия — 11,72%;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Монголия — 11,1%;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Белоруссия и Сьерра-Леоне — 11%.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DAF4FC-9E87-423E-8DB3-BE6CD00EA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4565" y="6597352"/>
            <a:ext cx="589856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CFEF61-FD3B-4967-BAED-6FD172EC5D78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A24825-FA7F-479E-B305-2E36DDFCD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9693" y="5713355"/>
            <a:ext cx="112785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88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D0C5635-B317-4A4B-B385-DDBD464F0AC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6409" y="1212851"/>
            <a:ext cx="11094500" cy="527340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https://www.banki.ru/products/deposits/?source=main_menu_deposits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4DD92-808A-4126-B87F-EA056A277A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5891213" cy="847725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банков по вкладам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9470D3-A791-4E97-A4FE-045EE62A5E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4" t="16667" r="6875" b="11014"/>
          <a:stretch/>
        </p:blipFill>
        <p:spPr>
          <a:xfrm>
            <a:off x="1391477" y="1828799"/>
            <a:ext cx="9744187" cy="43930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2B2081-09F8-4D30-8F56-C522D5708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1662" y="5912078"/>
            <a:ext cx="112785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16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9C85F-3322-4A00-AF9B-03F3C9282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77" y="211449"/>
            <a:ext cx="10670116" cy="796950"/>
          </a:xfrm>
        </p:spPr>
        <p:txBody>
          <a:bodyPr>
            <a:normAutofit fontScale="90000"/>
          </a:bodyPr>
          <a:lstStyle/>
          <a:p>
            <a:r>
              <a:rPr lang="ru-RU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процентные доходы по вкладам и счетам</a:t>
            </a:r>
            <a:br>
              <a:rPr lang="ru-RU" b="1" i="0" dirty="0">
                <a:solidFill>
                  <a:srgbClr val="2C3136"/>
                </a:solidFill>
                <a:effectLst/>
                <a:latin typeface="SBSansInterface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376DC2-388E-4707-9599-AE1FB5B9F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077" y="1008400"/>
            <a:ext cx="10670116" cy="514636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400" b="1" i="0" dirty="0">
                <a:solidFill>
                  <a:srgbClr val="2C31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Налоги</a:t>
            </a:r>
            <a:r>
              <a:rPr lang="ru-RU" sz="2400" b="0" i="0" dirty="0">
                <a:solidFill>
                  <a:srgbClr val="2C31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надо заплатить с процентных доходов, которые вы получили по вкладам и другим банковским счетам. Карточные счета тоже считаются, если на остаток средств на вашей карте начисляется доход.  </a:t>
            </a:r>
          </a:p>
          <a:p>
            <a:pPr algn="just"/>
            <a:r>
              <a:rPr lang="ru-RU" sz="2400" b="1" i="0" dirty="0">
                <a:solidFill>
                  <a:srgbClr val="2C31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Если счёт или вклад в рублях</a:t>
            </a:r>
            <a:r>
              <a:rPr lang="ru-RU" sz="2400" b="0" i="0" dirty="0">
                <a:solidFill>
                  <a:srgbClr val="2C31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доходы с него облагаются налогом только если ставка по нему превышала 1% годовых — весь год или хотя бы какое-то время в течение года, за который вы платите налоги. </a:t>
            </a:r>
          </a:p>
          <a:p>
            <a:pPr algn="just"/>
            <a:r>
              <a:rPr lang="ru-RU" sz="2400" b="1" i="0" dirty="0">
                <a:solidFill>
                  <a:srgbClr val="2C31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Если вклад в валюте,</a:t>
            </a:r>
            <a:r>
              <a:rPr lang="ru-RU" sz="2400" b="0" i="0" dirty="0">
                <a:solidFill>
                  <a:srgbClr val="2C31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процентные доходы по ним облагаются налогом независимо от размера ставки.</a:t>
            </a:r>
          </a:p>
          <a:p>
            <a:pPr algn="just"/>
            <a:r>
              <a:rPr lang="ru-RU" sz="2400" b="1" i="0" dirty="0">
                <a:solidFill>
                  <a:srgbClr val="2C31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облагаются налогом проценты по рублёвым вкладам, если процентная ставка по ним в течение года не превышала 1% годовых. Большинство таких счетов — </a:t>
            </a:r>
            <a:r>
              <a:rPr lang="ru-RU" sz="2400" b="1" i="0" u="none" strike="noStrike" dirty="0">
                <a:solidFill>
                  <a:srgbClr val="08A65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текущие и зарплатные</a:t>
            </a:r>
            <a:r>
              <a:rPr lang="ru-RU" sz="2400" b="1" i="0" dirty="0">
                <a:solidFill>
                  <a:srgbClr val="2C31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Кроме того, освобождены от налогов доходы по специальным счетам для покупателей недвижимости — </a:t>
            </a:r>
            <a:r>
              <a:rPr lang="ru-RU" sz="2400" b="1" i="0" u="none" strike="noStrike" dirty="0" err="1">
                <a:solidFill>
                  <a:srgbClr val="08A65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эскроу</a:t>
            </a:r>
            <a:r>
              <a:rPr lang="ru-RU" sz="2400" b="1" i="0" dirty="0">
                <a:solidFill>
                  <a:srgbClr val="2C31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b="0" i="0" dirty="0">
                <a:solidFill>
                  <a:srgbClr val="2C31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процентный доход по вкладам и счетам платят граждане России — как налоговые резиденты (те, кто проводит на территории страны не менее 183 календарных дней в течение 12 месяцев подряд), так и налоговые нерезиденты, которые получают процентные доходы в России.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F92E7E-E274-4FD8-9367-E3D95413E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4565" y="6597352"/>
            <a:ext cx="589856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CFEF61-FD3B-4967-BAED-6FD172EC5D78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AD6D8D-EFC0-4852-8AD7-1E79EA59B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1994" y="5843679"/>
            <a:ext cx="112785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20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488EA73-7BBF-4994-85DB-F64F40849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916" y="964096"/>
            <a:ext cx="10782277" cy="5190668"/>
          </a:xfrm>
        </p:spPr>
        <p:txBody>
          <a:bodyPr/>
          <a:lstStyle/>
          <a:p>
            <a:pPr marL="0" indent="0" algn="just">
              <a:buNone/>
            </a:pPr>
            <a:r>
              <a:rPr lang="ru-RU" sz="2500" b="1" i="0" dirty="0">
                <a:solidFill>
                  <a:srgbClr val="2C31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Пример.</a:t>
            </a:r>
            <a:r>
              <a:rPr lang="ru-RU" sz="2500" b="0" i="0" dirty="0">
                <a:solidFill>
                  <a:srgbClr val="2C31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У вас хранятся 900 000 рублей в банке А на вкладе со ставкой 9% годовых. Кроме того, в банке Б у вас открыт депозит на сумму 500 000 рублей со ставкой 7% годовых. </a:t>
            </a:r>
          </a:p>
          <a:p>
            <a:pPr marL="0" indent="0" algn="just">
              <a:buNone/>
            </a:pPr>
            <a:r>
              <a:rPr lang="ru-RU" sz="2500" b="0" i="0" dirty="0">
                <a:solidFill>
                  <a:srgbClr val="2C31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Ваш процентный доход в двух банках за 2023 год составит 116 000 рублей (81 000 в банке А и 35 000 в банке Б).</a:t>
            </a:r>
          </a:p>
          <a:p>
            <a:pPr marL="0" indent="0" algn="just">
              <a:buNone/>
            </a:pPr>
            <a:r>
              <a:rPr lang="ru-RU" sz="2500" b="0" i="0" dirty="0">
                <a:solidFill>
                  <a:srgbClr val="2C31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 суммы дохода 116 000 вычитаем сумму необлагаемого процентного дохода 100 000 и получаем налогооблагаемую базу — 16 000 рублей. 13% от 16 000 — это 2080 рублей. Это и есть сумма налога, которую вы должны заплатить в 2024 году по итогам 2023 года на основании налогового уведомления.</a:t>
            </a:r>
          </a:p>
          <a:p>
            <a:pPr marL="0" indent="0" algn="just">
              <a:buNone/>
            </a:pPr>
            <a:r>
              <a:rPr lang="ru-RU" sz="2500" b="0" i="0" dirty="0">
                <a:solidFill>
                  <a:srgbClr val="2C31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этом, как только ваш совокупный доход за год (включая процентные доходы по вкладам) превысит 5 млн рублей, он будет облагаться по ставке 15%.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6464A5-2726-4464-A2B5-0D1A908DE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4565" y="6597352"/>
            <a:ext cx="589856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CFEF61-FD3B-4967-BAED-6FD172EC5D78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FE92EE-49EE-4E2B-963C-409BFD173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9633" y="5843679"/>
            <a:ext cx="112785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15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8BA2A32-6021-40D4-AEC7-412D8EA5A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578" y="844826"/>
            <a:ext cx="10852615" cy="53099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500" b="1" i="0" dirty="0">
                <a:solidFill>
                  <a:srgbClr val="2C31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Пример.</a:t>
            </a:r>
            <a:r>
              <a:rPr lang="ru-RU" sz="2500" b="0" i="0" dirty="0">
                <a:solidFill>
                  <a:srgbClr val="2C31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Вы открыли срочный вклад 20 сентября 2020 года на срок 3 года. По условиям такого вклада начисление процентов происходит только по окончании срока действия вклада, то есть проценты вы получите только 20 сентября 2023 года. </a:t>
            </a:r>
          </a:p>
          <a:p>
            <a:pPr marL="0" indent="0" algn="just">
              <a:buNone/>
            </a:pPr>
            <a:r>
              <a:rPr lang="ru-RU" sz="2500" b="0" i="0" dirty="0">
                <a:solidFill>
                  <a:srgbClr val="2C31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Банк направит информацию о полученных процентах в налоговый орган только по итогам 2023 года — не позднее 1 февраля 2024 года. Оплатить налог нужно не позднее 1 декабря 2024 года на основании полученного уведомления от налогового органа. Это можно сделать любым удобным для вас способом. </a:t>
            </a:r>
          </a:p>
          <a:p>
            <a:pPr marL="0" indent="0" algn="just">
              <a:buNone/>
            </a:pPr>
            <a:endParaRPr lang="ru-RU" sz="2500" b="0" i="0" dirty="0">
              <a:solidFill>
                <a:srgbClr val="2C31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500" b="0" i="0" dirty="0">
                <a:solidFill>
                  <a:srgbClr val="2C31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2020, 2021 и 2022 году платить налог не придётся.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7B080F-FF48-4594-8604-F3D704AB2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4565" y="6597352"/>
            <a:ext cx="589856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CFEF61-FD3B-4967-BAED-6FD172EC5D78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B29B0B-F8FB-4B4F-89CB-25A70F5F2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871" y="5840013"/>
            <a:ext cx="112785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45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988E8-AF84-4C18-9FCA-E8F0F685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77" y="304762"/>
            <a:ext cx="10670116" cy="796950"/>
          </a:xfrm>
        </p:spPr>
        <p:txBody>
          <a:bodyPr/>
          <a:lstStyle/>
          <a:p>
            <a:r>
              <a:rPr lang="ru-RU" dirty="0"/>
              <a:t>«Лестничные» вклады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7731D0-AEB6-4E1D-AC3C-FCA898853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922" y="1112929"/>
            <a:ext cx="10670116" cy="119912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b="0" i="0" dirty="0">
                <a:solidFill>
                  <a:srgbClr val="2C2C2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«Лесенка вкладов» («лестница вкладов») –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 вклада разбивается на периоды, для каждого из которых предусмотрена своя ставка. </a:t>
            </a:r>
          </a:p>
          <a:p>
            <a:pPr marL="0" indent="0" algn="just">
              <a:buNone/>
            </a:pPr>
            <a:endParaRPr lang="ru-RU" sz="1600" dirty="0">
              <a:solidFill>
                <a:srgbClr val="18304F"/>
              </a:solidFill>
              <a:latin typeface="-apple-system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15F397-BF09-4E04-816B-9F5562964B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4565" y="6597352"/>
            <a:ext cx="589856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CFEF61-FD3B-4967-BAED-6FD172EC5D78}" type="slidenum">
              <a:rPr lang="ru-RU" smtClean="0"/>
              <a:pPr/>
              <a:t>27</a:t>
            </a:fld>
            <a:endParaRPr lang="ru-RU" dirty="0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521DFAB7-E656-4DA0-8AE1-BEC5120877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47547"/>
              </p:ext>
            </p:extLst>
          </p:nvPr>
        </p:nvGraphicFramePr>
        <p:xfrm>
          <a:off x="437322" y="1958010"/>
          <a:ext cx="11337099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CA075B2-C424-4F87-A5A6-C1F3AB0E752B}"/>
              </a:ext>
            </a:extLst>
          </p:cNvPr>
          <p:cNvSpPr txBox="1"/>
          <p:nvPr/>
        </p:nvSpPr>
        <p:spPr>
          <a:xfrm>
            <a:off x="842340" y="5031762"/>
            <a:ext cx="106701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процентов за каждый период: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+ 2,6 + 3,3 + 3,7 = 11,6.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максимальная ставка по депозиту – 17%, а эффективная – 11,6%.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AC1A71-0A94-40CA-B3CB-BD959534BE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2109" y="5745071"/>
            <a:ext cx="112785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6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5404FCC-8732-400E-A019-7D8E102F5C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1091" y="2713383"/>
            <a:ext cx="11169818" cy="3772875"/>
          </a:xfrm>
        </p:spPr>
        <p:txBody>
          <a:bodyPr/>
          <a:lstStyle/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Клиент подписывает сразу 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два договора 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банковского вклада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 </a:t>
            </a: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производного финансового инструмента. </a:t>
            </a: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сли инвестиционная идея банка оправдает себя, вкладчик получит больший доход, чем процент по депозиту. </a:t>
            </a: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 же инвестиционная стратегия банка окажется неудачной, то клиент получит назад только сумму вклада — без процентов.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71E21B-377A-4651-9F9D-7E66334057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091" y="695739"/>
            <a:ext cx="10348354" cy="1739348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sz="530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Структурный депозит (инвестиционный или индексируемый депозит)</a:t>
            </a:r>
            <a:endParaRPr lang="ru-RU" sz="53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just"/>
            <a:r>
              <a:rPr lang="ru-RU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Структурный депозит – это вклад который можно использовать в случае благоприятной рыночной конъюнктуры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9F6672-2A7C-420A-9281-0F42D52B1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9445" y="5669454"/>
            <a:ext cx="112785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48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E249B6D-57F9-4A9D-930B-DB36913AB3E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78904" y="3916018"/>
            <a:ext cx="11757992" cy="2683565"/>
          </a:xfrm>
        </p:spPr>
        <p:txBody>
          <a:bodyPr>
            <a:normAutofit/>
          </a:bodyPr>
          <a:lstStyle/>
          <a:p>
            <a:pPr algn="just"/>
            <a:endParaRPr lang="ru-RU" dirty="0"/>
          </a:p>
          <a:p>
            <a:pPr indent="357188"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инвестиционной стратегии, если через год акции подорожают не больше чем на 20%, то прибыль  составит 15 000 рублей. </a:t>
            </a:r>
          </a:p>
          <a:p>
            <a:pPr indent="357188"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если акции подешевеют или вырастут в цене больше чем на 20%, Через год вернут только ваши 100 000 рублей.</a:t>
            </a:r>
          </a:p>
          <a:p>
            <a:pPr indent="357188"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Опцион или фьючерс может быть на покупку любого ликвидного актива, который можно быстро продать на бирже по рыночной цене.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C740E5-54E1-40B7-B953-0F0CC1F511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031" y="582258"/>
            <a:ext cx="7142039" cy="520984"/>
          </a:xfrm>
        </p:spPr>
        <p:txBody>
          <a:bodyPr>
            <a:normAutofit/>
          </a:bodyPr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структурного депозита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E36BD6DC-5670-4B45-A811-9B5856FF3D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2363178"/>
              </p:ext>
            </p:extLst>
          </p:nvPr>
        </p:nvGraphicFramePr>
        <p:xfrm>
          <a:off x="735496" y="1103242"/>
          <a:ext cx="10247243" cy="3091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0147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F3524B5-CFB0-4760-A5C8-A7829D82837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indent="357188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Гражданский кодекс </a:t>
            </a: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РФ (Глава 44. Банковский вклад)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7188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 декабря 1990 г. № 395-1 «О банках и банковской деятельности»</a:t>
            </a:r>
          </a:p>
          <a:p>
            <a:pPr indent="357188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23.12.2003 № 177-ФЗ «О страховании вкладов физических лиц в банках Российской Федерации». </a:t>
            </a:r>
          </a:p>
          <a:p>
            <a:pPr indent="357188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Банка России от 30.05.2014 №153-И «Об открытии и закрытии банковских счетов, счетов по вкладам (депозитам), депозитных счетов»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260DF1-E024-40E6-8153-15E93F2B14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источники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CFFB98-0D8D-46C5-8C0A-CF95ECF89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358" y="5602261"/>
            <a:ext cx="112785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89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F433798-766B-46AA-B71C-950E43E9870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9091" y="2858812"/>
            <a:ext cx="10598342" cy="2984939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Операции по 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счету ОМС : 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открытие или пополнение — покупка металла по установленному курсу с зачислением металла на счёт;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частичное или полное обналичивание — списание металла со счёта и его продажа по установленному курсу;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выдача металла в виде слитков соответствующей пробы; 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переводы по металлическим счетам.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CFAF1C-F3E4-449A-B6B6-299A1E26D5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986" y="705069"/>
            <a:ext cx="10703447" cy="183843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Обезличенный металлический счёт (ОМС) — </a:t>
            </a:r>
            <a:r>
              <a:rPr lang="ru-RU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счёт, открываемый в банке для учёта движения драгоценного металла в обезличенной форме, на котором отражается металл в граммах без указания индивидуальных признаков (количество слитков, проба, производитель, серийный номер и др.) и осуществления операций по их привлечению и размещению. </a:t>
            </a:r>
            <a:endParaRPr lang="ru-RU" sz="2800" b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A45B85-00AB-43A4-ABCC-DEB03E25AD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32" t="22174" r="44646" b="28116"/>
          <a:stretch/>
        </p:blipFill>
        <p:spPr>
          <a:xfrm>
            <a:off x="9621078" y="4388572"/>
            <a:ext cx="2325758" cy="224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9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85A30EA-BFDC-4541-81A3-7AD9EA2BA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881" t="42787" r="33469" b="30717"/>
          <a:stretch/>
        </p:blipFill>
        <p:spPr>
          <a:xfrm>
            <a:off x="838713" y="0"/>
            <a:ext cx="10514574" cy="3034058"/>
          </a:xfrm>
        </p:spPr>
      </p:pic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095F99B8-3460-41C4-A28E-598683E0E3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2557047"/>
              </p:ext>
            </p:extLst>
          </p:nvPr>
        </p:nvGraphicFramePr>
        <p:xfrm>
          <a:off x="2607364" y="2951922"/>
          <a:ext cx="7123043" cy="3727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5553B8-F8BA-4B10-9B1C-7C50EA3F5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5129" y="5795099"/>
            <a:ext cx="112785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82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79D0ADF-1FE6-4794-AB1D-FDE82153AB0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3"/>
          <a:srcRect l="3669" t="13420" r="2757" b="7834"/>
          <a:stretch/>
        </p:blipFill>
        <p:spPr>
          <a:xfrm>
            <a:off x="901490" y="1530625"/>
            <a:ext cx="10414418" cy="4929809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1DCFAF1C-F3E4-449A-B6B6-299A1E26D5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986" y="705070"/>
            <a:ext cx="9624049" cy="656592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Монеты из драгоценных металлов</a:t>
            </a:r>
            <a:endParaRPr lang="ru-RU" sz="2800" b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A35C55-4ED6-41FF-B324-D8DA6AE67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144" y="6033052"/>
            <a:ext cx="901171" cy="70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30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A8730E-701D-469D-9B7A-388E32A201F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3"/>
          <a:srcRect l="674" t="9048" r="630" b="6988"/>
          <a:stretch/>
        </p:blipFill>
        <p:spPr>
          <a:xfrm>
            <a:off x="122755" y="924339"/>
            <a:ext cx="10945549" cy="5237922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ECBD77-2401-48F1-BEA8-06760F33C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419" y="5720262"/>
            <a:ext cx="112785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84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C7864C16-8474-43C2-8CA7-6942FCCC7988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3"/>
          <a:srcRect l="6962" t="12014" r="36952" b="6987"/>
          <a:stretch/>
        </p:blipFill>
        <p:spPr>
          <a:xfrm>
            <a:off x="417443" y="1878496"/>
            <a:ext cx="4343400" cy="3528392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632D2F9-5BED-4B26-8AE9-956904284D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091" y="1019581"/>
            <a:ext cx="10064144" cy="580619"/>
          </a:xfrm>
        </p:spPr>
        <p:txBody>
          <a:bodyPr>
            <a:normAutofit/>
          </a:bodyPr>
          <a:lstStyle/>
          <a:p>
            <a:r>
              <a:rPr lang="ru-RU" sz="3000" dirty="0"/>
              <a:t>Пример СБЕРА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65CDED-75AD-489A-A9B6-37A683FEDB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57" t="13623" r="30054" b="31015"/>
          <a:stretch/>
        </p:blipFill>
        <p:spPr>
          <a:xfrm>
            <a:off x="5019260" y="1744318"/>
            <a:ext cx="6997149" cy="379674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C9AC10-D554-4A29-AD8C-88D5327D5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3427" y="5953539"/>
            <a:ext cx="1012981" cy="79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38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0066802-D065-4485-8A5B-E9617245EB9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1091" y="2464904"/>
            <a:ext cx="11169818" cy="4021354"/>
          </a:xfrm>
        </p:spPr>
        <p:txBody>
          <a:bodyPr/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желающих сохранить и приумножить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крупную сумму денег подойдёт вклад с высокой процентной ставкой.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повседневного управления финансами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откладывания денег на конкретные цели отлично подходит накопительный счёт.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BFDE45-71DE-443D-BBC5-020A963AEF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Накопительный счет —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банковский продукт, подразумевающий передачу денег на хранение в банк под проценты.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5462DD-AD53-41EF-9054-C7783D9F6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627" y="5602261"/>
            <a:ext cx="112785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17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967117E-25D6-4491-80DF-FE5AB08732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6409" y="1252331"/>
            <a:ext cx="11094500" cy="5294028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 действия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у накопительных счетов не ограничен, а договор вклада заключается на определенное время.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пополнения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на накопительный счет вы вправе вносить любые суммы в любое время. Вклад можно увеличить, только если это предусмотрено условиями договора.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снятия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с накопительного счета банк, как правило, разрешает переводить деньги без ограничений. С вклада можно снять проценты или часть основной суммы, только когда это прописано в договоре. Если нужно забрать всю сумму, банк закрывает вклад — а с ним и депозитный счет.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Изменение ставки: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накопительным счетам банк вправе повысить или понизить процент в любой момент, но должен предварительно уведомить об этом клиента.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ставка по вкладам обычно фиксирована на весь срок договора / бывает переменной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F8EFB7-4971-433B-A9B6-73FF15335A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2" t="23478" r="29158" b="30869"/>
          <a:stretch/>
        </p:blipFill>
        <p:spPr>
          <a:xfrm>
            <a:off x="222015" y="97792"/>
            <a:ext cx="2289272" cy="95386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C51C69-BAB9-418B-B820-597415D2A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991" y="5983357"/>
            <a:ext cx="971055" cy="7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572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B70C2-7FE1-451C-8F80-EAFD1ECFA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256105" cy="79775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расчета доходности накопительного счета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AF6F1B-5149-4ECA-8D1F-D8EE54703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70991"/>
            <a:ext cx="10871579" cy="5021884"/>
          </a:xfrm>
        </p:spPr>
        <p:txBody>
          <a:bodyPr>
            <a:normAutofit fontScale="47500" lnSpcReduction="20000"/>
          </a:bodyPr>
          <a:lstStyle/>
          <a:p>
            <a:pPr marL="0" indent="0" algn="just" fontAlgn="base">
              <a:buNone/>
            </a:pPr>
            <a:r>
              <a:rPr lang="ru-RU" sz="6000" b="1" i="0" dirty="0">
                <a:solidFill>
                  <a:srgbClr val="000000"/>
                </a:solidFill>
                <a:effectLst/>
                <a:latin typeface="var(--grotesque-font)"/>
              </a:rPr>
              <a:t>Проценты на среднемесячный остаток</a:t>
            </a:r>
            <a:r>
              <a:rPr lang="ru-RU" sz="6000" b="0" i="0" dirty="0">
                <a:solidFill>
                  <a:srgbClr val="000000"/>
                </a:solidFill>
                <a:effectLst/>
                <a:latin typeface="Rouble"/>
              </a:rPr>
              <a:t> - банк считает среднюю сумму на  депозите и начисляет доходность на нее. Иногда банки начисляют проценты на ежедневный остаток и выплачивают их раз в месяц, но итоговая сумма процентов получается такой же. </a:t>
            </a:r>
          </a:p>
          <a:p>
            <a:pPr algn="l" fontAlgn="base"/>
            <a:endParaRPr lang="ru-RU" sz="6000" b="0" i="0" dirty="0">
              <a:solidFill>
                <a:srgbClr val="000000"/>
              </a:solidFill>
              <a:effectLst/>
              <a:latin typeface="Rouble"/>
            </a:endParaRPr>
          </a:p>
          <a:p>
            <a:pPr algn="just" fontAlgn="base"/>
            <a:r>
              <a:rPr lang="ru-RU" sz="6000" b="0" i="0" dirty="0">
                <a:solidFill>
                  <a:srgbClr val="000000"/>
                </a:solidFill>
                <a:effectLst/>
                <a:latin typeface="Rouble"/>
              </a:rPr>
              <a:t>Вы открыли накопительный счет со ставкой 6% годовых на среднемесячный остаток и сразу положили на него 100 000 </a:t>
            </a:r>
            <a:r>
              <a:rPr lang="ru-RU" sz="6000" b="0" i="0" dirty="0">
                <a:solidFill>
                  <a:srgbClr val="000000"/>
                </a:solidFill>
                <a:effectLst/>
                <a:latin typeface="var(--ruble-sans-font)"/>
              </a:rPr>
              <a:t>Р</a:t>
            </a:r>
            <a:r>
              <a:rPr lang="ru-RU" sz="6000" b="0" i="0" dirty="0">
                <a:solidFill>
                  <a:srgbClr val="000000"/>
                </a:solidFill>
                <a:effectLst/>
                <a:latin typeface="Rouble"/>
              </a:rPr>
              <a:t>. Ровно через полмесяца сняли 20 000 </a:t>
            </a:r>
            <a:r>
              <a:rPr lang="ru-RU" sz="6000" b="0" i="0" dirty="0">
                <a:solidFill>
                  <a:srgbClr val="000000"/>
                </a:solidFill>
                <a:effectLst/>
                <a:latin typeface="var(--ruble-sans-font)"/>
              </a:rPr>
              <a:t>Р</a:t>
            </a:r>
            <a:r>
              <a:rPr lang="ru-RU" sz="6000" b="0" i="0" dirty="0">
                <a:solidFill>
                  <a:srgbClr val="000000"/>
                </a:solidFill>
                <a:effectLst/>
                <a:latin typeface="Rouble"/>
              </a:rPr>
              <a:t> и больше не проводили операций. </a:t>
            </a:r>
          </a:p>
          <a:p>
            <a:pPr algn="just" fontAlgn="base"/>
            <a:r>
              <a:rPr lang="ru-RU" sz="6000" b="0" i="0" dirty="0">
                <a:solidFill>
                  <a:srgbClr val="000000"/>
                </a:solidFill>
                <a:effectLst/>
                <a:latin typeface="Rouble"/>
              </a:rPr>
              <a:t>Тогда средняя сумма на депозите — 90 000 </a:t>
            </a:r>
            <a:r>
              <a:rPr lang="ru-RU" sz="6000" b="0" i="0" dirty="0">
                <a:solidFill>
                  <a:srgbClr val="000000"/>
                </a:solidFill>
                <a:effectLst/>
                <a:latin typeface="var(--ruble-sans-font)"/>
              </a:rPr>
              <a:t>Р</a:t>
            </a:r>
            <a:r>
              <a:rPr lang="ru-RU" sz="6000" b="0" i="0" dirty="0">
                <a:solidFill>
                  <a:srgbClr val="000000"/>
                </a:solidFill>
                <a:effectLst/>
                <a:latin typeface="Rouble"/>
              </a:rPr>
              <a:t>. </a:t>
            </a:r>
          </a:p>
          <a:p>
            <a:pPr algn="just" fontAlgn="base"/>
            <a:r>
              <a:rPr lang="ru-RU" sz="6000" b="0" i="0" dirty="0">
                <a:solidFill>
                  <a:srgbClr val="000000"/>
                </a:solidFill>
                <a:effectLst/>
                <a:latin typeface="Rouble"/>
              </a:rPr>
              <a:t>6% годовых — это 0,5% в месяц. </a:t>
            </a:r>
          </a:p>
          <a:p>
            <a:pPr algn="just" fontAlgn="base"/>
            <a:r>
              <a:rPr lang="ru-RU" sz="6000" dirty="0">
                <a:solidFill>
                  <a:srgbClr val="000000"/>
                </a:solidFill>
                <a:latin typeface="Rouble"/>
              </a:rPr>
              <a:t>Д</a:t>
            </a:r>
            <a:r>
              <a:rPr lang="ru-RU" sz="6000" b="0" i="0" dirty="0">
                <a:solidFill>
                  <a:srgbClr val="000000"/>
                </a:solidFill>
                <a:effectLst/>
                <a:latin typeface="Rouble"/>
              </a:rPr>
              <a:t>оход = 0,5% × 90 000 = 450 </a:t>
            </a:r>
            <a:r>
              <a:rPr lang="ru-RU" sz="6000" b="0" i="0" dirty="0">
                <a:solidFill>
                  <a:srgbClr val="000000"/>
                </a:solidFill>
                <a:effectLst/>
                <a:latin typeface="var(--ruble-sans-font)"/>
              </a:rPr>
              <a:t>Р</a:t>
            </a:r>
            <a:r>
              <a:rPr lang="ru-RU" sz="6000" b="0" i="0" dirty="0">
                <a:solidFill>
                  <a:srgbClr val="000000"/>
                </a:solidFill>
                <a:effectLst/>
                <a:latin typeface="Rouble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FC4088-1F0E-4E08-B3D7-5F8F23C62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25" t="34927" r="40815" b="18840"/>
          <a:stretch/>
        </p:blipFill>
        <p:spPr>
          <a:xfrm>
            <a:off x="10774017" y="5859283"/>
            <a:ext cx="1292658" cy="8717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276884-2CA8-49B8-A514-2687B13B0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920" y="249064"/>
            <a:ext cx="112785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041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B1E731C-1811-4DED-A057-B61E1BCA3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226" y="874643"/>
            <a:ext cx="10737574" cy="5302320"/>
          </a:xfrm>
        </p:spPr>
        <p:txBody>
          <a:bodyPr>
            <a:normAutofit lnSpcReduction="10000"/>
          </a:bodyPr>
          <a:lstStyle/>
          <a:p>
            <a:pPr marL="0" indent="268288" algn="just">
              <a:buNone/>
            </a:pPr>
            <a:r>
              <a:rPr lang="ru-RU" b="1" dirty="0"/>
              <a:t>Проценты на минимальный остаток </a:t>
            </a:r>
            <a:r>
              <a:rPr lang="ru-RU" dirty="0"/>
              <a:t>начисляют на минимальную сумму, которая оставалась у вас в течение месяца. </a:t>
            </a:r>
          </a:p>
          <a:p>
            <a:pPr marL="0" indent="268288" algn="just">
              <a:buNone/>
            </a:pPr>
            <a:r>
              <a:rPr lang="ru-RU" dirty="0"/>
              <a:t>В первый месяц после открытия такого счета обычно учитывают сумму в день первого пополнения или на следующий день после него.</a:t>
            </a:r>
          </a:p>
          <a:p>
            <a:pPr marL="0" indent="268288" algn="just">
              <a:buNone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Rouble"/>
              </a:rPr>
              <a:t>Вы открыли накопительный счет со ставкой 6% годовых на среднемесячный остаток и сразу положили на него 100 000 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var(--ruble-sans-font)"/>
              </a:rPr>
              <a:t>Р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Rouble"/>
              </a:rPr>
              <a:t>. Ровно через полмесяца сняли 20 000 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var(--ruble-sans-font)"/>
              </a:rPr>
              <a:t>Р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Rouble"/>
              </a:rPr>
              <a:t> и больше не проводили операций. </a:t>
            </a:r>
          </a:p>
          <a:p>
            <a:pPr marL="0" indent="268288" algn="just">
              <a:buFont typeface="Wingdings" panose="05000000000000000000" pitchFamily="2" charset="2"/>
              <a:buChar char="q"/>
            </a:pPr>
            <a:r>
              <a:rPr lang="ru-RU" dirty="0"/>
              <a:t>В нашем примере минимум 80 000 Р. </a:t>
            </a:r>
          </a:p>
          <a:p>
            <a:pPr marL="0" indent="268288" algn="just">
              <a:buFont typeface="Wingdings" panose="05000000000000000000" pitchFamily="2" charset="2"/>
              <a:buChar char="q"/>
            </a:pPr>
            <a:r>
              <a:rPr lang="ru-RU" dirty="0"/>
              <a:t>Доход = 80 000 х 0,5% = 400 Р. </a:t>
            </a:r>
          </a:p>
          <a:p>
            <a:pPr marL="0" indent="268288" algn="just">
              <a:buFont typeface="Wingdings" panose="05000000000000000000" pitchFamily="2" charset="2"/>
              <a:buChar char="q"/>
            </a:pPr>
            <a:r>
              <a:rPr lang="ru-RU" dirty="0"/>
              <a:t>Если бы сняли только 10 000 Р, минимальный остаток составил бы 90 000 Р, а доход — 450 Р.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45C252-2B80-48C0-A36C-28B86314E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871" y="5734964"/>
            <a:ext cx="112785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51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9DDDE07-96C0-4342-A306-FC00EA82E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027" t="19061" r="30809" b="20367"/>
          <a:stretch/>
        </p:blipFill>
        <p:spPr>
          <a:xfrm>
            <a:off x="441899" y="248479"/>
            <a:ext cx="10481206" cy="6082747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B753CB-92E9-4115-96DB-95E6FF86B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8809" y="5844209"/>
            <a:ext cx="1063533" cy="83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37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56564-B2A3-4DE5-B90D-5ECBAAC00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305" y="304762"/>
            <a:ext cx="10670116" cy="796950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интернет источников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0B23681-53E2-4752-9F28-1D2D8B3883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3810512"/>
              </p:ext>
            </p:extLst>
          </p:nvPr>
        </p:nvGraphicFramePr>
        <p:xfrm>
          <a:off x="884255" y="1366575"/>
          <a:ext cx="10670116" cy="514037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66781">
                  <a:extLst>
                    <a:ext uri="{9D8B030D-6E8A-4147-A177-3AD203B41FA5}">
                      <a16:colId xmlns:a16="http://schemas.microsoft.com/office/drawing/2014/main" val="2428143942"/>
                    </a:ext>
                  </a:extLst>
                </a:gridCol>
                <a:gridCol w="5429277">
                  <a:extLst>
                    <a:ext uri="{9D8B030D-6E8A-4147-A177-3AD203B41FA5}">
                      <a16:colId xmlns:a16="http://schemas.microsoft.com/office/drawing/2014/main" val="3520855046"/>
                    </a:ext>
                  </a:extLst>
                </a:gridCol>
                <a:gridCol w="5074058">
                  <a:extLst>
                    <a:ext uri="{9D8B030D-6E8A-4147-A177-3AD203B41FA5}">
                      <a16:colId xmlns:a16="http://schemas.microsoft.com/office/drawing/2014/main" val="2016796783"/>
                    </a:ext>
                  </a:extLst>
                </a:gridCol>
              </a:tblGrid>
              <a:tr h="986285">
                <a:tc rowSpan="7">
                  <a:txBody>
                    <a:bodyPr/>
                    <a:lstStyle/>
                    <a:p>
                      <a:pPr indent="356235"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56235" algn="ctr">
                        <a:tabLst>
                          <a:tab pos="63055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портала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56235" algn="ctr">
                        <a:tabLst>
                          <a:tab pos="63055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Ссылка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8698576"/>
                  </a:ext>
                </a:extLst>
              </a:tr>
              <a:tr h="657522">
                <a:tc vMerge="1"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56235"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Официальный сайт Банка России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81915" algn="ctr"/>
                      <a:r>
                        <a:rPr lang="ru-RU" sz="2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https://cbr.ru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9755273"/>
                  </a:ext>
                </a:extLst>
              </a:tr>
              <a:tr h="432337">
                <a:tc vMerge="1"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56235"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Официальный сайт АСВ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6360" indent="-4445" algn="ctr"/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https://www.asv.org.ru/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6360" indent="-4445" algn="ctr"/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0421060"/>
                  </a:ext>
                </a:extLst>
              </a:tr>
              <a:tr h="657522">
                <a:tc vMerge="1"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56235"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Научная электронная библиотека «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Киберленинка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6360" indent="-4445" algn="ctr"/>
                      <a:r>
                        <a:rPr lang="ru-RU" sz="2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https://cyberleninka.ru</a:t>
                      </a:r>
                      <a:r>
                        <a:rPr lang="ru-RU" sz="2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0360251"/>
                  </a:ext>
                </a:extLst>
              </a:tr>
              <a:tr h="657522">
                <a:tc vMerge="1"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56235"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Информационный портал Банки РУ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6360" indent="-4445" algn="ctr"/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www.banki.ru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6360" indent="-4445" algn="ctr"/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859831"/>
                  </a:ext>
                </a:extLst>
              </a:tr>
              <a:tr h="657522">
                <a:tc vMerge="1"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56235" algn="ctr"/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Информационно-правовая система Консультант Плюс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6360" indent="-4445" algn="ctr"/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www.consultant.ru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6360" indent="-4445" algn="ctr"/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54696283"/>
                  </a:ext>
                </a:extLst>
              </a:tr>
              <a:tr h="657522">
                <a:tc vMerge="1"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Финансовая культура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hlinkClick r:id="rId7"/>
                      </a:endParaRPr>
                    </a:p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https://fincult.info/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0430447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1A08F7-A0BE-4E32-A61B-A75919F7E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4565" y="6597352"/>
            <a:ext cx="589856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CFEF61-FD3B-4967-BAED-6FD172EC5D78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3CE708-6A2E-4F4E-87AB-F258FA2875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4397" y="114687"/>
            <a:ext cx="1240467" cy="97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019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65C0A-3454-40F3-B7AC-D08074CD9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расчета по налоговому вычету первого типа (вычета на взнос)</a:t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2E4C58-99FE-4EAC-97B7-167512956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347272"/>
            <a:ext cx="9876184" cy="50734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DC315B-131B-47CC-B0F8-7D55C90A3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878" y="5903843"/>
            <a:ext cx="987704" cy="77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65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860782-9845-46A0-B42A-85BA3EB6F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расчета по налоговому вычету второго типа (вычет на доход)</a:t>
            </a:r>
            <a:endParaRPr lang="ru-RU" sz="25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5989766-D739-480F-A7AE-AB0E96E59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175" y="1143000"/>
            <a:ext cx="10515600" cy="512859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AD0224-E716-4C12-9702-DFD9879C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4965" y="5902740"/>
            <a:ext cx="989108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3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E0EB9B4-5079-4574-9DC8-73597FF322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1091" y="2130642"/>
            <a:ext cx="11169818" cy="3345820"/>
          </a:xfrm>
        </p:spPr>
        <p:txBody>
          <a:bodyPr/>
          <a:lstStyle/>
          <a:p>
            <a:pPr algn="just"/>
            <a:r>
              <a:rPr lang="ru-RU" dirty="0"/>
              <a:t>Это </a:t>
            </a:r>
            <a:r>
              <a:rPr lang="ru-RU" b="1" dirty="0"/>
              <a:t>страховка</a:t>
            </a:r>
            <a:r>
              <a:rPr lang="ru-RU" dirty="0"/>
              <a:t> и </a:t>
            </a:r>
            <a:r>
              <a:rPr lang="ru-RU" b="1" dirty="0"/>
              <a:t>инвестиции одновременно</a:t>
            </a:r>
            <a:r>
              <a:rPr lang="ru-RU" dirty="0"/>
              <a:t>. Полис ИСЖ дает возможность получить инвестиционный доход и одновременно гарантирует страховую выплату в случае смерти.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Доход по ИСЖ может зависеть от изменения стоимости государственных ценных бумаг, акций, облигаций и других финансовых инструментов.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D3891-D7DF-402C-9024-22CBB5DB0A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4192" y="5639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страхование жизни (ИСЖ)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0AC32A-E8E5-4488-9723-3ABA50173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4550" y="5717633"/>
            <a:ext cx="1224480" cy="96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529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8D00B18-DCAC-43E0-8B0F-876842EE760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algn="just"/>
            <a:r>
              <a:rPr lang="ru-RU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Надежда вложила 200 000 рублей на 5 лет в полис ИСЖ с защитой капитала. Если за это время на рынке ценных бумаг произойдут какие-то кризисы или страховая компания просто неудачно выберет активы, вместо дохода инвестиции принесут убытки. Тогда Надежда получит назад свои 200 000 рублей и ничего не заработает.</a:t>
            </a:r>
          </a:p>
          <a:p>
            <a:pPr algn="just"/>
            <a:r>
              <a:rPr lang="ru-RU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 200 000 рублей, которые внесла Надежда, 19% сразу же ушло на оплату комиссий банка и страховой компании, 1% отправили в резерв на страхование по риску смерти. Таким образом на инвестиции направят: 200 000 × (100% — 19% — 1%) = 160 000 рублей.</a:t>
            </a:r>
            <a:endParaRPr lang="ru-RU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942B4-1E74-40CA-AE08-BDAC3BF6F7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6408" y="862082"/>
            <a:ext cx="9561443" cy="768350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ИСЖ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F12A5F-CF73-4753-BEFB-7AA12558F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641" y="5893904"/>
            <a:ext cx="1028953" cy="8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445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F80D73E-1B24-44A3-BAF5-3CFDB1334A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1091" y="1202635"/>
            <a:ext cx="11169818" cy="528362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сохранить сумму внесенных взносов при любых обстоятельствах на фондовом рынке, страховщики делят вложения на две части: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гарантийную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 денег Надежды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100 000 рублей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страховая компания сделала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гарантийной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частью, а 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60 000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направила на 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высокорисковые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инвестиции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Клиентка выбрала инвестиционную программу с коэффициентом участия 90%.</a:t>
            </a:r>
          </a:p>
          <a:p>
            <a:pPr marL="0" indent="0" algn="just"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течение 5 лет на фондовом рынке была благоприятная ситуация и средняя доходность вложений составила 10% годовых. Прибыль от инвестиционной части за весь срок полиса оказалась равна 36 631 рублю. И Надежда получила итоговую выплату в размере: 200 000 + 36 631 × 90% = 232 968 рублей.</a:t>
            </a:r>
          </a:p>
          <a:p>
            <a:pPr algn="just"/>
            <a:r>
              <a:rPr lang="ru-RU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Доход Надежды по полису ИСЖ составил 32 968 рублей за пять лет. Примерно столько же она получила бы, если бы положила 200 000 рублей в банк под 3% годовых с ежегодной капитализацией процентов (то есть доход за год добавлялся бы к сумме вклада и на него тоже начислялись проценты).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D93E61-B8D0-44FE-A40E-D25672298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1643" y="6085937"/>
            <a:ext cx="743526" cy="58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645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23500F-7484-4B1C-9D84-8BDC68360CD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1091" y="1463548"/>
            <a:ext cx="11169819" cy="4447564"/>
          </a:xfrm>
        </p:spPr>
        <p:txBody>
          <a:bodyPr/>
          <a:lstStyle/>
          <a:p>
            <a:pPr algn="just"/>
            <a:r>
              <a:rPr lang="ru-RU" dirty="0"/>
              <a:t>Полис НСЖ — это, по сути, копилка, которую нужно регулярно пополнять в течение нескольких лет, и все это время жизнь владельца полиса будет застрахована.</a:t>
            </a:r>
          </a:p>
          <a:p>
            <a:pPr algn="just"/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Ольга и Андрей собираются купить домик с участком за 500 000 рублей. Изначально они планировали накопить на него за пять лет: каждый год откладывать по 100 000 рублей, или 8333 рубля в месяц. Страховщик предложил оформить страховку на Андрея — полис НСЖ с фиксированной доходностью 2% годовых. При ежемесячных взносах 8333 рубля в конце срока договора они смогут получить 520 000 рублей. А в случае смерти Андрея эту сумму Ольге как выгодоприобретателю выплатят сразу.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1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Друзья Ольги и Андрея оформили полис НСЖ на свою дочь Василису, которой только исполнился год. Они решили вносить по 4000 рублей в месяц вплоть до ее совершеннолетия. Через 17 лет они накопят для Василисы более 800 000 рублей. Она сможет потратить их на учебу, жилье или открыть свой бизнес.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6739E7-7806-4DF2-B0FA-7E063ADE63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091" y="691590"/>
            <a:ext cx="7708570" cy="771958"/>
          </a:xfrm>
        </p:spPr>
        <p:txBody>
          <a:bodyPr>
            <a:norm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Накопительное страхование жизни (НСЖ)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8B6844-383B-46FD-B416-701BBA918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998" y="5911112"/>
            <a:ext cx="1057413" cy="83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902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rcRect l="4073" t="7796" r="6828" b="10868"/>
          <a:stretch>
            <a:fillRect/>
          </a:stretch>
        </p:blipFill>
        <p:spPr>
          <a:xfrm>
            <a:off x="832415" y="3665227"/>
            <a:ext cx="538314" cy="491411"/>
          </a:xfrm>
          <a:prstGeom prst="rect">
            <a:avLst/>
          </a:prstGeom>
        </p:spPr>
      </p:pic>
      <p:pic>
        <p:nvPicPr>
          <p:cNvPr id="4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40464" y="3736732"/>
            <a:ext cx="492989" cy="4929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6019" y="1750472"/>
            <a:ext cx="1513920" cy="15139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429998" y="1788001"/>
            <a:ext cx="1513920" cy="15139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01349" y="1750472"/>
            <a:ext cx="1513920" cy="1513920"/>
          </a:xfrm>
          <a:prstGeom prst="rect">
            <a:avLst/>
          </a:prstGeom>
        </p:spPr>
      </p:pic>
      <p:pic>
        <p:nvPicPr>
          <p:cNvPr id="11" name="Picture 11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557033" y="3724516"/>
            <a:ext cx="1802552" cy="5768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523035" y="1768924"/>
            <a:ext cx="1534001" cy="1534001"/>
          </a:xfrm>
          <a:prstGeom prst="rect">
            <a:avLst/>
          </a:prstGeom>
        </p:spPr>
      </p:pic>
      <p:pic>
        <p:nvPicPr>
          <p:cNvPr id="13" name="Picture 13">
            <a:hlinkClick r:id="rId12"/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024437" y="3723727"/>
            <a:ext cx="531197" cy="37441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533967" y="4653041"/>
            <a:ext cx="8727781" cy="1257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5289" lvl="1" indent="-127645" algn="just">
              <a:lnSpc>
                <a:spcPts val="2045"/>
              </a:lnSpc>
              <a:buFont typeface="Arial"/>
              <a:buChar char="•"/>
            </a:pPr>
            <a:r>
              <a:rPr lang="en-US" sz="1333" spc="59" dirty="0">
                <a:solidFill>
                  <a:srgbClr val="000000"/>
                </a:solidFill>
                <a:latin typeface="Montserrat Semi-Bold"/>
              </a:rPr>
              <a:t>методическая поддержка финансовых консультантов</a:t>
            </a:r>
          </a:p>
          <a:p>
            <a:pPr marL="255289" lvl="1" indent="-127645" algn="just">
              <a:lnSpc>
                <a:spcPts val="2045"/>
              </a:lnSpc>
              <a:buFont typeface="Arial"/>
              <a:buChar char="•"/>
            </a:pPr>
            <a:r>
              <a:rPr lang="en-US" sz="1333" spc="59" dirty="0">
                <a:solidFill>
                  <a:srgbClr val="000000"/>
                </a:solidFill>
                <a:latin typeface="Montserrat Semi-Bold"/>
              </a:rPr>
              <a:t>разбор кейсов, практик, сложных ситуаций по финансовой грамотности</a:t>
            </a:r>
          </a:p>
          <a:p>
            <a:pPr marL="255289" lvl="1" indent="-127645" algn="just">
              <a:lnSpc>
                <a:spcPts val="2045"/>
              </a:lnSpc>
              <a:buFont typeface="Arial"/>
              <a:buChar char="•"/>
            </a:pPr>
            <a:r>
              <a:rPr lang="en-US" sz="1333" spc="59" dirty="0">
                <a:solidFill>
                  <a:srgbClr val="000000"/>
                </a:solidFill>
                <a:latin typeface="Montserrat Semi-Bold"/>
              </a:rPr>
              <a:t>ответы на вопросы</a:t>
            </a:r>
          </a:p>
          <a:p>
            <a:pPr marL="255289" lvl="1" indent="-127645" algn="just">
              <a:lnSpc>
                <a:spcPts val="2045"/>
              </a:lnSpc>
              <a:buFont typeface="Arial"/>
              <a:buChar char="•"/>
            </a:pPr>
            <a:r>
              <a:rPr lang="en-US" sz="1333" spc="59" dirty="0">
                <a:solidFill>
                  <a:srgbClr val="000000"/>
                </a:solidFill>
                <a:latin typeface="Montserrat Semi-Bold"/>
              </a:rPr>
              <a:t>анонсы мероприятий</a:t>
            </a:r>
          </a:p>
          <a:p>
            <a:pPr marL="255289" lvl="1" indent="-127645" algn="just">
              <a:lnSpc>
                <a:spcPts val="2045"/>
              </a:lnSpc>
              <a:buFont typeface="Arial"/>
              <a:buChar char="•"/>
            </a:pPr>
            <a:r>
              <a:rPr lang="en-US" sz="1333" spc="59" dirty="0">
                <a:solidFill>
                  <a:srgbClr val="000000"/>
                </a:solidFill>
                <a:latin typeface="Montserrat Semi-Bold"/>
              </a:rPr>
              <a:t>новости ИФГ и не только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9298" y="3377875"/>
            <a:ext cx="1602861" cy="135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045"/>
              </a:lnSpc>
              <a:spcBef>
                <a:spcPct val="0"/>
              </a:spcBef>
            </a:pPr>
            <a:r>
              <a:rPr lang="en-US" sz="1333" u="sng" spc="45" dirty="0">
                <a:solidFill>
                  <a:srgbClr val="000000"/>
                </a:solidFill>
                <a:latin typeface="Montserrat Semi-Bold"/>
              </a:rPr>
              <a:t>vk.com/</a:t>
            </a:r>
            <a:r>
              <a:rPr lang="en-US" sz="1333" u="sng" spc="45" dirty="0" err="1">
                <a:solidFill>
                  <a:srgbClr val="000000"/>
                </a:solidFill>
                <a:latin typeface="Montserrat Semi-Bold"/>
              </a:rPr>
              <a:t>ifgfu</a:t>
            </a:r>
            <a:endParaRPr lang="en-US" sz="1333" u="sng" spc="45" dirty="0">
              <a:solidFill>
                <a:srgbClr val="000000"/>
              </a:solidFill>
              <a:latin typeface="Montserrat Semi-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251201" y="3364950"/>
            <a:ext cx="1932100" cy="16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00"/>
              </a:lnSpc>
              <a:spcBef>
                <a:spcPct val="0"/>
              </a:spcBef>
            </a:pPr>
            <a:r>
              <a:rPr lang="en-US" sz="1333" u="sng" spc="37" dirty="0">
                <a:solidFill>
                  <a:srgbClr val="000000"/>
                </a:solidFill>
                <a:latin typeface="Montserrat Semi-Bold"/>
              </a:rPr>
              <a:t>t.me/</a:t>
            </a:r>
            <a:r>
              <a:rPr lang="en-US" sz="1333" u="sng" spc="37" dirty="0" err="1">
                <a:solidFill>
                  <a:srgbClr val="000000"/>
                </a:solidFill>
                <a:latin typeface="Montserrat Semi-Bold"/>
              </a:rPr>
              <a:t>fingramota_ifg</a:t>
            </a:r>
            <a:endParaRPr lang="en-US" sz="1333" u="sng" spc="37" dirty="0">
              <a:solidFill>
                <a:srgbClr val="000000"/>
              </a:solidFill>
              <a:latin typeface="Montserrat Semi-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507348" y="1441127"/>
            <a:ext cx="5415758" cy="190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3"/>
              </a:lnSpc>
              <a:spcBef>
                <a:spcPct val="0"/>
              </a:spcBef>
            </a:pPr>
            <a:r>
              <a:rPr lang="en-US" sz="1266" spc="25">
                <a:solidFill>
                  <a:srgbClr val="000000"/>
                </a:solidFill>
                <a:latin typeface="Montserrat Semi-Bold Bold"/>
              </a:rPr>
              <a:t>ОФИЦИАЛЬНЫЕ СООБЩЕСТВА В СОЦИАЛЬНЫХ СЕТЯХ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410419" y="3402070"/>
            <a:ext cx="2095781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0"/>
              </a:lnSpc>
              <a:spcBef>
                <a:spcPct val="0"/>
              </a:spcBef>
            </a:pPr>
            <a:r>
              <a:rPr lang="en-US" sz="1333" u="sng" spc="37" dirty="0">
                <a:solidFill>
                  <a:srgbClr val="002F42"/>
                </a:solidFill>
                <a:latin typeface="Montserrat Semi-Bold"/>
              </a:rPr>
              <a:t>fa.ru/org/science/</a:t>
            </a:r>
            <a:r>
              <a:rPr lang="en-US" sz="1333" u="sng" spc="37" dirty="0" err="1">
                <a:solidFill>
                  <a:srgbClr val="002F42"/>
                </a:solidFill>
                <a:latin typeface="Montserrat Semi-Bold"/>
              </a:rPr>
              <a:t>ifg</a:t>
            </a:r>
            <a:endParaRPr lang="en-US" sz="1333" u="sng" spc="37" dirty="0">
              <a:solidFill>
                <a:srgbClr val="002F42"/>
              </a:solidFill>
              <a:latin typeface="Montserrat Semi-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261748" y="1441127"/>
            <a:ext cx="2167633" cy="190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3"/>
              </a:lnSpc>
              <a:spcBef>
                <a:spcPct val="0"/>
              </a:spcBef>
            </a:pPr>
            <a:r>
              <a:rPr lang="en-US" sz="1266" spc="25">
                <a:solidFill>
                  <a:srgbClr val="000000"/>
                </a:solidFill>
                <a:latin typeface="Montserrat Semi-Bold Bold"/>
              </a:rPr>
              <a:t>ОФИЦИАЛЬНЫЙ САЙТ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296447" y="310958"/>
            <a:ext cx="3599106" cy="258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8"/>
              </a:lnSpc>
              <a:spcBef>
                <a:spcPct val="0"/>
              </a:spcBef>
            </a:pPr>
            <a:r>
              <a:rPr lang="en-US" sz="1599" dirty="0">
                <a:solidFill>
                  <a:srgbClr val="002F42"/>
                </a:solidFill>
                <a:latin typeface="Clear Sans Thin Bold"/>
              </a:rPr>
              <a:t>Институт финансовой грамотности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3029159" y="188759"/>
            <a:ext cx="5937860" cy="1255262"/>
            <a:chOff x="0" y="0"/>
            <a:chExt cx="11875720" cy="2510524"/>
          </a:xfrm>
        </p:grpSpPr>
        <p:sp>
          <p:nvSpPr>
            <p:cNvPr id="25" name="TextBox 25"/>
            <p:cNvSpPr txBox="1"/>
            <p:nvPr/>
          </p:nvSpPr>
          <p:spPr>
            <a:xfrm>
              <a:off x="0" y="0"/>
              <a:ext cx="11875720" cy="485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59"/>
                </a:lnSpc>
              </a:pPr>
              <a:endParaRPr sz="120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836694"/>
              <a:ext cx="11875720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41"/>
                </a:lnSpc>
              </a:pPr>
              <a:r>
                <a:rPr lang="en-US" sz="2617">
                  <a:solidFill>
                    <a:srgbClr val="002F42"/>
                  </a:solidFill>
                  <a:latin typeface="Montserrat Semi-Bold Bold"/>
                </a:rPr>
                <a:t>КАНАЛЫ КОММУНИКАЦИИ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2102208"/>
              <a:ext cx="11875720" cy="408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3"/>
                </a:lnSpc>
              </a:pPr>
              <a:endParaRPr sz="1200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0936355" y="6443402"/>
            <a:ext cx="846460" cy="190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3"/>
              </a:lnSpc>
              <a:spcBef>
                <a:spcPct val="0"/>
              </a:spcBef>
            </a:pPr>
            <a:r>
              <a:rPr lang="en-US" sz="1266" spc="25" dirty="0">
                <a:solidFill>
                  <a:srgbClr val="000000"/>
                </a:solidFill>
                <a:latin typeface="Montserrat Semi-Bold"/>
              </a:rPr>
              <a:t>IFG@fa.ru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6E39BEB-CA6F-46F5-96CA-E32998778C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902200"/>
            <a:ext cx="1799684" cy="141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66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/>
          <p:cNvSpPr txBox="1">
            <a:spLocks/>
          </p:cNvSpPr>
          <p:nvPr/>
        </p:nvSpPr>
        <p:spPr>
          <a:xfrm>
            <a:off x="975454" y="777101"/>
            <a:ext cx="9500735" cy="629025"/>
          </a:xfrm>
          <a:prstGeom prst="rect">
            <a:avLst/>
          </a:prstGeom>
        </p:spPr>
        <p:txBody>
          <a:bodyPr vert="horz" lIns="66895" tIns="33447" rIns="66895" bIns="334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– Федеральный закон от 2.12.1990 № 395-1 «О банках и банковской деятельности»</a:t>
            </a:r>
            <a:endParaRPr lang="ru-RU" altLang="ru-RU" sz="2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2895600" y="2278020"/>
            <a:ext cx="7441442" cy="317385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latinLnBrk="0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latinLnBrk="0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latinLnBrk="0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2"/>
          </p:nvPr>
        </p:nvSpPr>
        <p:spPr>
          <a:xfrm>
            <a:off x="511091" y="1908935"/>
            <a:ext cx="11169818" cy="3912023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Банк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кредитная организация, которая имеет исключительное право осуществлять в совокупности следующие банковские операции: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привлечение во вклады денежных средств физических и юридических лиц,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размещение указанных средств от своего имени и за свой счет на условиях возвратности, платности, срочности,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открытие и ведение банковских счетов физических и юридических лиц.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Tx/>
              <a:buFont typeface="Arial" pitchFamily="34" charset="0"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806EA0-1B1A-4565-AE97-1D040B89F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9140" y="5820958"/>
            <a:ext cx="112785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83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2CB3B8D-45C3-4B2A-B151-AC95E63FC6E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336651" y="939248"/>
            <a:ext cx="10546697" cy="49795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42F72B-2404-404B-B99A-F0BB28210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3348" y="5839531"/>
            <a:ext cx="112785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16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9DBBAB9E-F3F5-48A3-9A29-553F66562A9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1091" y="1272210"/>
            <a:ext cx="11169818" cy="4886058"/>
          </a:xfrm>
        </p:spPr>
        <p:txBody>
          <a:bodyPr>
            <a:normAutofit fontScale="92500" lnSpcReduction="20000"/>
          </a:bodyPr>
          <a:lstStyle/>
          <a:p>
            <a:pPr indent="357188" algn="just">
              <a:lnSpc>
                <a:spcPct val="150000"/>
              </a:lnSpc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Вклад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денежные средства в валюте Российской Федерации или иностранной валюте, размещаемые физическими лицами в целях хранения и получения дохода. </a:t>
            </a:r>
          </a:p>
          <a:p>
            <a:pPr indent="357188" algn="just">
              <a:lnSpc>
                <a:spcPct val="150000"/>
              </a:lnSpc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Банковский вклад используют для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сбережения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приумножения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денежных средств.</a:t>
            </a:r>
          </a:p>
          <a:p>
            <a:pPr indent="357188" algn="just">
              <a:lnSpc>
                <a:spcPct val="150000"/>
              </a:lnSpc>
            </a:pPr>
            <a:r>
              <a:rPr lang="ru-RU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отличие вкладов от всех остальных инструментов, которые позволяют вам заработать, – это их </a:t>
            </a:r>
            <a:r>
              <a:rPr lang="ru-RU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надежность</a:t>
            </a:r>
            <a:r>
              <a:rPr lang="ru-RU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0F4EEF2-059C-467B-BA13-35836AA04E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091" y="699734"/>
            <a:ext cx="4627439" cy="771958"/>
          </a:xfrm>
        </p:spPr>
        <p:txBody>
          <a:bodyPr/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вклада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411FEF-55AC-4413-B94E-C20009291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6659" y="5899894"/>
            <a:ext cx="112785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92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8BA754E-64A6-4DF7-B5CE-D8E2C9239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675" y="552660"/>
            <a:ext cx="10832518" cy="560210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5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обязательного страхования вкладов (ССВ)</a:t>
            </a:r>
            <a:r>
              <a:rPr lang="ru-RU" sz="25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специальная государственная программа, реализуемая в соответствии с Федеральным законом от 23 декабря 2003 г. № 177-ФЗ «О страховании вкладов в банках Российской Федерации» </a:t>
            </a:r>
          </a:p>
          <a:p>
            <a:pPr marL="0" indent="0" algn="just">
              <a:buNone/>
            </a:pPr>
            <a:endParaRPr lang="ru-RU" sz="2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5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целями ССВ являются: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прав и законных интересов вкладчиков банков Российской Федерации;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доверия к банковской системе Российской Федерации и стимулирование привлечения денежных средств в банковскую систему Российской Федерации.</a:t>
            </a:r>
          </a:p>
          <a:p>
            <a:pPr algn="just"/>
            <a:r>
              <a:rPr lang="ru-RU" sz="2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корпорация «Агентство по страхованию вкладов» создана для обеспечения функционирования ССВ и в первую очередь для обеспечения выплаты возмещения по вкладам в банках – участниках ССВ при наступлении страхового случая.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EFD66A-F400-4843-93FB-76FC78DAC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4565" y="6597352"/>
            <a:ext cx="589856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CFEF61-FD3B-4967-BAED-6FD172EC5D78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421705-59E2-4F62-9064-8881173C7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0176" y="5620870"/>
            <a:ext cx="1127858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80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4BEE6731-FE6A-4206-A21B-654A7539C9C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/>
          <a:srcRect l="2599" t="35971" r="47989" b="39615"/>
          <a:stretch/>
        </p:blipFill>
        <p:spPr>
          <a:xfrm>
            <a:off x="980043" y="1826867"/>
            <a:ext cx="10621407" cy="295192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05A69-6EBE-4E4D-83DF-C39E9C1AA2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30626" y="755374"/>
            <a:ext cx="8984974" cy="93531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Информация о банках – участниках ССВ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9055D9-B73F-422B-AC99-9CAD3F7974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01450" y="6597650"/>
            <a:ext cx="59055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CFEF61-FD3B-4967-BAED-6FD172EC5D78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18A995-98A4-4264-98AD-2E335F611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251" y="5774635"/>
            <a:ext cx="1249944" cy="98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820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3F66E0040559F4AB01D77C4154CD7AF" ma:contentTypeVersion="1" ma:contentTypeDescription="Создание документа." ma:contentTypeScope="" ma:versionID="4f024dcda0ba40ef69cab01ea4d87ffc">
  <xsd:schema xmlns:xsd="http://www.w3.org/2001/XMLSchema" xmlns:xs="http://www.w3.org/2001/XMLSchema" xmlns:p="http://schemas.microsoft.com/office/2006/metadata/properties" xmlns:ns2="b545a042-29c2-4f0a-932d-d96c064ae9ed" targetNamespace="http://schemas.microsoft.com/office/2006/metadata/properties" ma:root="true" ma:fieldsID="0329678ff4acef0a306ae52ae5bf9457" ns2:_="">
    <xsd:import namespace="b545a042-29c2-4f0a-932d-d96c064ae9ed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45a042-29c2-4f0a-932d-d96c064ae9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E386709-C7B6-4FA6-BEFA-09FC3F5A903E}"/>
</file>

<file path=customXml/itemProps2.xml><?xml version="1.0" encoding="utf-8"?>
<ds:datastoreItem xmlns:ds="http://schemas.openxmlformats.org/officeDocument/2006/customXml" ds:itemID="{A4A61048-8387-4B6A-B77C-E8FAD8DE8876}"/>
</file>

<file path=customXml/itemProps3.xml><?xml version="1.0" encoding="utf-8"?>
<ds:datastoreItem xmlns:ds="http://schemas.openxmlformats.org/officeDocument/2006/customXml" ds:itemID="{D542E504-B254-49AE-83D9-6CE7F3BFBBA9}"/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3386</Words>
  <Application>Microsoft Office PowerPoint</Application>
  <PresentationFormat>Широкоэкранный</PresentationFormat>
  <Paragraphs>254</Paragraphs>
  <Slides>46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64" baseType="lpstr">
      <vt:lpstr>-apple-system</vt:lpstr>
      <vt:lpstr>Arial</vt:lpstr>
      <vt:lpstr>Calibri</vt:lpstr>
      <vt:lpstr>Calibri Light</vt:lpstr>
      <vt:lpstr>Clear Sans Thin Bold</vt:lpstr>
      <vt:lpstr>GraphikCy</vt:lpstr>
      <vt:lpstr>Montserrat</vt:lpstr>
      <vt:lpstr>Montserrat Semi-Bold</vt:lpstr>
      <vt:lpstr>Montserrat Semi-Bold Bold</vt:lpstr>
      <vt:lpstr>Myriad Pro</vt:lpstr>
      <vt:lpstr>Roboto</vt:lpstr>
      <vt:lpstr>Rouble</vt:lpstr>
      <vt:lpstr>SBSansInterface</vt:lpstr>
      <vt:lpstr>Times New Roman</vt:lpstr>
      <vt:lpstr>var(--grotesque-font)</vt:lpstr>
      <vt:lpstr>var(--ruble-sans-font)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Перечень интернет источников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банках – участниках ССВ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вкладов по условиям: 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 расчета доходности вклада  Вкладчик хочет положить в банк денежные средства в размере 1 000 000 рублей на 1 год под 6% годовых. </vt:lpstr>
      <vt:lpstr>Пример расчета доходности вклада с капитализацией Вкладчик хочет положить в банк денежные средства в размере 1 000 000 рублей на 3 года под 6% годовых. </vt:lpstr>
      <vt:lpstr>Презентация PowerPoint</vt:lpstr>
      <vt:lpstr>Презентация PowerPoint</vt:lpstr>
      <vt:lpstr>Предложения банков по вкладам</vt:lpstr>
      <vt:lpstr>Налог на процентные доходы по вкладам и счетам </vt:lpstr>
      <vt:lpstr>Презентация PowerPoint</vt:lpstr>
      <vt:lpstr>Презентация PowerPoint</vt:lpstr>
      <vt:lpstr>«Лестничные» вклады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 расчета доходности накопительного счета</vt:lpstr>
      <vt:lpstr>Презентация PowerPoint</vt:lpstr>
      <vt:lpstr>Презентация PowerPoint</vt:lpstr>
      <vt:lpstr>Пример расчета по налоговому вычету первого типа (вычета на взнос) </vt:lpstr>
      <vt:lpstr>Пример расчета по налоговому вычету второго типа (вычет на доход)</vt:lpstr>
      <vt:lpstr>Инвестиционные страхование жизни (ИСЖ)</vt:lpstr>
      <vt:lpstr>Пример ИСЖ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Доходность банковских продуктов</dc:title>
  <dc:creator>Екатерина Исаева</dc:creator>
  <cp:lastModifiedBy>Екатерина Исаева</cp:lastModifiedBy>
  <cp:revision>84</cp:revision>
  <dcterms:created xsi:type="dcterms:W3CDTF">2023-02-27T17:33:45Z</dcterms:created>
  <dcterms:modified xsi:type="dcterms:W3CDTF">2023-07-07T08:57:03Z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0x010100C3F66E0040559F4AB01D77C4154CD7AF</vt:lpwstr>
  </property>
</Properties>
</file>