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media/image4.png" ContentType="image/png"/>
  <Override PartName="/ppt/media/image3.png" ContentType="image/png"/>
  <Override PartName="/ppt/media/image1.jpeg" ContentType="image/jpeg"/>
  <Override PartName="/ppt/media/image8.png" ContentType="image/png"/>
  <Override PartName="/ppt/media/image2.jpeg" ContentType="image/jpeg"/>
  <Override PartName="/ppt/media/image7.png" ContentType="image/png"/>
  <Override PartName="/ppt/media/image9.png" ContentType="image/png"/>
  <Override PartName="/ppt/media/image14.png" ContentType="image/png"/>
  <Override PartName="/ppt/media/image15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presProps.xml" ContentType="application/vnd.openxmlformats-officedocument.presentationml.presPro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4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media/image6.png" ContentType="image/png"/>
  <Override PartName="/ppt/media/image5.png" ContentType="image/png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_rels/presentation.xml.rels" ContentType="application/vnd.openxmlformats-package.relationships+xml"/>
  <Override PartName="/customXml/itemProps3.xml" ContentType="application/vnd.openxmlformats-officedocument.customXml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8288000" cy="10287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2.xml"/><Relationship Id="rId21" Type="http://schemas.openxmlformats.org/officeDocument/2006/relationships/customXml" Target="../customXml/item2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1.xml"/><Relationship Id="rId20" Type="http://schemas.openxmlformats.org/officeDocument/2006/relationships/customXml" Target="../customXml/item1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ustomXml" Target="../customXml/item3.xml"/>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1ECCB3-FCE9-4394-BBBB-D42CE1FEAD9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7C3A7E-E5A3-4E85-8A3D-6650B924722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4DEC21-6BF0-4603-97D0-066486B340A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2F2951-7F93-4502-9BF4-B430F9B0438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FA936F-8E93-42BC-BC84-000D6B84227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BC40D4-95AA-409E-BE82-478418D5680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B808C0-53B0-4074-98E6-2746EB1DA56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A7B66A-BA7B-4524-AF34-8522241101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531D8C-FF43-4649-987A-0AE43EDB30A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D72701-3BCF-438E-BD44-6FE9E399B71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C388CE-B6B9-4A8A-8DA7-E4E3A8BC3D4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8DEFA6-F752-4FEC-BB26-1747ADD70A8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89497D6-0B51-477B-8D05-AAD965D7F0D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5D28733-5816-4577-877E-4D84CAC7EF7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197C4E1-D50B-43FD-AEF9-04D414A19F8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12BC127-8620-4623-9956-46497DBC2EE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75E1931-AD15-4755-B717-BCE9265886B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BB9DD5A-6B64-4FB1-890A-8DCA3ED0D74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EEA83BA-A40E-4100-878D-52BCEF607F4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52272C2-1B30-4B4B-B1FF-F34EBB232D3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7BD819A-C79B-4D9E-8CC4-DE0FCC90E50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3C684EC-C7B7-41CF-9EB0-64F02A08439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84554E0-0E02-4597-87CD-79190272B18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55A99F3-59F2-484B-B957-9327E5AA12D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D6C88B9A-149B-499F-83EB-953937FAED0B}" type="slidenum">
              <a:t>&lt;#&gt;</a:t>
            </a:fld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D7D060FB-76CC-4CFE-9561-D810D7A77C83}" type="slidenum">
              <a:t>&lt;#&gt;</a:t>
            </a:fld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6AAAF81E-A55F-4D50-B4F6-DF746A7DAAD1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280A1D43-23AD-479D-9C03-696EB63CE401}" type="slidenum">
              <a:t>&lt;#&gt;</a:t>
            </a:fld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3DA35E16-49F3-42EB-9FC5-EAE696DFC1FF}" type="slidenum">
              <a:t>&lt;#&gt;</a:t>
            </a:fld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56C2E318-182E-4E8C-A264-297C84164A7E}" type="slidenum">
              <a:t>&lt;#&gt;</a:t>
            </a:fld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CD30A2FB-B040-485C-997C-606D194A6742}" type="slidenum">
              <a:t>&lt;#&gt;</a:t>
            </a:fld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C6D9CCA6-1689-4FC8-BAF1-81CE41F549F9}" type="slidenum">
              <a:t>&lt;#&gt;</a:t>
            </a:fld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C7230DF6-A377-4941-B258-36B9EC65E0F0}" type="slidenum">
              <a:t>&lt;#&gt;</a:t>
            </a:fld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201B131C-71E7-4AF1-AC4F-A0CB10AAE803}" type="slidenum">
              <a:t>&lt;#&gt;</a:t>
            </a:fld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E77120B8-6411-4042-9AC6-47F13E1A77E3}" type="slidenum">
              <a:t>&lt;#&gt;</a:t>
            </a:fld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6"/>
          <p:cNvSpPr>
            <a:spLocks noGrp="1"/>
          </p:cNvSpPr>
          <p:nvPr>
            <p:ph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7"/>
          <p:cNvSpPr>
            <a:spLocks noGrp="1"/>
          </p:cNvSpPr>
          <p:nvPr>
            <p:ph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EB7F4D6A-3DF1-42E0-90C7-A93031DCCF91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Для правки структуры 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щёлкните мышью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Шестой уровень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Седьмой уровень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AD9D2EB-8CCD-4A42-B00C-ACA88E3F100F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Для правки текста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заглавия щёлкните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мышью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Для правки 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структуры 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щёлкните 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мышью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Второй уровень 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Третий уровень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Четвёртый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уровень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Пятый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уровень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Шесто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й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уровен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ь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структу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Се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дь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мо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й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ур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ов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ен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ь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стр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укт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ур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90000"/>
              </a:lnSpc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Второй уровень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Третий уровень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Четвёртый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уровень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Пятый уровень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Шестой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уровень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Седьмой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уровень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F093413-D2DE-4EFC-AC12-DC5D619C2808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ldNum" idx="7"/>
          </p:nvPr>
        </p:nvSpPr>
        <p:spPr>
          <a:xfrm>
            <a:off x="16590960" y="9654120"/>
            <a:ext cx="439200" cy="30852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ru-RU" sz="9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2853E385-7ADB-4778-8DC5-9EE2FC5BA70B}" type="slidenum">
              <a:rPr b="0" lang="ru-RU" sz="900" spc="-1" strike="noStrike">
                <a:solidFill>
                  <a:srgbClr val="888888"/>
                </a:solidFill>
                <a:latin typeface="Calibri"/>
                <a:ea typeface="Calibri"/>
              </a:rPr>
              <a:t>&lt;номер&gt;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480" cy="171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231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231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914400" y="2406600"/>
            <a:ext cx="1645848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21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150" spc="-1" strike="noStrike">
                <a:solidFill>
                  <a:srgbClr val="000000"/>
                </a:solidFill>
                <a:latin typeface="Calibri"/>
              </a:rPr>
              <a:t>Для правки структуры </a:t>
            </a:r>
            <a:r>
              <a:rPr b="0" lang="ru-RU" sz="3150" spc="-1" strike="noStrike">
                <a:solidFill>
                  <a:srgbClr val="000000"/>
                </a:solidFill>
                <a:latin typeface="Calibri"/>
              </a:rPr>
              <a:t>щёлкните мышью</a:t>
            </a:r>
            <a:endParaRPr b="0" lang="ru-RU" sz="315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698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15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315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127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150" spc="-1" strike="noStrike">
                <a:solidFill>
                  <a:srgbClr val="000000"/>
                </a:solidFill>
                <a:latin typeface="Calibri"/>
              </a:rPr>
              <a:t>Третий уровень </a:t>
            </a:r>
            <a:r>
              <a:rPr b="0" lang="ru-RU" sz="315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315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848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150" spc="-1" strike="noStrike">
                <a:solidFill>
                  <a:srgbClr val="000000"/>
                </a:solidFill>
                <a:latin typeface="Calibri"/>
              </a:rPr>
              <a:t>Четвёртый уровень </a:t>
            </a:r>
            <a:r>
              <a:rPr b="0" lang="ru-RU" sz="315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315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000" spc="-1" strike="noStrike">
                <a:solidFill>
                  <a:srgbClr val="000000"/>
                </a:solidFill>
                <a:latin typeface="Calibri"/>
              </a:rPr>
              <a:t>Пятый уровень </a:t>
            </a:r>
            <a:r>
              <a:rPr b="0" lang="ru-RU" sz="30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3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000" spc="-1" strike="noStrike">
                <a:solidFill>
                  <a:srgbClr val="000000"/>
                </a:solidFill>
                <a:latin typeface="Calibri"/>
              </a:rPr>
              <a:t>Шестой уровень </a:t>
            </a:r>
            <a:r>
              <a:rPr b="0" lang="ru-RU" sz="30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3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42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000" spc="-1" strike="noStrike">
                <a:solidFill>
                  <a:srgbClr val="000000"/>
                </a:solidFill>
                <a:latin typeface="Calibri"/>
              </a:rPr>
              <a:t>Седьмой </a:t>
            </a:r>
            <a:r>
              <a:rPr b="0" lang="ru-RU" sz="3000" spc="-1" strike="noStrike">
                <a:solidFill>
                  <a:srgbClr val="000000"/>
                </a:solidFill>
                <a:latin typeface="Calibri"/>
              </a:rPr>
              <a:t>уровень </a:t>
            </a:r>
            <a:r>
              <a:rPr b="0" lang="ru-RU" sz="3000" spc="-1" strike="noStrike">
                <a:solidFill>
                  <a:srgbClr val="000000"/>
                </a:solidFill>
                <a:latin typeface="Calibri"/>
              </a:rPr>
              <a:t>структуры</a:t>
            </a:r>
            <a:endParaRPr b="0" lang="ru-RU" sz="3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s://vk.com/ifgfu" TargetMode="External"/><Relationship Id="rId2" Type="http://schemas.openxmlformats.org/officeDocument/2006/relationships/image" Target="../media/image7.png"/><Relationship Id="rId3" Type="http://schemas.openxmlformats.org/officeDocument/2006/relationships/hyperlink" Target="https://t.me/fingramota_ifg" TargetMode="External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hyperlink" Target="http://www.fa.ru/org/science/ifg/Pages/about.aspx" TargetMode="External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hyperlink" Target="https://www.youtube.com/channel/UCofgsJutLizqgNmK8uNu7Pg/about" TargetMode="External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sozd.duma.gov.ru/bill/197920-8" TargetMode="External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f81b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8;p1"/>
          <p:cNvSpPr/>
          <p:nvPr/>
        </p:nvSpPr>
        <p:spPr>
          <a:xfrm>
            <a:off x="13577760" y="0"/>
            <a:ext cx="4704480" cy="10286640"/>
          </a:xfrm>
          <a:custGeom>
            <a:avLst/>
            <a:gdLst/>
            <a:ahLst/>
            <a:rect l="l" t="t" r="r" b="b"/>
            <a:pathLst>
              <a:path w="3767609" h="6858000">
                <a:moveTo>
                  <a:pt x="0" y="0"/>
                </a:moveTo>
                <a:lnTo>
                  <a:pt x="3767609" y="0"/>
                </a:lnTo>
                <a:lnTo>
                  <a:pt x="37676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7a8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2850" spc="-1" strike="noStrike">
                <a:solidFill>
                  <a:srgbClr val="ffffff"/>
                </a:solidFill>
                <a:latin typeface="Calibri"/>
                <a:ea typeface="Calibri"/>
              </a:rPr>
              <a:t>ф</a:t>
            </a:r>
            <a:endParaRPr b="0" lang="ru-RU" sz="2850" spc="-1" strike="noStrike">
              <a:latin typeface="Arial"/>
            </a:endParaRPr>
          </a:p>
        </p:txBody>
      </p:sp>
      <p:sp>
        <p:nvSpPr>
          <p:cNvPr id="161" name="Google Shape;19;p1"/>
          <p:cNvSpPr/>
          <p:nvPr/>
        </p:nvSpPr>
        <p:spPr>
          <a:xfrm>
            <a:off x="12636720" y="-1033200"/>
            <a:ext cx="5069520" cy="12810240"/>
          </a:xfrm>
          <a:custGeom>
            <a:avLst/>
            <a:gdLst/>
            <a:ahLst/>
            <a:rect l="l" t="t" r="r" b="b"/>
            <a:pathLst>
              <a:path w="3379988" h="8540374">
                <a:moveTo>
                  <a:pt x="0" y="0"/>
                </a:moveTo>
                <a:lnTo>
                  <a:pt x="88731" y="20479"/>
                </a:lnTo>
                <a:cubicBezTo>
                  <a:pt x="1981428" y="507449"/>
                  <a:pt x="3379988" y="2225492"/>
                  <a:pt x="3379988" y="4270187"/>
                </a:cubicBezTo>
                <a:cubicBezTo>
                  <a:pt x="3379988" y="6314882"/>
                  <a:pt x="1981428" y="8032926"/>
                  <a:pt x="88731" y="8519895"/>
                </a:cubicBezTo>
                <a:lnTo>
                  <a:pt x="0" y="8540374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Google Shape;20;p1"/>
          <p:cNvSpPr/>
          <p:nvPr/>
        </p:nvSpPr>
        <p:spPr>
          <a:xfrm>
            <a:off x="12636720" y="-867600"/>
            <a:ext cx="4488120" cy="12479400"/>
          </a:xfrm>
          <a:custGeom>
            <a:avLst/>
            <a:gdLst/>
            <a:ahLst/>
            <a:rect l="l" t="t" r="r" b="b"/>
            <a:pathLst>
              <a:path w="2992368" h="8319802">
                <a:moveTo>
                  <a:pt x="0" y="0"/>
                </a:moveTo>
                <a:lnTo>
                  <a:pt x="113209" y="38306"/>
                </a:lnTo>
                <a:cubicBezTo>
                  <a:pt x="1793328" y="653480"/>
                  <a:pt x="2992368" y="2266665"/>
                  <a:pt x="2992368" y="4159901"/>
                </a:cubicBezTo>
                <a:cubicBezTo>
                  <a:pt x="2992368" y="6053137"/>
                  <a:pt x="1793328" y="7666322"/>
                  <a:pt x="113209" y="8281497"/>
                </a:cubicBezTo>
                <a:lnTo>
                  <a:pt x="0" y="8319802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Google Shape;21;p1"/>
          <p:cNvSpPr/>
          <p:nvPr/>
        </p:nvSpPr>
        <p:spPr>
          <a:xfrm>
            <a:off x="12636720" y="-651960"/>
            <a:ext cx="3930120" cy="12047760"/>
          </a:xfrm>
          <a:custGeom>
            <a:avLst/>
            <a:gdLst/>
            <a:ahLst/>
            <a:rect l="l" t="t" r="r" b="b"/>
            <a:pathLst>
              <a:path w="2620254" h="8032130">
                <a:moveTo>
                  <a:pt x="0" y="0"/>
                </a:moveTo>
                <a:lnTo>
                  <a:pt x="134719" y="60906"/>
                </a:lnTo>
                <a:cubicBezTo>
                  <a:pt x="1605387" y="769546"/>
                  <a:pt x="2620254" y="2274288"/>
                  <a:pt x="2620254" y="4016065"/>
                </a:cubicBezTo>
                <a:cubicBezTo>
                  <a:pt x="2620254" y="5757842"/>
                  <a:pt x="1605387" y="7262585"/>
                  <a:pt x="134719" y="7971225"/>
                </a:cubicBezTo>
                <a:lnTo>
                  <a:pt x="0" y="8032130"/>
                </a:ln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Google Shape;22;p1"/>
          <p:cNvSpPr/>
          <p:nvPr/>
        </p:nvSpPr>
        <p:spPr>
          <a:xfrm>
            <a:off x="990720" y="3124440"/>
            <a:ext cx="15576120" cy="2772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6000" spc="-1" strike="noStrike">
                <a:solidFill>
                  <a:srgbClr val="000000"/>
                </a:solidFill>
                <a:latin typeface="Montserrat"/>
                <a:ea typeface="Open Sans"/>
              </a:rPr>
              <a:t>Новые методы кибермошенничества и противодействие им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65" name="Google Shape;23;p1"/>
          <p:cNvSpPr/>
          <p:nvPr/>
        </p:nvSpPr>
        <p:spPr>
          <a:xfrm>
            <a:off x="999720" y="6283800"/>
            <a:ext cx="14464080" cy="269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ru-RU" sz="4200" spc="-1" strike="noStrike">
                <a:solidFill>
                  <a:srgbClr val="17a8c7"/>
                </a:solidFill>
                <a:latin typeface="Montserrat"/>
                <a:ea typeface="Open Sans"/>
              </a:rPr>
              <a:t>Трофимов Дмитрий Викторович</a:t>
            </a:r>
            <a:br>
              <a:rPr sz="4200"/>
            </a:br>
            <a:br>
              <a:rPr sz="4200"/>
            </a:br>
            <a:r>
              <a:rPr b="0" lang="ru-RU" sz="2800" spc="-1" strike="noStrike">
                <a:solidFill>
                  <a:srgbClr val="2c2d2e"/>
                </a:solidFill>
                <a:latin typeface="Montserrat"/>
                <a:ea typeface="Open Sans"/>
              </a:rPr>
              <a:t>эксперт Института финансовой грамотности, доцент Департамента банковского дела и монетарного регулирования Финансового университета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66" name="TextBox 10"/>
          <p:cNvSpPr/>
          <p:nvPr/>
        </p:nvSpPr>
        <p:spPr>
          <a:xfrm>
            <a:off x="7621200" y="768600"/>
            <a:ext cx="7009920" cy="135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ts val="2500"/>
              </a:lnSpc>
              <a:buNone/>
            </a:pPr>
            <a:r>
              <a:rPr b="1" lang="en-US" sz="1600" spc="-1" strike="noStrike">
                <a:solidFill>
                  <a:srgbClr val="17a8c7"/>
                </a:solidFill>
                <a:latin typeface="Montserrat"/>
              </a:rPr>
              <a:t>ИНСТИТУТ</a:t>
            </a:r>
            <a:r>
              <a:rPr b="1" lang="en-US" sz="1600" spc="-1" strike="noStrike">
                <a:solidFill>
                  <a:srgbClr val="000000"/>
                </a:solidFill>
                <a:latin typeface="Montserrat"/>
              </a:rPr>
              <a:t> </a:t>
            </a:r>
            <a:r>
              <a:rPr b="1" lang="en-US" sz="1600" spc="-1" strike="noStrike">
                <a:solidFill>
                  <a:srgbClr val="17a8c7"/>
                </a:solidFill>
                <a:latin typeface="Montserrat"/>
              </a:rPr>
              <a:t>ФИНАНСОВОЙ ГРАМОТНОСТИ - </a:t>
            </a:r>
            <a:r>
              <a:rPr b="1" lang="ru-RU" sz="1600" spc="-1" strike="noStrike">
                <a:solidFill>
                  <a:srgbClr val="17a8c7"/>
                </a:solidFill>
                <a:latin typeface="Montserrat"/>
              </a:rPr>
              <a:t>Ф</a:t>
            </a:r>
            <a:r>
              <a:rPr b="1" lang="en-US" sz="1600" spc="-1" strike="noStrike">
                <a:solidFill>
                  <a:srgbClr val="17a8c7"/>
                </a:solidFill>
                <a:latin typeface="Montserrat"/>
              </a:rPr>
              <a:t>ЕДЕРАЛЬНЫЙ МЕТОДИЧЕСКИЙ </a:t>
            </a:r>
            <a:r>
              <a:rPr b="1" lang="ru-RU" sz="1600" spc="-1" strike="noStrike">
                <a:solidFill>
                  <a:srgbClr val="17a8c7"/>
                </a:solidFill>
                <a:latin typeface="Montserrat"/>
              </a:rPr>
              <a:t>Ц</a:t>
            </a:r>
            <a:r>
              <a:rPr b="1" lang="en-US" sz="1600" spc="-1" strike="noStrike">
                <a:solidFill>
                  <a:srgbClr val="17a8c7"/>
                </a:solidFill>
                <a:latin typeface="Montserrat"/>
              </a:rPr>
              <a:t>ЕНТР</a:t>
            </a:r>
            <a:r>
              <a:rPr b="1" lang="ru-RU" sz="1600" spc="-1" strike="noStrike">
                <a:solidFill>
                  <a:srgbClr val="17a8c7"/>
                </a:solidFill>
                <a:latin typeface="Montserrat"/>
              </a:rPr>
              <a:t> </a:t>
            </a:r>
            <a:r>
              <a:rPr b="1" lang="en-US" sz="1600" spc="-1" strike="noStrike">
                <a:solidFill>
                  <a:srgbClr val="17a8c7"/>
                </a:solidFill>
                <a:latin typeface="Montserrat"/>
              </a:rPr>
              <a:t>ПО ФИНАНСОВОЙ ГРАМОТНОСТИ</a:t>
            </a:r>
            <a:r>
              <a:rPr b="1" lang="ru-RU" sz="1600" spc="-1" strike="noStrike">
                <a:solidFill>
                  <a:srgbClr val="17a8c7"/>
                </a:solidFill>
                <a:latin typeface="Montserrat"/>
              </a:rPr>
              <a:t> ВЗРОСЛОГО </a:t>
            </a:r>
            <a:r>
              <a:rPr b="1" lang="en-US" sz="1600" spc="-1" strike="noStrike">
                <a:solidFill>
                  <a:srgbClr val="17a8c7"/>
                </a:solidFill>
                <a:latin typeface="Montserrat"/>
              </a:rPr>
              <a:t>НАСЕЛЕНИЯ </a:t>
            </a:r>
            <a:r>
              <a:rPr b="1" lang="ru-RU" sz="1600" spc="-1" strike="noStrike">
                <a:solidFill>
                  <a:srgbClr val="17a8c7"/>
                </a:solidFill>
                <a:latin typeface="Montserrat"/>
              </a:rPr>
              <a:t>МИНИСТЕРСТВА ФИНАНСОВ РФ</a:t>
            </a:r>
            <a:r>
              <a:rPr b="1" lang="en-US" sz="1600" spc="-1" strike="noStrike">
                <a:solidFill>
                  <a:srgbClr val="17a8c7"/>
                </a:solidFill>
                <a:latin typeface="Montserrat"/>
              </a:rPr>
              <a:t> </a:t>
            </a:r>
            <a:endParaRPr b="0" lang="ru-RU" sz="1600" spc="-1" strike="noStrike">
              <a:latin typeface="Arial"/>
            </a:endParaRPr>
          </a:p>
        </p:txBody>
      </p:sp>
      <p:pic>
        <p:nvPicPr>
          <p:cNvPr id="167" name="Picture 2" descr=""/>
          <p:cNvPicPr/>
          <p:nvPr/>
        </p:nvPicPr>
        <p:blipFill>
          <a:blip r:embed="rId1"/>
          <a:stretch/>
        </p:blipFill>
        <p:spPr>
          <a:xfrm>
            <a:off x="990720" y="507960"/>
            <a:ext cx="4410720" cy="1490400"/>
          </a:xfrm>
          <a:prstGeom prst="rect">
            <a:avLst/>
          </a:prstGeom>
          <a:ln w="0">
            <a:noFill/>
          </a:ln>
        </p:spPr>
      </p:pic>
      <p:pic>
        <p:nvPicPr>
          <p:cNvPr id="168" name="Рисунок 9" descr=""/>
          <p:cNvPicPr/>
          <p:nvPr/>
        </p:nvPicPr>
        <p:blipFill>
          <a:blip r:embed="rId2"/>
          <a:stretch/>
        </p:blipFill>
        <p:spPr>
          <a:xfrm>
            <a:off x="5651280" y="639000"/>
            <a:ext cx="1692000" cy="132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f81b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18;p 6"/>
          <p:cNvSpPr/>
          <p:nvPr/>
        </p:nvSpPr>
        <p:spPr>
          <a:xfrm>
            <a:off x="13577760" y="0"/>
            <a:ext cx="4704480" cy="10286640"/>
          </a:xfrm>
          <a:custGeom>
            <a:avLst/>
            <a:gdLst/>
            <a:ahLst/>
            <a:rect l="l" t="t" r="r" b="b"/>
            <a:pathLst>
              <a:path w="3767609" h="6858000">
                <a:moveTo>
                  <a:pt x="0" y="0"/>
                </a:moveTo>
                <a:lnTo>
                  <a:pt x="3767609" y="0"/>
                </a:lnTo>
                <a:lnTo>
                  <a:pt x="37676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7a8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2850" spc="-1" strike="noStrike">
                <a:solidFill>
                  <a:srgbClr val="ffffff"/>
                </a:solidFill>
                <a:latin typeface="Calibri"/>
                <a:ea typeface="Calibri"/>
              </a:rPr>
              <a:t>ф</a:t>
            </a:r>
            <a:endParaRPr b="0" lang="ru-RU" sz="2850" spc="-1" strike="noStrike">
              <a:latin typeface="Arial"/>
            </a:endParaRPr>
          </a:p>
        </p:txBody>
      </p:sp>
      <p:sp>
        <p:nvSpPr>
          <p:cNvPr id="218" name="Google Shape;19;p 6"/>
          <p:cNvSpPr/>
          <p:nvPr/>
        </p:nvSpPr>
        <p:spPr>
          <a:xfrm>
            <a:off x="12636720" y="-1033200"/>
            <a:ext cx="5069520" cy="12810240"/>
          </a:xfrm>
          <a:custGeom>
            <a:avLst/>
            <a:gdLst/>
            <a:ahLst/>
            <a:rect l="l" t="t" r="r" b="b"/>
            <a:pathLst>
              <a:path w="3379988" h="8540374">
                <a:moveTo>
                  <a:pt x="0" y="0"/>
                </a:moveTo>
                <a:lnTo>
                  <a:pt x="88731" y="20479"/>
                </a:lnTo>
                <a:cubicBezTo>
                  <a:pt x="1981428" y="507449"/>
                  <a:pt x="3379988" y="2225492"/>
                  <a:pt x="3379988" y="4270187"/>
                </a:cubicBezTo>
                <a:cubicBezTo>
                  <a:pt x="3379988" y="6314882"/>
                  <a:pt x="1981428" y="8032926"/>
                  <a:pt x="88731" y="8519895"/>
                </a:cubicBezTo>
                <a:lnTo>
                  <a:pt x="0" y="8540374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Google Shape;20;p 6"/>
          <p:cNvSpPr/>
          <p:nvPr/>
        </p:nvSpPr>
        <p:spPr>
          <a:xfrm>
            <a:off x="12636720" y="-867600"/>
            <a:ext cx="4488120" cy="12479400"/>
          </a:xfrm>
          <a:custGeom>
            <a:avLst/>
            <a:gdLst/>
            <a:ahLst/>
            <a:rect l="l" t="t" r="r" b="b"/>
            <a:pathLst>
              <a:path w="2992368" h="8319802">
                <a:moveTo>
                  <a:pt x="0" y="0"/>
                </a:moveTo>
                <a:lnTo>
                  <a:pt x="113209" y="38306"/>
                </a:lnTo>
                <a:cubicBezTo>
                  <a:pt x="1793328" y="653480"/>
                  <a:pt x="2992368" y="2266665"/>
                  <a:pt x="2992368" y="4159901"/>
                </a:cubicBezTo>
                <a:cubicBezTo>
                  <a:pt x="2992368" y="6053137"/>
                  <a:pt x="1793328" y="7666322"/>
                  <a:pt x="113209" y="8281497"/>
                </a:cubicBezTo>
                <a:lnTo>
                  <a:pt x="0" y="8319802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Google Shape;21;p 6"/>
          <p:cNvSpPr/>
          <p:nvPr/>
        </p:nvSpPr>
        <p:spPr>
          <a:xfrm>
            <a:off x="12636720" y="-651960"/>
            <a:ext cx="3930120" cy="12047760"/>
          </a:xfrm>
          <a:custGeom>
            <a:avLst/>
            <a:gdLst/>
            <a:ahLst/>
            <a:rect l="l" t="t" r="r" b="b"/>
            <a:pathLst>
              <a:path w="2620254" h="8032130">
                <a:moveTo>
                  <a:pt x="0" y="0"/>
                </a:moveTo>
                <a:lnTo>
                  <a:pt x="134719" y="60906"/>
                </a:lnTo>
                <a:cubicBezTo>
                  <a:pt x="1605387" y="769546"/>
                  <a:pt x="2620254" y="2274288"/>
                  <a:pt x="2620254" y="4016065"/>
                </a:cubicBezTo>
                <a:cubicBezTo>
                  <a:pt x="2620254" y="5757842"/>
                  <a:pt x="1605387" y="7262585"/>
                  <a:pt x="134719" y="7971225"/>
                </a:cubicBezTo>
                <a:lnTo>
                  <a:pt x="0" y="8032130"/>
                </a:ln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Заголовок 12"/>
          <p:cNvSpPr/>
          <p:nvPr/>
        </p:nvSpPr>
        <p:spPr>
          <a:xfrm>
            <a:off x="733680" y="457200"/>
            <a:ext cx="168199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5400" spc="-1" strike="noStrike">
                <a:solidFill>
                  <a:srgbClr val="000000"/>
                </a:solidFill>
                <a:latin typeface="Calibri"/>
              </a:rPr>
              <a:t>Фишинг - копирование сайтов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222" name="Прямоугольник 6"/>
          <p:cNvSpPr/>
          <p:nvPr/>
        </p:nvSpPr>
        <p:spPr>
          <a:xfrm>
            <a:off x="631080" y="2057400"/>
            <a:ext cx="11428920" cy="136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Book Antiqua"/>
              </a:rPr>
              <a:t>Копирование сайта от 390 руб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24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Book Antiqua"/>
              </a:rPr>
              <a:t>Регистрация домена и хостинг – 1490 руб</a:t>
            </a:r>
            <a:endParaRPr b="0" lang="ru-RU" sz="24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  <p:pic>
        <p:nvPicPr>
          <p:cNvPr id="223" name="Рисунок 1" descr=""/>
          <p:cNvPicPr/>
          <p:nvPr/>
        </p:nvPicPr>
        <p:blipFill>
          <a:blip r:embed="rId1"/>
          <a:stretch/>
        </p:blipFill>
        <p:spPr>
          <a:xfrm>
            <a:off x="631080" y="3780000"/>
            <a:ext cx="13854960" cy="612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f81b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18;p 9"/>
          <p:cNvSpPr/>
          <p:nvPr/>
        </p:nvSpPr>
        <p:spPr>
          <a:xfrm>
            <a:off x="13577760" y="0"/>
            <a:ext cx="4704480" cy="10286640"/>
          </a:xfrm>
          <a:custGeom>
            <a:avLst/>
            <a:gdLst/>
            <a:ahLst/>
            <a:rect l="l" t="t" r="r" b="b"/>
            <a:pathLst>
              <a:path w="3767609" h="6858000">
                <a:moveTo>
                  <a:pt x="0" y="0"/>
                </a:moveTo>
                <a:lnTo>
                  <a:pt x="3767609" y="0"/>
                </a:lnTo>
                <a:lnTo>
                  <a:pt x="37676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7a8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2850" spc="-1" strike="noStrike">
                <a:solidFill>
                  <a:srgbClr val="ffffff"/>
                </a:solidFill>
                <a:latin typeface="Calibri"/>
                <a:ea typeface="Calibri"/>
              </a:rPr>
              <a:t>ф</a:t>
            </a:r>
            <a:endParaRPr b="0" lang="ru-RU" sz="2850" spc="-1" strike="noStrike">
              <a:latin typeface="Arial"/>
            </a:endParaRPr>
          </a:p>
        </p:txBody>
      </p:sp>
      <p:sp>
        <p:nvSpPr>
          <p:cNvPr id="225" name="Google Shape;19;p 9"/>
          <p:cNvSpPr/>
          <p:nvPr/>
        </p:nvSpPr>
        <p:spPr>
          <a:xfrm>
            <a:off x="12636720" y="-1033200"/>
            <a:ext cx="5069520" cy="12810240"/>
          </a:xfrm>
          <a:custGeom>
            <a:avLst/>
            <a:gdLst/>
            <a:ahLst/>
            <a:rect l="l" t="t" r="r" b="b"/>
            <a:pathLst>
              <a:path w="3379988" h="8540374">
                <a:moveTo>
                  <a:pt x="0" y="0"/>
                </a:moveTo>
                <a:lnTo>
                  <a:pt x="88731" y="20479"/>
                </a:lnTo>
                <a:cubicBezTo>
                  <a:pt x="1981428" y="507449"/>
                  <a:pt x="3379988" y="2225492"/>
                  <a:pt x="3379988" y="4270187"/>
                </a:cubicBezTo>
                <a:cubicBezTo>
                  <a:pt x="3379988" y="6314882"/>
                  <a:pt x="1981428" y="8032926"/>
                  <a:pt x="88731" y="8519895"/>
                </a:cubicBezTo>
                <a:lnTo>
                  <a:pt x="0" y="8540374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Google Shape;20;p 9"/>
          <p:cNvSpPr/>
          <p:nvPr/>
        </p:nvSpPr>
        <p:spPr>
          <a:xfrm>
            <a:off x="12636720" y="-867600"/>
            <a:ext cx="4488120" cy="12479400"/>
          </a:xfrm>
          <a:custGeom>
            <a:avLst/>
            <a:gdLst/>
            <a:ahLst/>
            <a:rect l="l" t="t" r="r" b="b"/>
            <a:pathLst>
              <a:path w="2992368" h="8319802">
                <a:moveTo>
                  <a:pt x="0" y="0"/>
                </a:moveTo>
                <a:lnTo>
                  <a:pt x="113209" y="38306"/>
                </a:lnTo>
                <a:cubicBezTo>
                  <a:pt x="1793328" y="653480"/>
                  <a:pt x="2992368" y="2266665"/>
                  <a:pt x="2992368" y="4159901"/>
                </a:cubicBezTo>
                <a:cubicBezTo>
                  <a:pt x="2992368" y="6053137"/>
                  <a:pt x="1793328" y="7666322"/>
                  <a:pt x="113209" y="8281497"/>
                </a:cubicBezTo>
                <a:lnTo>
                  <a:pt x="0" y="8319802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Google Shape;21;p 9"/>
          <p:cNvSpPr/>
          <p:nvPr/>
        </p:nvSpPr>
        <p:spPr>
          <a:xfrm>
            <a:off x="12636720" y="-651960"/>
            <a:ext cx="3930120" cy="12047760"/>
          </a:xfrm>
          <a:custGeom>
            <a:avLst/>
            <a:gdLst/>
            <a:ahLst/>
            <a:rect l="l" t="t" r="r" b="b"/>
            <a:pathLst>
              <a:path w="2620254" h="8032130">
                <a:moveTo>
                  <a:pt x="0" y="0"/>
                </a:moveTo>
                <a:lnTo>
                  <a:pt x="134719" y="60906"/>
                </a:lnTo>
                <a:cubicBezTo>
                  <a:pt x="1605387" y="769546"/>
                  <a:pt x="2620254" y="2274288"/>
                  <a:pt x="2620254" y="4016065"/>
                </a:cubicBezTo>
                <a:cubicBezTo>
                  <a:pt x="2620254" y="5757842"/>
                  <a:pt x="1605387" y="7262585"/>
                  <a:pt x="134719" y="7971225"/>
                </a:cubicBezTo>
                <a:lnTo>
                  <a:pt x="0" y="8032130"/>
                </a:ln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Заголовок 1"/>
          <p:cNvSpPr/>
          <p:nvPr/>
        </p:nvSpPr>
        <p:spPr>
          <a:xfrm>
            <a:off x="733680" y="457200"/>
            <a:ext cx="168199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5400" spc="-1" strike="noStrike">
                <a:solidFill>
                  <a:srgbClr val="000000"/>
                </a:solidFill>
                <a:latin typeface="Calibri"/>
              </a:rPr>
              <a:t>Фишинг - копирование сайтов</a:t>
            </a:r>
            <a:endParaRPr b="0" lang="ru-RU" sz="5400" spc="-1" strike="noStrike">
              <a:latin typeface="Arial"/>
            </a:endParaRPr>
          </a:p>
        </p:txBody>
      </p:sp>
      <p:pic>
        <p:nvPicPr>
          <p:cNvPr id="229" name="Рисунок 3" descr=""/>
          <p:cNvPicPr/>
          <p:nvPr/>
        </p:nvPicPr>
        <p:blipFill>
          <a:blip r:embed="rId1"/>
          <a:stretch/>
        </p:blipFill>
        <p:spPr>
          <a:xfrm>
            <a:off x="720000" y="1980000"/>
            <a:ext cx="13847760" cy="756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f81b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18;p 10"/>
          <p:cNvSpPr/>
          <p:nvPr/>
        </p:nvSpPr>
        <p:spPr>
          <a:xfrm>
            <a:off x="13577760" y="0"/>
            <a:ext cx="4704480" cy="10286640"/>
          </a:xfrm>
          <a:custGeom>
            <a:avLst/>
            <a:gdLst/>
            <a:ahLst/>
            <a:rect l="l" t="t" r="r" b="b"/>
            <a:pathLst>
              <a:path w="3767609" h="6858000">
                <a:moveTo>
                  <a:pt x="0" y="0"/>
                </a:moveTo>
                <a:lnTo>
                  <a:pt x="3767609" y="0"/>
                </a:lnTo>
                <a:lnTo>
                  <a:pt x="37676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7a8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2850" spc="-1" strike="noStrike">
                <a:solidFill>
                  <a:srgbClr val="ffffff"/>
                </a:solidFill>
                <a:latin typeface="Calibri"/>
                <a:ea typeface="Calibri"/>
              </a:rPr>
              <a:t>ф</a:t>
            </a:r>
            <a:endParaRPr b="0" lang="ru-RU" sz="2850" spc="-1" strike="noStrike">
              <a:latin typeface="Arial"/>
            </a:endParaRPr>
          </a:p>
        </p:txBody>
      </p:sp>
      <p:sp>
        <p:nvSpPr>
          <p:cNvPr id="231" name="Google Shape;19;p 10"/>
          <p:cNvSpPr/>
          <p:nvPr/>
        </p:nvSpPr>
        <p:spPr>
          <a:xfrm>
            <a:off x="12636720" y="-1033200"/>
            <a:ext cx="5069520" cy="12810240"/>
          </a:xfrm>
          <a:custGeom>
            <a:avLst/>
            <a:gdLst/>
            <a:ahLst/>
            <a:rect l="l" t="t" r="r" b="b"/>
            <a:pathLst>
              <a:path w="3379988" h="8540374">
                <a:moveTo>
                  <a:pt x="0" y="0"/>
                </a:moveTo>
                <a:lnTo>
                  <a:pt x="88731" y="20479"/>
                </a:lnTo>
                <a:cubicBezTo>
                  <a:pt x="1981428" y="507449"/>
                  <a:pt x="3379988" y="2225492"/>
                  <a:pt x="3379988" y="4270187"/>
                </a:cubicBezTo>
                <a:cubicBezTo>
                  <a:pt x="3379988" y="6314882"/>
                  <a:pt x="1981428" y="8032926"/>
                  <a:pt x="88731" y="8519895"/>
                </a:cubicBezTo>
                <a:lnTo>
                  <a:pt x="0" y="8540374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Google Shape;20;p 10"/>
          <p:cNvSpPr/>
          <p:nvPr/>
        </p:nvSpPr>
        <p:spPr>
          <a:xfrm>
            <a:off x="12636720" y="-867600"/>
            <a:ext cx="4488120" cy="12479400"/>
          </a:xfrm>
          <a:custGeom>
            <a:avLst/>
            <a:gdLst/>
            <a:ahLst/>
            <a:rect l="l" t="t" r="r" b="b"/>
            <a:pathLst>
              <a:path w="2992368" h="8319802">
                <a:moveTo>
                  <a:pt x="0" y="0"/>
                </a:moveTo>
                <a:lnTo>
                  <a:pt x="113209" y="38306"/>
                </a:lnTo>
                <a:cubicBezTo>
                  <a:pt x="1793328" y="653480"/>
                  <a:pt x="2992368" y="2266665"/>
                  <a:pt x="2992368" y="4159901"/>
                </a:cubicBezTo>
                <a:cubicBezTo>
                  <a:pt x="2992368" y="6053137"/>
                  <a:pt x="1793328" y="7666322"/>
                  <a:pt x="113209" y="8281497"/>
                </a:cubicBezTo>
                <a:lnTo>
                  <a:pt x="0" y="8319802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Google Shape;21;p 10"/>
          <p:cNvSpPr/>
          <p:nvPr/>
        </p:nvSpPr>
        <p:spPr>
          <a:xfrm>
            <a:off x="12636720" y="-651960"/>
            <a:ext cx="3930120" cy="12047760"/>
          </a:xfrm>
          <a:custGeom>
            <a:avLst/>
            <a:gdLst/>
            <a:ahLst/>
            <a:rect l="l" t="t" r="r" b="b"/>
            <a:pathLst>
              <a:path w="2620254" h="8032130">
                <a:moveTo>
                  <a:pt x="0" y="0"/>
                </a:moveTo>
                <a:lnTo>
                  <a:pt x="134719" y="60906"/>
                </a:lnTo>
                <a:cubicBezTo>
                  <a:pt x="1605387" y="769546"/>
                  <a:pt x="2620254" y="2274288"/>
                  <a:pt x="2620254" y="4016065"/>
                </a:cubicBezTo>
                <a:cubicBezTo>
                  <a:pt x="2620254" y="5757842"/>
                  <a:pt x="1605387" y="7262585"/>
                  <a:pt x="134719" y="7971225"/>
                </a:cubicBezTo>
                <a:lnTo>
                  <a:pt x="0" y="8032130"/>
                </a:ln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Заголовок 3"/>
          <p:cNvSpPr/>
          <p:nvPr/>
        </p:nvSpPr>
        <p:spPr>
          <a:xfrm>
            <a:off x="733680" y="457200"/>
            <a:ext cx="168199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5400" spc="-1" strike="noStrike">
                <a:solidFill>
                  <a:srgbClr val="000000"/>
                </a:solidFill>
                <a:latin typeface="Calibri"/>
              </a:rPr>
              <a:t>Маржинальная торговля и Forex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235" name=""/>
          <p:cNvSpPr txBox="1"/>
          <p:nvPr/>
        </p:nvSpPr>
        <p:spPr>
          <a:xfrm>
            <a:off x="360000" y="2053800"/>
            <a:ext cx="14940000" cy="6946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Брокеры-мошенники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привлекают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клиентов на рекламу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в интернете или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посредством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холодных звонков.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Если человек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продемонстрировал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хотя бы тень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интереса, они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начинают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названивать ему 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уговаривают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зарегистрироваться.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С мужчинами, как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правило, работают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молодые девушки. С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женщинами -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мужчины или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женщины в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зависимости от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реакции.</a:t>
            </a:r>
            <a:endParaRPr b="0" lang="ru-RU" sz="2700" spc="-1" strike="noStrike">
              <a:latin typeface="Times New Roman"/>
            </a:endParaRPr>
          </a:p>
          <a:p>
            <a:endParaRPr b="0" lang="ru-RU" sz="2700" spc="-1" strike="noStrike">
              <a:latin typeface="Times New Roman"/>
            </a:endParaRPr>
          </a:p>
          <a:p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Уговорив клиента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зарегистрироваться у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б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рокера и внести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минимальный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депозит, его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начинают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обрабатывать с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использованием ряда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психологических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приемов. Как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правило, давят на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основные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человеческие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инстинкты: жадность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и страх.</a:t>
            </a:r>
            <a:endParaRPr b="0" lang="ru-RU" sz="2700" spc="-1" strike="noStrike">
              <a:latin typeface="Times New Roman"/>
            </a:endParaRPr>
          </a:p>
          <a:p>
            <a:endParaRPr b="0" lang="ru-RU" sz="2700" spc="-1" strike="noStrike">
              <a:latin typeface="Times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Приставленный к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жертве “аналитик”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поощряет ее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пополнять депозит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снова и снова под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разными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предлогами:</a:t>
            </a:r>
            <a:endParaRPr b="0" lang="ru-RU" sz="2700" spc="-1" strike="noStrike">
              <a:latin typeface="Times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ru-RU" sz="2700" spc="-1" strike="noStrike">
              <a:latin typeface="Times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- цена на актив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растет, нужно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покупать большими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лотами, но на это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нужно больше денег;</a:t>
            </a:r>
            <a:endParaRPr b="0" lang="ru-RU" sz="2700" spc="-1" strike="noStrike">
              <a:latin typeface="Times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- клиент вошел в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убыточную сделку на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якобы кредитные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средства от брокера,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нужно закрыть долг;</a:t>
            </a:r>
            <a:endParaRPr b="0" lang="ru-RU" sz="2700" spc="-1" strike="noStrike">
              <a:latin typeface="Times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- чтобы вывести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деньги, нужно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заплатить налог;</a:t>
            </a:r>
            <a:endParaRPr b="0" lang="ru-RU" sz="2700" spc="-1" strike="noStrike">
              <a:latin typeface="Times New Roman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- чтобы вывести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деньги, нужно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заплатить страховку,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которая очень часто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“догоняет” по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размеру сумму на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Calibri"/>
              </a:rPr>
              <a:t>депозите</a:t>
            </a:r>
            <a:endParaRPr b="0" lang="ru-RU" sz="27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3" descr="">
            <a:hlinkClick r:id="rId1"/>
          </p:cNvPr>
          <p:cNvPicPr/>
          <p:nvPr/>
        </p:nvPicPr>
        <p:blipFill>
          <a:blip r:embed="rId2"/>
          <a:srcRect l="4082" t="7800" r="6825" b="10862"/>
          <a:stretch/>
        </p:blipFill>
        <p:spPr>
          <a:xfrm>
            <a:off x="1248480" y="5497920"/>
            <a:ext cx="807120" cy="736920"/>
          </a:xfrm>
          <a:prstGeom prst="rect">
            <a:avLst/>
          </a:prstGeom>
          <a:ln w="0">
            <a:noFill/>
          </a:ln>
        </p:spPr>
      </p:pic>
      <p:pic>
        <p:nvPicPr>
          <p:cNvPr id="237" name="Picture 4" descr="">
            <a:hlinkClick r:id="rId3"/>
          </p:cNvPr>
          <p:cNvPicPr/>
          <p:nvPr/>
        </p:nvPicPr>
        <p:blipFill>
          <a:blip r:embed="rId4"/>
          <a:stretch/>
        </p:blipFill>
        <p:spPr>
          <a:xfrm>
            <a:off x="5910840" y="5605200"/>
            <a:ext cx="739080" cy="739080"/>
          </a:xfrm>
          <a:prstGeom prst="rect">
            <a:avLst/>
          </a:prstGeom>
          <a:ln w="0">
            <a:noFill/>
          </a:ln>
        </p:spPr>
      </p:pic>
      <p:pic>
        <p:nvPicPr>
          <p:cNvPr id="238" name="Picture 7" descr=""/>
          <p:cNvPicPr/>
          <p:nvPr/>
        </p:nvPicPr>
        <p:blipFill>
          <a:blip r:embed="rId5"/>
          <a:stretch/>
        </p:blipFill>
        <p:spPr>
          <a:xfrm>
            <a:off x="533880" y="2625840"/>
            <a:ext cx="2270520" cy="2270520"/>
          </a:xfrm>
          <a:prstGeom prst="rect">
            <a:avLst/>
          </a:prstGeom>
          <a:ln w="0">
            <a:noFill/>
          </a:ln>
        </p:spPr>
      </p:pic>
      <p:pic>
        <p:nvPicPr>
          <p:cNvPr id="239" name="Picture 8" descr=""/>
          <p:cNvPicPr/>
          <p:nvPr/>
        </p:nvPicPr>
        <p:blipFill>
          <a:blip r:embed="rId6"/>
          <a:stretch/>
        </p:blipFill>
        <p:spPr>
          <a:xfrm>
            <a:off x="5145120" y="2682000"/>
            <a:ext cx="2270520" cy="2270520"/>
          </a:xfrm>
          <a:prstGeom prst="rect">
            <a:avLst/>
          </a:prstGeom>
          <a:ln w="0">
            <a:noFill/>
          </a:ln>
        </p:spPr>
      </p:pic>
      <p:pic>
        <p:nvPicPr>
          <p:cNvPr id="240" name="Picture 9" descr=""/>
          <p:cNvPicPr/>
          <p:nvPr/>
        </p:nvPicPr>
        <p:blipFill>
          <a:blip r:embed="rId7"/>
          <a:stretch/>
        </p:blipFill>
        <p:spPr>
          <a:xfrm>
            <a:off x="14551920" y="2625840"/>
            <a:ext cx="2270520" cy="2270520"/>
          </a:xfrm>
          <a:prstGeom prst="rect">
            <a:avLst/>
          </a:prstGeom>
          <a:ln w="0">
            <a:noFill/>
          </a:ln>
        </p:spPr>
      </p:pic>
      <p:pic>
        <p:nvPicPr>
          <p:cNvPr id="241" name="Picture 11" descr="">
            <a:hlinkClick r:id="rId8"/>
          </p:cNvPr>
          <p:cNvPicPr/>
          <p:nvPr/>
        </p:nvPicPr>
        <p:blipFill>
          <a:blip r:embed="rId9"/>
          <a:stretch/>
        </p:blipFill>
        <p:spPr>
          <a:xfrm>
            <a:off x="14335560" y="5586840"/>
            <a:ext cx="2703600" cy="864720"/>
          </a:xfrm>
          <a:prstGeom prst="rect">
            <a:avLst/>
          </a:prstGeom>
          <a:ln w="0">
            <a:noFill/>
          </a:ln>
        </p:spPr>
      </p:pic>
      <p:pic>
        <p:nvPicPr>
          <p:cNvPr id="242" name="Picture 12" descr=""/>
          <p:cNvPicPr/>
          <p:nvPr/>
        </p:nvPicPr>
        <p:blipFill>
          <a:blip r:embed="rId10"/>
          <a:stretch/>
        </p:blipFill>
        <p:spPr>
          <a:xfrm>
            <a:off x="9784440" y="2653560"/>
            <a:ext cx="2300760" cy="2300760"/>
          </a:xfrm>
          <a:prstGeom prst="rect">
            <a:avLst/>
          </a:prstGeom>
          <a:ln w="0">
            <a:noFill/>
          </a:ln>
        </p:spPr>
      </p:pic>
      <p:pic>
        <p:nvPicPr>
          <p:cNvPr id="243" name="Picture 13" descr="">
            <a:hlinkClick r:id="rId11"/>
          </p:cNvPr>
          <p:cNvPicPr/>
          <p:nvPr/>
        </p:nvPicPr>
        <p:blipFill>
          <a:blip r:embed="rId12"/>
          <a:stretch/>
        </p:blipFill>
        <p:spPr>
          <a:xfrm>
            <a:off x="10536480" y="5585760"/>
            <a:ext cx="796320" cy="561240"/>
          </a:xfrm>
          <a:prstGeom prst="rect">
            <a:avLst/>
          </a:prstGeom>
          <a:ln w="0">
            <a:noFill/>
          </a:ln>
        </p:spPr>
      </p:pic>
      <p:sp>
        <p:nvSpPr>
          <p:cNvPr id="244" name="TextBox 16"/>
          <p:cNvSpPr/>
          <p:nvPr/>
        </p:nvSpPr>
        <p:spPr>
          <a:xfrm>
            <a:off x="801000" y="6979680"/>
            <a:ext cx="13091400" cy="194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lvl="1" marL="383040" indent="-191520" algn="just">
              <a:lnSpc>
                <a:spcPts val="3067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86" strike="noStrike">
                <a:solidFill>
                  <a:srgbClr val="000000"/>
                </a:solidFill>
                <a:latin typeface="Montserrat Semi-Bold"/>
              </a:rPr>
              <a:t>методическая поддержка финансовых консультантов</a:t>
            </a:r>
            <a:endParaRPr b="0" lang="ru-RU" sz="2000" spc="-1" strike="noStrike">
              <a:latin typeface="Arial"/>
            </a:endParaRPr>
          </a:p>
          <a:p>
            <a:pPr lvl="1" marL="383040" indent="-191520" algn="just">
              <a:lnSpc>
                <a:spcPts val="3067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86" strike="noStrike">
                <a:solidFill>
                  <a:srgbClr val="000000"/>
                </a:solidFill>
                <a:latin typeface="Montserrat Semi-Bold"/>
              </a:rPr>
              <a:t>разбор кейсов, практик, сложных ситуаций по финансовой грамотности</a:t>
            </a:r>
            <a:endParaRPr b="0" lang="ru-RU" sz="2000" spc="-1" strike="noStrike">
              <a:latin typeface="Arial"/>
            </a:endParaRPr>
          </a:p>
          <a:p>
            <a:pPr lvl="1" marL="383040" indent="-191520" algn="just">
              <a:lnSpc>
                <a:spcPts val="3067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86" strike="noStrike">
                <a:solidFill>
                  <a:srgbClr val="000000"/>
                </a:solidFill>
                <a:latin typeface="Montserrat Semi-Bold"/>
              </a:rPr>
              <a:t>ответы на вопросы</a:t>
            </a:r>
            <a:endParaRPr b="0" lang="ru-RU" sz="2000" spc="-1" strike="noStrike">
              <a:latin typeface="Arial"/>
            </a:endParaRPr>
          </a:p>
          <a:p>
            <a:pPr lvl="1" marL="383040" indent="-191520" algn="just">
              <a:lnSpc>
                <a:spcPts val="3067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86" strike="noStrike">
                <a:solidFill>
                  <a:srgbClr val="000000"/>
                </a:solidFill>
                <a:latin typeface="Montserrat Semi-Bold"/>
              </a:rPr>
              <a:t>анонсы мероприятий</a:t>
            </a:r>
            <a:endParaRPr b="0" lang="ru-RU" sz="2000" spc="-1" strike="noStrike">
              <a:latin typeface="Arial"/>
            </a:endParaRPr>
          </a:p>
          <a:p>
            <a:pPr lvl="1" marL="383040" indent="-191520" algn="just">
              <a:lnSpc>
                <a:spcPts val="3067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86" strike="noStrike">
                <a:solidFill>
                  <a:srgbClr val="000000"/>
                </a:solidFill>
                <a:latin typeface="Montserrat Semi-Bold"/>
              </a:rPr>
              <a:t>новости ИФГ и не только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45" name="TextBox 17"/>
          <p:cNvSpPr/>
          <p:nvPr/>
        </p:nvSpPr>
        <p:spPr>
          <a:xfrm>
            <a:off x="853920" y="5066640"/>
            <a:ext cx="2404080" cy="19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just">
              <a:lnSpc>
                <a:spcPts val="1568"/>
              </a:lnSpc>
              <a:buNone/>
            </a:pPr>
            <a:r>
              <a:rPr b="0" lang="en-US" sz="2000" spc="66" strike="noStrike" u="sng">
                <a:solidFill>
                  <a:srgbClr val="000000"/>
                </a:solidFill>
                <a:uFillTx/>
                <a:latin typeface="Montserrat Semi-Bold"/>
              </a:rPr>
              <a:t>vk.com/ifgfu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46" name="TextBox 18"/>
          <p:cNvSpPr/>
          <p:nvPr/>
        </p:nvSpPr>
        <p:spPr>
          <a:xfrm>
            <a:off x="4876920" y="5047560"/>
            <a:ext cx="2897640" cy="24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1950"/>
              </a:lnSpc>
              <a:buNone/>
            </a:pPr>
            <a:r>
              <a:rPr b="0" lang="en-US" sz="2000" spc="55" strike="noStrike" u="sng">
                <a:solidFill>
                  <a:srgbClr val="000000"/>
                </a:solidFill>
                <a:uFillTx/>
                <a:latin typeface="Montserrat Semi-Bold"/>
              </a:rPr>
              <a:t>t.me/fingramota_ifg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47" name="TextBox 19"/>
          <p:cNvSpPr/>
          <p:nvPr/>
        </p:nvSpPr>
        <p:spPr>
          <a:xfrm>
            <a:off x="2261160" y="2161800"/>
            <a:ext cx="8123400" cy="30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2373"/>
              </a:lnSpc>
              <a:buNone/>
            </a:pPr>
            <a:r>
              <a:rPr b="0" lang="en-US" sz="1900" spc="35" strike="noStrike">
                <a:solidFill>
                  <a:srgbClr val="000000"/>
                </a:solidFill>
                <a:latin typeface="Montserrat Semi-Bold Bold"/>
              </a:rPr>
              <a:t>ОФИЦИАЛЬНЫЕ СООБЩЕСТВА В СОЦИАЛЬНЫХ СЕТЯХ</a:t>
            </a:r>
            <a:endParaRPr b="0" lang="ru-RU" sz="1900" spc="-1" strike="noStrike">
              <a:latin typeface="Arial"/>
            </a:endParaRPr>
          </a:p>
        </p:txBody>
      </p:sp>
      <p:sp>
        <p:nvSpPr>
          <p:cNvPr id="248" name="TextBox 20"/>
          <p:cNvSpPr/>
          <p:nvPr/>
        </p:nvSpPr>
        <p:spPr>
          <a:xfrm>
            <a:off x="14115600" y="5103000"/>
            <a:ext cx="3143160" cy="24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1950"/>
              </a:lnSpc>
              <a:buNone/>
            </a:pPr>
            <a:r>
              <a:rPr b="0" lang="en-US" sz="2000" spc="55" strike="noStrike" u="sng">
                <a:solidFill>
                  <a:srgbClr val="002f42"/>
                </a:solidFill>
                <a:uFillTx/>
                <a:latin typeface="Montserrat Semi-Bold"/>
              </a:rPr>
              <a:t>fa.ru/org/science/ifg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49" name="TextBox 21"/>
          <p:cNvSpPr/>
          <p:nvPr/>
        </p:nvSpPr>
        <p:spPr>
          <a:xfrm>
            <a:off x="13892760" y="2161800"/>
            <a:ext cx="3251160" cy="30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2373"/>
              </a:lnSpc>
              <a:buNone/>
            </a:pPr>
            <a:r>
              <a:rPr b="0" lang="en-US" sz="1900" spc="35" strike="noStrike">
                <a:solidFill>
                  <a:srgbClr val="000000"/>
                </a:solidFill>
                <a:latin typeface="Montserrat Semi-Bold Bold"/>
              </a:rPr>
              <a:t>ОФИЦИАЛЬНЫЙ САЙТ</a:t>
            </a:r>
            <a:endParaRPr b="0" lang="ru-RU" sz="1900" spc="-1" strike="noStrike">
              <a:latin typeface="Arial"/>
            </a:endParaRPr>
          </a:p>
        </p:txBody>
      </p:sp>
      <p:sp>
        <p:nvSpPr>
          <p:cNvPr id="250" name="TextBox 22"/>
          <p:cNvSpPr/>
          <p:nvPr/>
        </p:nvSpPr>
        <p:spPr>
          <a:xfrm>
            <a:off x="6444720" y="466560"/>
            <a:ext cx="5398200" cy="85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3356"/>
              </a:lnSpc>
              <a:buNone/>
            </a:pPr>
            <a:r>
              <a:rPr b="0" lang="en-US" sz="2400" spc="-1" strike="noStrike">
                <a:solidFill>
                  <a:srgbClr val="002f42"/>
                </a:solidFill>
                <a:latin typeface="Clear Sans Thin Bold"/>
              </a:rPr>
              <a:t>Институт финансовой грамотности</a:t>
            </a:r>
            <a:endParaRPr b="0" lang="ru-RU" sz="2400" spc="-1" strike="noStrike">
              <a:latin typeface="Arial"/>
            </a:endParaRPr>
          </a:p>
        </p:txBody>
      </p:sp>
      <p:grpSp>
        <p:nvGrpSpPr>
          <p:cNvPr id="251" name="Group 24"/>
          <p:cNvGrpSpPr/>
          <p:nvPr/>
        </p:nvGrpSpPr>
        <p:grpSpPr>
          <a:xfrm>
            <a:off x="4953600" y="720000"/>
            <a:ext cx="8906400" cy="1887480"/>
            <a:chOff x="4953600" y="720000"/>
            <a:chExt cx="8906400" cy="1887480"/>
          </a:xfrm>
        </p:grpSpPr>
        <p:sp>
          <p:nvSpPr>
            <p:cNvPr id="252" name="TextBox 25"/>
            <p:cNvSpPr/>
            <p:nvPr/>
          </p:nvSpPr>
          <p:spPr>
            <a:xfrm>
              <a:off x="4953600" y="720000"/>
              <a:ext cx="8906400" cy="390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3" name="TextBox 26"/>
            <p:cNvSpPr/>
            <p:nvPr/>
          </p:nvSpPr>
          <p:spPr>
            <a:xfrm>
              <a:off x="4953600" y="1347840"/>
              <a:ext cx="8906400" cy="59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algn="ctr">
                <a:lnSpc>
                  <a:spcPts val="4711"/>
                </a:lnSpc>
                <a:buNone/>
              </a:pPr>
              <a:r>
                <a:rPr b="0" lang="en-US" sz="3930" spc="-1" strike="noStrike">
                  <a:solidFill>
                    <a:srgbClr val="002f42"/>
                  </a:solidFill>
                  <a:latin typeface="Montserrat Semi-Bold Bold"/>
                </a:rPr>
                <a:t>КАНАЛЫ КОММУНИКАЦИИ</a:t>
              </a:r>
              <a:endParaRPr b="0" lang="ru-RU" sz="3930" spc="-1" strike="noStrike">
                <a:latin typeface="Arial"/>
              </a:endParaRPr>
            </a:p>
          </p:txBody>
        </p:sp>
        <p:sp>
          <p:nvSpPr>
            <p:cNvPr id="254" name="TextBox 27"/>
            <p:cNvSpPr/>
            <p:nvPr/>
          </p:nvSpPr>
          <p:spPr>
            <a:xfrm>
              <a:off x="4953600" y="2296800"/>
              <a:ext cx="8906400" cy="310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55" name="TextBox 33"/>
          <p:cNvSpPr/>
          <p:nvPr/>
        </p:nvSpPr>
        <p:spPr>
          <a:xfrm>
            <a:off x="16404480" y="9665280"/>
            <a:ext cx="1269360" cy="30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2373"/>
              </a:lnSpc>
              <a:buNone/>
            </a:pPr>
            <a:r>
              <a:rPr b="0" lang="en-US" sz="1900" spc="35" strike="noStrike">
                <a:solidFill>
                  <a:srgbClr val="000000"/>
                </a:solidFill>
                <a:latin typeface="Montserrat Semi-Bold"/>
              </a:rPr>
              <a:t>IFG@fa.ru</a:t>
            </a:r>
            <a:endParaRPr b="0" lang="ru-RU" sz="1900" spc="-1" strike="noStrike">
              <a:latin typeface="Arial"/>
            </a:endParaRPr>
          </a:p>
        </p:txBody>
      </p:sp>
      <p:pic>
        <p:nvPicPr>
          <p:cNvPr id="256" name="Рисунок 33" descr=""/>
          <p:cNvPicPr/>
          <p:nvPr/>
        </p:nvPicPr>
        <p:blipFill>
          <a:blip r:embed="rId13"/>
          <a:stretch/>
        </p:blipFill>
        <p:spPr>
          <a:xfrm>
            <a:off x="15316200" y="7353360"/>
            <a:ext cx="2699280" cy="2119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f81b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8;p 1"/>
          <p:cNvSpPr/>
          <p:nvPr/>
        </p:nvSpPr>
        <p:spPr>
          <a:xfrm>
            <a:off x="13577760" y="0"/>
            <a:ext cx="4704480" cy="10286640"/>
          </a:xfrm>
          <a:custGeom>
            <a:avLst/>
            <a:gdLst/>
            <a:ahLst/>
            <a:rect l="l" t="t" r="r" b="b"/>
            <a:pathLst>
              <a:path w="3767609" h="6858000">
                <a:moveTo>
                  <a:pt x="0" y="0"/>
                </a:moveTo>
                <a:lnTo>
                  <a:pt x="3767609" y="0"/>
                </a:lnTo>
                <a:lnTo>
                  <a:pt x="37676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7a8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2850" spc="-1" strike="noStrike">
                <a:solidFill>
                  <a:srgbClr val="ffffff"/>
                </a:solidFill>
                <a:latin typeface="Calibri"/>
                <a:ea typeface="Calibri"/>
              </a:rPr>
              <a:t>ф</a:t>
            </a:r>
            <a:endParaRPr b="0" lang="ru-RU" sz="2850" spc="-1" strike="noStrike">
              <a:latin typeface="Arial"/>
            </a:endParaRPr>
          </a:p>
        </p:txBody>
      </p:sp>
      <p:sp>
        <p:nvSpPr>
          <p:cNvPr id="170" name="Google Shape;19;p 1"/>
          <p:cNvSpPr/>
          <p:nvPr/>
        </p:nvSpPr>
        <p:spPr>
          <a:xfrm>
            <a:off x="12636720" y="-1033200"/>
            <a:ext cx="5069520" cy="12810240"/>
          </a:xfrm>
          <a:custGeom>
            <a:avLst/>
            <a:gdLst/>
            <a:ahLst/>
            <a:rect l="l" t="t" r="r" b="b"/>
            <a:pathLst>
              <a:path w="3379988" h="8540374">
                <a:moveTo>
                  <a:pt x="0" y="0"/>
                </a:moveTo>
                <a:lnTo>
                  <a:pt x="88731" y="20479"/>
                </a:lnTo>
                <a:cubicBezTo>
                  <a:pt x="1981428" y="507449"/>
                  <a:pt x="3379988" y="2225492"/>
                  <a:pt x="3379988" y="4270187"/>
                </a:cubicBezTo>
                <a:cubicBezTo>
                  <a:pt x="3379988" y="6314882"/>
                  <a:pt x="1981428" y="8032926"/>
                  <a:pt x="88731" y="8519895"/>
                </a:cubicBezTo>
                <a:lnTo>
                  <a:pt x="0" y="8540374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Google Shape;20;p 1"/>
          <p:cNvSpPr/>
          <p:nvPr/>
        </p:nvSpPr>
        <p:spPr>
          <a:xfrm>
            <a:off x="12636720" y="-867600"/>
            <a:ext cx="4488120" cy="12479400"/>
          </a:xfrm>
          <a:custGeom>
            <a:avLst/>
            <a:gdLst/>
            <a:ahLst/>
            <a:rect l="l" t="t" r="r" b="b"/>
            <a:pathLst>
              <a:path w="2992368" h="8319802">
                <a:moveTo>
                  <a:pt x="0" y="0"/>
                </a:moveTo>
                <a:lnTo>
                  <a:pt x="113209" y="38306"/>
                </a:lnTo>
                <a:cubicBezTo>
                  <a:pt x="1793328" y="653480"/>
                  <a:pt x="2992368" y="2266665"/>
                  <a:pt x="2992368" y="4159901"/>
                </a:cubicBezTo>
                <a:cubicBezTo>
                  <a:pt x="2992368" y="6053137"/>
                  <a:pt x="1793328" y="7666322"/>
                  <a:pt x="113209" y="8281497"/>
                </a:cubicBezTo>
                <a:lnTo>
                  <a:pt x="0" y="8319802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Google Shape;21;p 1"/>
          <p:cNvSpPr/>
          <p:nvPr/>
        </p:nvSpPr>
        <p:spPr>
          <a:xfrm>
            <a:off x="12636720" y="-651960"/>
            <a:ext cx="3930120" cy="12047760"/>
          </a:xfrm>
          <a:custGeom>
            <a:avLst/>
            <a:gdLst/>
            <a:ahLst/>
            <a:rect l="l" t="t" r="r" b="b"/>
            <a:pathLst>
              <a:path w="2620254" h="8032130">
                <a:moveTo>
                  <a:pt x="0" y="0"/>
                </a:moveTo>
                <a:lnTo>
                  <a:pt x="134719" y="60906"/>
                </a:lnTo>
                <a:cubicBezTo>
                  <a:pt x="1605387" y="769546"/>
                  <a:pt x="2620254" y="2274288"/>
                  <a:pt x="2620254" y="4016065"/>
                </a:cubicBezTo>
                <a:cubicBezTo>
                  <a:pt x="2620254" y="5757842"/>
                  <a:pt x="1605387" y="7262585"/>
                  <a:pt x="134719" y="7971225"/>
                </a:cubicBezTo>
                <a:lnTo>
                  <a:pt x="0" y="8032130"/>
                </a:ln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Заголовок 7"/>
          <p:cNvSpPr/>
          <p:nvPr/>
        </p:nvSpPr>
        <p:spPr>
          <a:xfrm>
            <a:off x="733680" y="457200"/>
            <a:ext cx="168199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5400" spc="-1" strike="noStrike">
                <a:solidFill>
                  <a:srgbClr val="000000"/>
                </a:solidFill>
                <a:latin typeface="Calibri"/>
              </a:rPr>
              <a:t>Основные риски в 2023 году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74" name="Прямоугольник 1"/>
          <p:cNvSpPr/>
          <p:nvPr/>
        </p:nvSpPr>
        <p:spPr>
          <a:xfrm>
            <a:off x="631080" y="2340000"/>
            <a:ext cx="14488920" cy="562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5544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Мошенничес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тво -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хищение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чужого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имущества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или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приобретени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е права на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чужое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имущество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путем обмана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или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злоупотребле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ния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Tahoma"/>
              </a:rPr>
              <a:t>доверием.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При этом под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обманом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понимается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как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сознательное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искажение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истины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(активный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обман), так и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умолчание об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истине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(пассивный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обман). </a:t>
            </a:r>
            <a:br>
              <a:rPr sz="2700"/>
            </a:b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В обоих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случаях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обманутая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жертва сама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передает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своё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имущество </a:t>
            </a:r>
            <a:r>
              <a:rPr b="0" lang="en-US" sz="2700" spc="-1" strike="noStrike">
                <a:solidFill>
                  <a:srgbClr val="000000"/>
                </a:solidFill>
                <a:latin typeface="Times New Roman"/>
              </a:rPr>
              <a:t>мошеннику.</a:t>
            </a:r>
            <a:endParaRPr b="0" lang="ru-RU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Самыми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популярными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методами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мошенников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в платежной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сфере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являются:</a:t>
            </a:r>
            <a:endParaRPr b="0" lang="ru-RU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Фишинг –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получение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конфиденциа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льных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данных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пользователя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путем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распростране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ния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вредоносного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ПО,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использовани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я поддельных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интернет-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сайтов и т.д.</a:t>
            </a:r>
            <a:endParaRPr b="0" lang="ru-RU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Социальная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инженерия –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совокупность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методов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хищения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данных без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использовани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я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технических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средств.</a:t>
            </a:r>
            <a:endParaRPr b="0" lang="ru-RU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Технологии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подмены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номера –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использовани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е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злоумышленн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иками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технологий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подмены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номера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позволяет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совершить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звонок с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номера банка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или другой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компании, к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которой есть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доверие.</a:t>
            </a:r>
            <a:endParaRPr b="0" lang="ru-RU" sz="27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f81b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8;p 7"/>
          <p:cNvSpPr/>
          <p:nvPr/>
        </p:nvSpPr>
        <p:spPr>
          <a:xfrm>
            <a:off x="13577760" y="0"/>
            <a:ext cx="4704480" cy="10286640"/>
          </a:xfrm>
          <a:custGeom>
            <a:avLst/>
            <a:gdLst/>
            <a:ahLst/>
            <a:rect l="l" t="t" r="r" b="b"/>
            <a:pathLst>
              <a:path w="3767609" h="6858000">
                <a:moveTo>
                  <a:pt x="0" y="0"/>
                </a:moveTo>
                <a:lnTo>
                  <a:pt x="3767609" y="0"/>
                </a:lnTo>
                <a:lnTo>
                  <a:pt x="37676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7a8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2850" spc="-1" strike="noStrike">
                <a:solidFill>
                  <a:srgbClr val="ffffff"/>
                </a:solidFill>
                <a:latin typeface="Calibri"/>
                <a:ea typeface="Calibri"/>
              </a:rPr>
              <a:t>ф</a:t>
            </a:r>
            <a:endParaRPr b="0" lang="ru-RU" sz="2850" spc="-1" strike="noStrike">
              <a:latin typeface="Arial"/>
            </a:endParaRPr>
          </a:p>
        </p:txBody>
      </p:sp>
      <p:sp>
        <p:nvSpPr>
          <p:cNvPr id="176" name="Google Shape;19;p 7"/>
          <p:cNvSpPr/>
          <p:nvPr/>
        </p:nvSpPr>
        <p:spPr>
          <a:xfrm>
            <a:off x="12636720" y="-1033200"/>
            <a:ext cx="5069520" cy="12810240"/>
          </a:xfrm>
          <a:custGeom>
            <a:avLst/>
            <a:gdLst/>
            <a:ahLst/>
            <a:rect l="l" t="t" r="r" b="b"/>
            <a:pathLst>
              <a:path w="3379988" h="8540374">
                <a:moveTo>
                  <a:pt x="0" y="0"/>
                </a:moveTo>
                <a:lnTo>
                  <a:pt x="88731" y="20479"/>
                </a:lnTo>
                <a:cubicBezTo>
                  <a:pt x="1981428" y="507449"/>
                  <a:pt x="3379988" y="2225492"/>
                  <a:pt x="3379988" y="4270187"/>
                </a:cubicBezTo>
                <a:cubicBezTo>
                  <a:pt x="3379988" y="6314882"/>
                  <a:pt x="1981428" y="8032926"/>
                  <a:pt x="88731" y="8519895"/>
                </a:cubicBezTo>
                <a:lnTo>
                  <a:pt x="0" y="8540374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Google Shape;20;p 7"/>
          <p:cNvSpPr/>
          <p:nvPr/>
        </p:nvSpPr>
        <p:spPr>
          <a:xfrm>
            <a:off x="12636720" y="-867600"/>
            <a:ext cx="4488120" cy="12479400"/>
          </a:xfrm>
          <a:custGeom>
            <a:avLst/>
            <a:gdLst/>
            <a:ahLst/>
            <a:rect l="l" t="t" r="r" b="b"/>
            <a:pathLst>
              <a:path w="2992368" h="8319802">
                <a:moveTo>
                  <a:pt x="0" y="0"/>
                </a:moveTo>
                <a:lnTo>
                  <a:pt x="113209" y="38306"/>
                </a:lnTo>
                <a:cubicBezTo>
                  <a:pt x="1793328" y="653480"/>
                  <a:pt x="2992368" y="2266665"/>
                  <a:pt x="2992368" y="4159901"/>
                </a:cubicBezTo>
                <a:cubicBezTo>
                  <a:pt x="2992368" y="6053137"/>
                  <a:pt x="1793328" y="7666322"/>
                  <a:pt x="113209" y="8281497"/>
                </a:cubicBezTo>
                <a:lnTo>
                  <a:pt x="0" y="8319802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Google Shape;21;p 7"/>
          <p:cNvSpPr/>
          <p:nvPr/>
        </p:nvSpPr>
        <p:spPr>
          <a:xfrm>
            <a:off x="12636720" y="-651960"/>
            <a:ext cx="3930120" cy="12047760"/>
          </a:xfrm>
          <a:custGeom>
            <a:avLst/>
            <a:gdLst/>
            <a:ahLst/>
            <a:rect l="l" t="t" r="r" b="b"/>
            <a:pathLst>
              <a:path w="2620254" h="8032130">
                <a:moveTo>
                  <a:pt x="0" y="0"/>
                </a:moveTo>
                <a:lnTo>
                  <a:pt x="134719" y="60906"/>
                </a:lnTo>
                <a:cubicBezTo>
                  <a:pt x="1605387" y="769546"/>
                  <a:pt x="2620254" y="2274288"/>
                  <a:pt x="2620254" y="4016065"/>
                </a:cubicBezTo>
                <a:cubicBezTo>
                  <a:pt x="2620254" y="5757842"/>
                  <a:pt x="1605387" y="7262585"/>
                  <a:pt x="134719" y="7971225"/>
                </a:cubicBezTo>
                <a:lnTo>
                  <a:pt x="0" y="8032130"/>
                </a:ln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Заголовок 2"/>
          <p:cNvSpPr/>
          <p:nvPr/>
        </p:nvSpPr>
        <p:spPr>
          <a:xfrm>
            <a:off x="733680" y="457200"/>
            <a:ext cx="168199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5400" spc="-1" strike="noStrike">
                <a:solidFill>
                  <a:srgbClr val="000000"/>
                </a:solidFill>
                <a:latin typeface="Calibri"/>
              </a:rPr>
              <a:t>Статистика за </a:t>
            </a:r>
            <a:r>
              <a:rPr b="1" lang="ru-RU" sz="5400" spc="-1" strike="noStrike">
                <a:solidFill>
                  <a:srgbClr val="000000"/>
                </a:solidFill>
                <a:latin typeface="Calibri"/>
              </a:rPr>
              <a:t>2021-2022 </a:t>
            </a:r>
            <a:r>
              <a:rPr b="1" lang="ru-RU" sz="5400" spc="-1" strike="noStrike">
                <a:solidFill>
                  <a:srgbClr val="000000"/>
                </a:solidFill>
                <a:latin typeface="Calibri"/>
              </a:rPr>
              <a:t>годы</a:t>
            </a:r>
            <a:endParaRPr b="0" lang="ru-RU" sz="5400" spc="-1" strike="noStrike">
              <a:latin typeface="Arial"/>
            </a:endParaRPr>
          </a:p>
        </p:txBody>
      </p:sp>
      <p:pic>
        <p:nvPicPr>
          <p:cNvPr id="180" name="Рисунок 2" descr=""/>
          <p:cNvPicPr/>
          <p:nvPr/>
        </p:nvPicPr>
        <p:blipFill>
          <a:blip r:embed="rId1"/>
          <a:stretch/>
        </p:blipFill>
        <p:spPr>
          <a:xfrm>
            <a:off x="1101240" y="1980000"/>
            <a:ext cx="12038760" cy="6794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f81b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;p 8"/>
          <p:cNvSpPr/>
          <p:nvPr/>
        </p:nvSpPr>
        <p:spPr>
          <a:xfrm>
            <a:off x="13577760" y="0"/>
            <a:ext cx="4704480" cy="10286640"/>
          </a:xfrm>
          <a:custGeom>
            <a:avLst/>
            <a:gdLst/>
            <a:ahLst/>
            <a:rect l="l" t="t" r="r" b="b"/>
            <a:pathLst>
              <a:path w="3767609" h="6858000">
                <a:moveTo>
                  <a:pt x="0" y="0"/>
                </a:moveTo>
                <a:lnTo>
                  <a:pt x="3767609" y="0"/>
                </a:lnTo>
                <a:lnTo>
                  <a:pt x="37676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7a8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2850" spc="-1" strike="noStrike">
                <a:solidFill>
                  <a:srgbClr val="ffffff"/>
                </a:solidFill>
                <a:latin typeface="Calibri"/>
                <a:ea typeface="Calibri"/>
              </a:rPr>
              <a:t>ф</a:t>
            </a:r>
            <a:endParaRPr b="0" lang="ru-RU" sz="2850" spc="-1" strike="noStrike">
              <a:latin typeface="Arial"/>
            </a:endParaRPr>
          </a:p>
        </p:txBody>
      </p:sp>
      <p:sp>
        <p:nvSpPr>
          <p:cNvPr id="182" name="Google Shape;19;p 8"/>
          <p:cNvSpPr/>
          <p:nvPr/>
        </p:nvSpPr>
        <p:spPr>
          <a:xfrm>
            <a:off x="12636720" y="-1033200"/>
            <a:ext cx="5069520" cy="12810240"/>
          </a:xfrm>
          <a:custGeom>
            <a:avLst/>
            <a:gdLst/>
            <a:ahLst/>
            <a:rect l="l" t="t" r="r" b="b"/>
            <a:pathLst>
              <a:path w="3379988" h="8540374">
                <a:moveTo>
                  <a:pt x="0" y="0"/>
                </a:moveTo>
                <a:lnTo>
                  <a:pt x="88731" y="20479"/>
                </a:lnTo>
                <a:cubicBezTo>
                  <a:pt x="1981428" y="507449"/>
                  <a:pt x="3379988" y="2225492"/>
                  <a:pt x="3379988" y="4270187"/>
                </a:cubicBezTo>
                <a:cubicBezTo>
                  <a:pt x="3379988" y="6314882"/>
                  <a:pt x="1981428" y="8032926"/>
                  <a:pt x="88731" y="8519895"/>
                </a:cubicBezTo>
                <a:lnTo>
                  <a:pt x="0" y="8540374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Google Shape;20;p 8"/>
          <p:cNvSpPr/>
          <p:nvPr/>
        </p:nvSpPr>
        <p:spPr>
          <a:xfrm>
            <a:off x="12636720" y="-867600"/>
            <a:ext cx="4488120" cy="12479400"/>
          </a:xfrm>
          <a:custGeom>
            <a:avLst/>
            <a:gdLst/>
            <a:ahLst/>
            <a:rect l="l" t="t" r="r" b="b"/>
            <a:pathLst>
              <a:path w="2992368" h="8319802">
                <a:moveTo>
                  <a:pt x="0" y="0"/>
                </a:moveTo>
                <a:lnTo>
                  <a:pt x="113209" y="38306"/>
                </a:lnTo>
                <a:cubicBezTo>
                  <a:pt x="1793328" y="653480"/>
                  <a:pt x="2992368" y="2266665"/>
                  <a:pt x="2992368" y="4159901"/>
                </a:cubicBezTo>
                <a:cubicBezTo>
                  <a:pt x="2992368" y="6053137"/>
                  <a:pt x="1793328" y="7666322"/>
                  <a:pt x="113209" y="8281497"/>
                </a:cubicBezTo>
                <a:lnTo>
                  <a:pt x="0" y="8319802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Google Shape;21;p 8"/>
          <p:cNvSpPr/>
          <p:nvPr/>
        </p:nvSpPr>
        <p:spPr>
          <a:xfrm>
            <a:off x="12636720" y="-651960"/>
            <a:ext cx="3930120" cy="12047760"/>
          </a:xfrm>
          <a:custGeom>
            <a:avLst/>
            <a:gdLst/>
            <a:ahLst/>
            <a:rect l="l" t="t" r="r" b="b"/>
            <a:pathLst>
              <a:path w="2620254" h="8032130">
                <a:moveTo>
                  <a:pt x="0" y="0"/>
                </a:moveTo>
                <a:lnTo>
                  <a:pt x="134719" y="60906"/>
                </a:lnTo>
                <a:cubicBezTo>
                  <a:pt x="1605387" y="769546"/>
                  <a:pt x="2620254" y="2274288"/>
                  <a:pt x="2620254" y="4016065"/>
                </a:cubicBezTo>
                <a:cubicBezTo>
                  <a:pt x="2620254" y="5757842"/>
                  <a:pt x="1605387" y="7262585"/>
                  <a:pt x="134719" y="7971225"/>
                </a:cubicBezTo>
                <a:lnTo>
                  <a:pt x="0" y="8032130"/>
                </a:ln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Заголовок 13"/>
          <p:cNvSpPr/>
          <p:nvPr/>
        </p:nvSpPr>
        <p:spPr>
          <a:xfrm>
            <a:off x="733680" y="457200"/>
            <a:ext cx="168199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5400" spc="-1" strike="noStrike">
                <a:solidFill>
                  <a:srgbClr val="000000"/>
                </a:solidFill>
                <a:latin typeface="Calibri"/>
              </a:rPr>
              <a:t>Статистика за 2021-2022 годы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ru-RU" sz="5400" spc="-1" strike="noStrike">
              <a:latin typeface="Arial"/>
            </a:endParaRPr>
          </a:p>
        </p:txBody>
      </p:sp>
      <p:sp>
        <p:nvSpPr>
          <p:cNvPr id="186" name="Прямоугольник 9"/>
          <p:cNvSpPr/>
          <p:nvPr/>
        </p:nvSpPr>
        <p:spPr>
          <a:xfrm>
            <a:off x="631080" y="2520000"/>
            <a:ext cx="14488920" cy="378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В 2022 году снижение количества операций с одновременным ростом объема за счет увеличения средней суммы операции. Это связанно с ростом объема операций, совершенных с использованием электронных средств платежа.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В 2022 году доля объема операций без согласия клиентов в общем объеме операций по переводу денежных средств составила 0,00097% (в 2021 году — 0,00130%). Эти значения не превышают установленный Банком России целевой показатель доли таких операций в общем объеме операций (0,005%), совершенных с использованием платежных карт.</a:t>
            </a:r>
            <a:endParaRPr b="0" lang="ru-RU" sz="28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f81b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;p1"/>
          <p:cNvSpPr/>
          <p:nvPr/>
        </p:nvSpPr>
        <p:spPr>
          <a:xfrm>
            <a:off x="13577760" y="0"/>
            <a:ext cx="4704480" cy="10286640"/>
          </a:xfrm>
          <a:custGeom>
            <a:avLst/>
            <a:gdLst/>
            <a:ahLst/>
            <a:rect l="l" t="t" r="r" b="b"/>
            <a:pathLst>
              <a:path w="3767609" h="6858000">
                <a:moveTo>
                  <a:pt x="0" y="0"/>
                </a:moveTo>
                <a:lnTo>
                  <a:pt x="3767609" y="0"/>
                </a:lnTo>
                <a:lnTo>
                  <a:pt x="37676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7a8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2850" spc="-1" strike="noStrike">
                <a:solidFill>
                  <a:srgbClr val="ffffff"/>
                </a:solidFill>
                <a:latin typeface="Calibri"/>
                <a:ea typeface="Calibri"/>
              </a:rPr>
              <a:t>ф</a:t>
            </a:r>
            <a:endParaRPr b="0" lang="ru-RU" sz="2850" spc="-1" strike="noStrike">
              <a:latin typeface="Arial"/>
            </a:endParaRPr>
          </a:p>
        </p:txBody>
      </p:sp>
      <p:sp>
        <p:nvSpPr>
          <p:cNvPr id="188" name="Google Shape;19;p1"/>
          <p:cNvSpPr/>
          <p:nvPr/>
        </p:nvSpPr>
        <p:spPr>
          <a:xfrm>
            <a:off x="12636720" y="-1033200"/>
            <a:ext cx="5069520" cy="12810240"/>
          </a:xfrm>
          <a:custGeom>
            <a:avLst/>
            <a:gdLst/>
            <a:ahLst/>
            <a:rect l="l" t="t" r="r" b="b"/>
            <a:pathLst>
              <a:path w="3379988" h="8540374">
                <a:moveTo>
                  <a:pt x="0" y="0"/>
                </a:moveTo>
                <a:lnTo>
                  <a:pt x="88731" y="20479"/>
                </a:lnTo>
                <a:cubicBezTo>
                  <a:pt x="1981428" y="507449"/>
                  <a:pt x="3379988" y="2225492"/>
                  <a:pt x="3379988" y="4270187"/>
                </a:cubicBezTo>
                <a:cubicBezTo>
                  <a:pt x="3379988" y="6314882"/>
                  <a:pt x="1981428" y="8032926"/>
                  <a:pt x="88731" y="8519895"/>
                </a:cubicBezTo>
                <a:lnTo>
                  <a:pt x="0" y="8540374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Google Shape;20;p1"/>
          <p:cNvSpPr/>
          <p:nvPr/>
        </p:nvSpPr>
        <p:spPr>
          <a:xfrm>
            <a:off x="12636720" y="-867600"/>
            <a:ext cx="4488120" cy="12479400"/>
          </a:xfrm>
          <a:custGeom>
            <a:avLst/>
            <a:gdLst/>
            <a:ahLst/>
            <a:rect l="l" t="t" r="r" b="b"/>
            <a:pathLst>
              <a:path w="2992368" h="8319802">
                <a:moveTo>
                  <a:pt x="0" y="0"/>
                </a:moveTo>
                <a:lnTo>
                  <a:pt x="113209" y="38306"/>
                </a:lnTo>
                <a:cubicBezTo>
                  <a:pt x="1793328" y="653480"/>
                  <a:pt x="2992368" y="2266665"/>
                  <a:pt x="2992368" y="4159901"/>
                </a:cubicBezTo>
                <a:cubicBezTo>
                  <a:pt x="2992368" y="6053137"/>
                  <a:pt x="1793328" y="7666322"/>
                  <a:pt x="113209" y="8281497"/>
                </a:cubicBezTo>
                <a:lnTo>
                  <a:pt x="0" y="8319802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Google Shape;21;p1"/>
          <p:cNvSpPr/>
          <p:nvPr/>
        </p:nvSpPr>
        <p:spPr>
          <a:xfrm>
            <a:off x="12636720" y="-651960"/>
            <a:ext cx="3930120" cy="12047760"/>
          </a:xfrm>
          <a:custGeom>
            <a:avLst/>
            <a:gdLst/>
            <a:ahLst/>
            <a:rect l="l" t="t" r="r" b="b"/>
            <a:pathLst>
              <a:path w="2620254" h="8032130">
                <a:moveTo>
                  <a:pt x="0" y="0"/>
                </a:moveTo>
                <a:lnTo>
                  <a:pt x="134719" y="60906"/>
                </a:lnTo>
                <a:cubicBezTo>
                  <a:pt x="1605387" y="769546"/>
                  <a:pt x="2620254" y="2274288"/>
                  <a:pt x="2620254" y="4016065"/>
                </a:cubicBezTo>
                <a:cubicBezTo>
                  <a:pt x="2620254" y="5757842"/>
                  <a:pt x="1605387" y="7262585"/>
                  <a:pt x="134719" y="7971225"/>
                </a:cubicBezTo>
                <a:lnTo>
                  <a:pt x="0" y="8032130"/>
                </a:ln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Заголовок 6"/>
          <p:cNvSpPr/>
          <p:nvPr/>
        </p:nvSpPr>
        <p:spPr>
          <a:xfrm>
            <a:off x="733680" y="457200"/>
            <a:ext cx="168199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5400" spc="-1" strike="noStrike">
                <a:solidFill>
                  <a:srgbClr val="000000"/>
                </a:solidFill>
                <a:latin typeface="Calibri"/>
              </a:rPr>
              <a:t>Новое в финансовом мошенничестве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92" name="Прямоугольник 7"/>
          <p:cNvSpPr/>
          <p:nvPr/>
        </p:nvSpPr>
        <p:spPr>
          <a:xfrm>
            <a:off x="631080" y="2520000"/>
            <a:ext cx="13408920" cy="544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Самым распространенным методов мошенников является социальная инженерия, ее доля в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объеме операций, проведенных без согласия клиентов, в 2022 году составила 50,4% (2021: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49,4%).</a:t>
            </a:r>
            <a:endParaRPr b="0" lang="ru-RU" sz="27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7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Также порядка 18% операций пришлось на оплату услуг и товаров в Интернете. В 2022 году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зафиксировано более 515 тыс. случаев, сумма хищений составила 2,5 трлн руб.</a:t>
            </a:r>
            <a:endParaRPr b="0" lang="ru-RU" sz="27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27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Самыми распространенными каналами деятельности мошенников оказались системы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дистанционного банковского обслуживания. В 2022 году сумма хищений через этот канал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составила 9,2 трлн руб., что составляет 65% операций без согласия клиентов.</a:t>
            </a:r>
            <a:endParaRPr b="0" lang="ru-RU" sz="27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f81b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8;p 2"/>
          <p:cNvSpPr/>
          <p:nvPr/>
        </p:nvSpPr>
        <p:spPr>
          <a:xfrm>
            <a:off x="13577760" y="0"/>
            <a:ext cx="4704480" cy="10286640"/>
          </a:xfrm>
          <a:custGeom>
            <a:avLst/>
            <a:gdLst/>
            <a:ahLst/>
            <a:rect l="l" t="t" r="r" b="b"/>
            <a:pathLst>
              <a:path w="3767609" h="6858000">
                <a:moveTo>
                  <a:pt x="0" y="0"/>
                </a:moveTo>
                <a:lnTo>
                  <a:pt x="3767609" y="0"/>
                </a:lnTo>
                <a:lnTo>
                  <a:pt x="37676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7a8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2850" spc="-1" strike="noStrike">
                <a:solidFill>
                  <a:srgbClr val="ffffff"/>
                </a:solidFill>
                <a:latin typeface="Calibri"/>
                <a:ea typeface="Calibri"/>
              </a:rPr>
              <a:t>ф</a:t>
            </a:r>
            <a:endParaRPr b="0" lang="ru-RU" sz="2850" spc="-1" strike="noStrike">
              <a:latin typeface="Arial"/>
            </a:endParaRPr>
          </a:p>
        </p:txBody>
      </p:sp>
      <p:sp>
        <p:nvSpPr>
          <p:cNvPr id="194" name="Google Shape;19;p 2"/>
          <p:cNvSpPr/>
          <p:nvPr/>
        </p:nvSpPr>
        <p:spPr>
          <a:xfrm>
            <a:off x="12636720" y="-1033200"/>
            <a:ext cx="5069520" cy="12810240"/>
          </a:xfrm>
          <a:custGeom>
            <a:avLst/>
            <a:gdLst/>
            <a:ahLst/>
            <a:rect l="l" t="t" r="r" b="b"/>
            <a:pathLst>
              <a:path w="3379988" h="8540374">
                <a:moveTo>
                  <a:pt x="0" y="0"/>
                </a:moveTo>
                <a:lnTo>
                  <a:pt x="88731" y="20479"/>
                </a:lnTo>
                <a:cubicBezTo>
                  <a:pt x="1981428" y="507449"/>
                  <a:pt x="3379988" y="2225492"/>
                  <a:pt x="3379988" y="4270187"/>
                </a:cubicBezTo>
                <a:cubicBezTo>
                  <a:pt x="3379988" y="6314882"/>
                  <a:pt x="1981428" y="8032926"/>
                  <a:pt x="88731" y="8519895"/>
                </a:cubicBezTo>
                <a:lnTo>
                  <a:pt x="0" y="8540374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Google Shape;20;p 2"/>
          <p:cNvSpPr/>
          <p:nvPr/>
        </p:nvSpPr>
        <p:spPr>
          <a:xfrm>
            <a:off x="12636720" y="-867600"/>
            <a:ext cx="4488120" cy="12479400"/>
          </a:xfrm>
          <a:custGeom>
            <a:avLst/>
            <a:gdLst/>
            <a:ahLst/>
            <a:rect l="l" t="t" r="r" b="b"/>
            <a:pathLst>
              <a:path w="2992368" h="8319802">
                <a:moveTo>
                  <a:pt x="0" y="0"/>
                </a:moveTo>
                <a:lnTo>
                  <a:pt x="113209" y="38306"/>
                </a:lnTo>
                <a:cubicBezTo>
                  <a:pt x="1793328" y="653480"/>
                  <a:pt x="2992368" y="2266665"/>
                  <a:pt x="2992368" y="4159901"/>
                </a:cubicBezTo>
                <a:cubicBezTo>
                  <a:pt x="2992368" y="6053137"/>
                  <a:pt x="1793328" y="7666322"/>
                  <a:pt x="113209" y="8281497"/>
                </a:cubicBezTo>
                <a:lnTo>
                  <a:pt x="0" y="8319802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Google Shape;21;p 2"/>
          <p:cNvSpPr/>
          <p:nvPr/>
        </p:nvSpPr>
        <p:spPr>
          <a:xfrm>
            <a:off x="12636720" y="-651960"/>
            <a:ext cx="3930120" cy="12047760"/>
          </a:xfrm>
          <a:custGeom>
            <a:avLst/>
            <a:gdLst/>
            <a:ahLst/>
            <a:rect l="l" t="t" r="r" b="b"/>
            <a:pathLst>
              <a:path w="2620254" h="8032130">
                <a:moveTo>
                  <a:pt x="0" y="0"/>
                </a:moveTo>
                <a:lnTo>
                  <a:pt x="134719" y="60906"/>
                </a:lnTo>
                <a:cubicBezTo>
                  <a:pt x="1605387" y="769546"/>
                  <a:pt x="2620254" y="2274288"/>
                  <a:pt x="2620254" y="4016065"/>
                </a:cubicBezTo>
                <a:cubicBezTo>
                  <a:pt x="2620254" y="5757842"/>
                  <a:pt x="1605387" y="7262585"/>
                  <a:pt x="134719" y="7971225"/>
                </a:cubicBezTo>
                <a:lnTo>
                  <a:pt x="0" y="8032130"/>
                </a:ln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Заголовок 8"/>
          <p:cNvSpPr/>
          <p:nvPr/>
        </p:nvSpPr>
        <p:spPr>
          <a:xfrm>
            <a:off x="733680" y="457200"/>
            <a:ext cx="168199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5400" spc="-1" strike="noStrike">
                <a:solidFill>
                  <a:srgbClr val="000000"/>
                </a:solidFill>
                <a:latin typeface="Calibri"/>
              </a:rPr>
              <a:t>Новое в финансовом мошенничестве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98" name="Прямоугольник 2"/>
          <p:cNvSpPr/>
          <p:nvPr/>
        </p:nvSpPr>
        <p:spPr>
          <a:xfrm>
            <a:off x="631080" y="2057400"/>
            <a:ext cx="14488920" cy="590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96000"/>
          </a:bodyPr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Если клиент банка самостоятельно перевел деньги мошенникам или предоставил им банковские данные, то банк не обязан возвращать похищенную сумму.</a:t>
            </a:r>
            <a:endParaRPr b="0" lang="ru-RU" sz="2700" spc="-1" strike="noStrike">
              <a:latin typeface="Times New Roman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На рассмотрении законопроект «О внесении изменений в Федеральный закон О национальной платежной системе»*, позволяющий расширить возможности банков по возврату денежных средств.</a:t>
            </a:r>
            <a:endParaRPr b="0" lang="ru-RU" sz="2700" spc="-1" strike="noStrike">
              <a:latin typeface="Times New Roman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Согласно данному законопроекту, оператор по переводу денежных средств обязан провести проверку операции на наличие признаков совершения без согласия клиента. При наличии данных признаков оператор приостанавливает прием распоряжений клиента о переводе денежных средств на два дня. По истечении двух дней оператор может совершить операцию по распоряжению клиента только при подаче повторного поручения и при условии отсутствия признаков совершения операции без согласия клиента.</a:t>
            </a:r>
            <a:endParaRPr b="0" lang="ru-RU" sz="2700" spc="-1" strike="noStrike">
              <a:latin typeface="Times New Roman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700" spc="-1" strike="noStrike">
              <a:latin typeface="Times New Roman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700" spc="-1" strike="noStrike"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ru-RU" sz="2400" spc="-1" strike="noStrike">
                <a:solidFill>
                  <a:srgbClr val="000000"/>
                </a:solidFill>
                <a:latin typeface="Times New Roman"/>
              </a:rPr>
              <a:t>*  Сис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тема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</a:rPr>
              <a:t> обеспечения законода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т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</a:rPr>
              <a:t>ельной дея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т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</a:rPr>
              <a:t>ельнос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т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</a:rPr>
              <a:t>и: [сай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т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</a:rPr>
              <a:t>]. URL: </a:t>
            </a:r>
            <a:r>
              <a:rPr b="0" i="1" lang="ru-RU" sz="2400" spc="-1" strike="noStrike" u="sng">
                <a:solidFill>
                  <a:srgbClr val="0563c1"/>
                </a:solidFill>
                <a:uFillTx/>
                <a:latin typeface="Times New Roman"/>
                <a:hlinkClick r:id="rId1"/>
              </a:rPr>
              <a:t>https://sozd.duma.gov.ru/bill/197920-8</a:t>
            </a:r>
            <a:r>
              <a:rPr b="0" i="1" lang="ru-RU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2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f81b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8;p 3"/>
          <p:cNvSpPr/>
          <p:nvPr/>
        </p:nvSpPr>
        <p:spPr>
          <a:xfrm>
            <a:off x="13577760" y="0"/>
            <a:ext cx="4704480" cy="10286640"/>
          </a:xfrm>
          <a:custGeom>
            <a:avLst/>
            <a:gdLst/>
            <a:ahLst/>
            <a:rect l="l" t="t" r="r" b="b"/>
            <a:pathLst>
              <a:path w="3767609" h="6858000">
                <a:moveTo>
                  <a:pt x="0" y="0"/>
                </a:moveTo>
                <a:lnTo>
                  <a:pt x="3767609" y="0"/>
                </a:lnTo>
                <a:lnTo>
                  <a:pt x="37676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7a8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2850" spc="-1" strike="noStrike">
                <a:solidFill>
                  <a:srgbClr val="ffffff"/>
                </a:solidFill>
                <a:latin typeface="Calibri"/>
                <a:ea typeface="Calibri"/>
              </a:rPr>
              <a:t>ф</a:t>
            </a:r>
            <a:endParaRPr b="0" lang="ru-RU" sz="2850" spc="-1" strike="noStrike">
              <a:latin typeface="Arial"/>
            </a:endParaRPr>
          </a:p>
        </p:txBody>
      </p:sp>
      <p:sp>
        <p:nvSpPr>
          <p:cNvPr id="200" name="Google Shape;19;p 3"/>
          <p:cNvSpPr/>
          <p:nvPr/>
        </p:nvSpPr>
        <p:spPr>
          <a:xfrm>
            <a:off x="12636720" y="-1033200"/>
            <a:ext cx="5069520" cy="12810240"/>
          </a:xfrm>
          <a:custGeom>
            <a:avLst/>
            <a:gdLst/>
            <a:ahLst/>
            <a:rect l="l" t="t" r="r" b="b"/>
            <a:pathLst>
              <a:path w="3379988" h="8540374">
                <a:moveTo>
                  <a:pt x="0" y="0"/>
                </a:moveTo>
                <a:lnTo>
                  <a:pt x="88731" y="20479"/>
                </a:lnTo>
                <a:cubicBezTo>
                  <a:pt x="1981428" y="507449"/>
                  <a:pt x="3379988" y="2225492"/>
                  <a:pt x="3379988" y="4270187"/>
                </a:cubicBezTo>
                <a:cubicBezTo>
                  <a:pt x="3379988" y="6314882"/>
                  <a:pt x="1981428" y="8032926"/>
                  <a:pt x="88731" y="8519895"/>
                </a:cubicBezTo>
                <a:lnTo>
                  <a:pt x="0" y="8540374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Google Shape;20;p 3"/>
          <p:cNvSpPr/>
          <p:nvPr/>
        </p:nvSpPr>
        <p:spPr>
          <a:xfrm>
            <a:off x="12636720" y="-867600"/>
            <a:ext cx="4488120" cy="12479400"/>
          </a:xfrm>
          <a:custGeom>
            <a:avLst/>
            <a:gdLst/>
            <a:ahLst/>
            <a:rect l="l" t="t" r="r" b="b"/>
            <a:pathLst>
              <a:path w="2992368" h="8319802">
                <a:moveTo>
                  <a:pt x="0" y="0"/>
                </a:moveTo>
                <a:lnTo>
                  <a:pt x="113209" y="38306"/>
                </a:lnTo>
                <a:cubicBezTo>
                  <a:pt x="1793328" y="653480"/>
                  <a:pt x="2992368" y="2266665"/>
                  <a:pt x="2992368" y="4159901"/>
                </a:cubicBezTo>
                <a:cubicBezTo>
                  <a:pt x="2992368" y="6053137"/>
                  <a:pt x="1793328" y="7666322"/>
                  <a:pt x="113209" y="8281497"/>
                </a:cubicBezTo>
                <a:lnTo>
                  <a:pt x="0" y="8319802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Google Shape;21;p 3"/>
          <p:cNvSpPr/>
          <p:nvPr/>
        </p:nvSpPr>
        <p:spPr>
          <a:xfrm>
            <a:off x="12636720" y="-651960"/>
            <a:ext cx="3930120" cy="12047760"/>
          </a:xfrm>
          <a:custGeom>
            <a:avLst/>
            <a:gdLst/>
            <a:ahLst/>
            <a:rect l="l" t="t" r="r" b="b"/>
            <a:pathLst>
              <a:path w="2620254" h="8032130">
                <a:moveTo>
                  <a:pt x="0" y="0"/>
                </a:moveTo>
                <a:lnTo>
                  <a:pt x="134719" y="60906"/>
                </a:lnTo>
                <a:cubicBezTo>
                  <a:pt x="1605387" y="769546"/>
                  <a:pt x="2620254" y="2274288"/>
                  <a:pt x="2620254" y="4016065"/>
                </a:cubicBezTo>
                <a:cubicBezTo>
                  <a:pt x="2620254" y="5757842"/>
                  <a:pt x="1605387" y="7262585"/>
                  <a:pt x="134719" y="7971225"/>
                </a:cubicBezTo>
                <a:lnTo>
                  <a:pt x="0" y="8032130"/>
                </a:ln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Заголовок 9"/>
          <p:cNvSpPr/>
          <p:nvPr/>
        </p:nvSpPr>
        <p:spPr>
          <a:xfrm>
            <a:off x="733680" y="457200"/>
            <a:ext cx="168199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5400" spc="-1" strike="noStrike">
                <a:solidFill>
                  <a:srgbClr val="000000"/>
                </a:solidFill>
                <a:latin typeface="Calibri"/>
              </a:rPr>
              <a:t>Новое в финансовом мошенничестве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204" name="Прямоугольник 3"/>
          <p:cNvSpPr/>
          <p:nvPr/>
        </p:nvSpPr>
        <p:spPr>
          <a:xfrm>
            <a:off x="631080" y="2057400"/>
            <a:ext cx="16344720" cy="590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5000"/>
          </a:bodyPr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В 2022 году необходимо отдельно выделить наиболее популярные способы мошенничества со счетов владельцев карт</a:t>
            </a: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Активно используется опробованная ранее схема с получением права безакцептного списания средств со счетов карт (получение согласия на подписку, согласие на безакцептное списание при покупке и др.)</a:t>
            </a: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С началом специальной военной операции на Украине в феврале 2022 года мошенничество на основе социальной инженерии с территории Украины и не только стало масштабным – используются не только технические средства для подмены номеров входящих звонков, но и полноценные Контакт-центры с большим количеством задействованных сотрудников.</a:t>
            </a: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Большое количество мошеннических звонков гражданам осуществляется от имени МВД, Центрального Банка и других государственных структур</a:t>
            </a: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f81b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18;p 4"/>
          <p:cNvSpPr/>
          <p:nvPr/>
        </p:nvSpPr>
        <p:spPr>
          <a:xfrm>
            <a:off x="13577760" y="0"/>
            <a:ext cx="4704480" cy="10286640"/>
          </a:xfrm>
          <a:custGeom>
            <a:avLst/>
            <a:gdLst/>
            <a:ahLst/>
            <a:rect l="l" t="t" r="r" b="b"/>
            <a:pathLst>
              <a:path w="3767609" h="6858000">
                <a:moveTo>
                  <a:pt x="0" y="0"/>
                </a:moveTo>
                <a:lnTo>
                  <a:pt x="3767609" y="0"/>
                </a:lnTo>
                <a:lnTo>
                  <a:pt x="37676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7a8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2850" spc="-1" strike="noStrike">
                <a:solidFill>
                  <a:srgbClr val="ffffff"/>
                </a:solidFill>
                <a:latin typeface="Calibri"/>
                <a:ea typeface="Calibri"/>
              </a:rPr>
              <a:t>ф</a:t>
            </a:r>
            <a:endParaRPr b="0" lang="ru-RU" sz="2850" spc="-1" strike="noStrike">
              <a:latin typeface="Arial"/>
            </a:endParaRPr>
          </a:p>
        </p:txBody>
      </p:sp>
      <p:sp>
        <p:nvSpPr>
          <p:cNvPr id="206" name="Google Shape;19;p 4"/>
          <p:cNvSpPr/>
          <p:nvPr/>
        </p:nvSpPr>
        <p:spPr>
          <a:xfrm>
            <a:off x="12636720" y="-1033200"/>
            <a:ext cx="5069520" cy="12810240"/>
          </a:xfrm>
          <a:custGeom>
            <a:avLst/>
            <a:gdLst/>
            <a:ahLst/>
            <a:rect l="l" t="t" r="r" b="b"/>
            <a:pathLst>
              <a:path w="3379988" h="8540374">
                <a:moveTo>
                  <a:pt x="0" y="0"/>
                </a:moveTo>
                <a:lnTo>
                  <a:pt x="88731" y="20479"/>
                </a:lnTo>
                <a:cubicBezTo>
                  <a:pt x="1981428" y="507449"/>
                  <a:pt x="3379988" y="2225492"/>
                  <a:pt x="3379988" y="4270187"/>
                </a:cubicBezTo>
                <a:cubicBezTo>
                  <a:pt x="3379988" y="6314882"/>
                  <a:pt x="1981428" y="8032926"/>
                  <a:pt x="88731" y="8519895"/>
                </a:cubicBezTo>
                <a:lnTo>
                  <a:pt x="0" y="8540374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Google Shape;20;p 4"/>
          <p:cNvSpPr/>
          <p:nvPr/>
        </p:nvSpPr>
        <p:spPr>
          <a:xfrm>
            <a:off x="12636720" y="-867600"/>
            <a:ext cx="4488120" cy="12479400"/>
          </a:xfrm>
          <a:custGeom>
            <a:avLst/>
            <a:gdLst/>
            <a:ahLst/>
            <a:rect l="l" t="t" r="r" b="b"/>
            <a:pathLst>
              <a:path w="2992368" h="8319802">
                <a:moveTo>
                  <a:pt x="0" y="0"/>
                </a:moveTo>
                <a:lnTo>
                  <a:pt x="113209" y="38306"/>
                </a:lnTo>
                <a:cubicBezTo>
                  <a:pt x="1793328" y="653480"/>
                  <a:pt x="2992368" y="2266665"/>
                  <a:pt x="2992368" y="4159901"/>
                </a:cubicBezTo>
                <a:cubicBezTo>
                  <a:pt x="2992368" y="6053137"/>
                  <a:pt x="1793328" y="7666322"/>
                  <a:pt x="113209" y="8281497"/>
                </a:cubicBezTo>
                <a:lnTo>
                  <a:pt x="0" y="8319802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Google Shape;21;p 4"/>
          <p:cNvSpPr/>
          <p:nvPr/>
        </p:nvSpPr>
        <p:spPr>
          <a:xfrm>
            <a:off x="12636720" y="-651960"/>
            <a:ext cx="3930120" cy="12047760"/>
          </a:xfrm>
          <a:custGeom>
            <a:avLst/>
            <a:gdLst/>
            <a:ahLst/>
            <a:rect l="l" t="t" r="r" b="b"/>
            <a:pathLst>
              <a:path w="2620254" h="8032130">
                <a:moveTo>
                  <a:pt x="0" y="0"/>
                </a:moveTo>
                <a:lnTo>
                  <a:pt x="134719" y="60906"/>
                </a:lnTo>
                <a:cubicBezTo>
                  <a:pt x="1605387" y="769546"/>
                  <a:pt x="2620254" y="2274288"/>
                  <a:pt x="2620254" y="4016065"/>
                </a:cubicBezTo>
                <a:cubicBezTo>
                  <a:pt x="2620254" y="5757842"/>
                  <a:pt x="1605387" y="7262585"/>
                  <a:pt x="134719" y="7971225"/>
                </a:cubicBezTo>
                <a:lnTo>
                  <a:pt x="0" y="8032130"/>
                </a:ln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Заголовок 10"/>
          <p:cNvSpPr/>
          <p:nvPr/>
        </p:nvSpPr>
        <p:spPr>
          <a:xfrm>
            <a:off x="733680" y="457200"/>
            <a:ext cx="168199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5400" spc="-1" strike="noStrike">
                <a:solidFill>
                  <a:srgbClr val="000000"/>
                </a:solidFill>
                <a:latin typeface="Calibri"/>
              </a:rPr>
              <a:t>Новое в финансовом мошенничестве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210" name="Прямоугольник 4"/>
          <p:cNvSpPr/>
          <p:nvPr/>
        </p:nvSpPr>
        <p:spPr>
          <a:xfrm>
            <a:off x="631080" y="2057400"/>
            <a:ext cx="16344720" cy="590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5000"/>
          </a:bodyPr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В 2022 году необходимо отдельно выделить наиболее популярные способы мошенничества со счетов владельцев карт</a:t>
            </a: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Активно используется опробованная ранее схема с получением права безакцептного списания средств со счетов карт (получение согласия на подписку, согласие на безакцептное списание при покупке и др.)</a:t>
            </a: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С началом специальной военной операции на Украине в феврале 2022 года мошенничество на основе социальной инженерии с территории Украины и не только стало масштабным – используются не только технические средства для подмены номеров входящих звонков, но и полноценные Контакт-центры с большим количеством задействованных сотрудников.</a:t>
            </a: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Большое количество мошеннических звонков гражданам осуществляется от имени МВД, Центрального Банка и других государственных структур</a:t>
            </a: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f81b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18;p 5"/>
          <p:cNvSpPr/>
          <p:nvPr/>
        </p:nvSpPr>
        <p:spPr>
          <a:xfrm>
            <a:off x="13577760" y="0"/>
            <a:ext cx="4704480" cy="10286640"/>
          </a:xfrm>
          <a:custGeom>
            <a:avLst/>
            <a:gdLst/>
            <a:ahLst/>
            <a:rect l="l" t="t" r="r" b="b"/>
            <a:pathLst>
              <a:path w="3767609" h="6858000">
                <a:moveTo>
                  <a:pt x="0" y="0"/>
                </a:moveTo>
                <a:lnTo>
                  <a:pt x="3767609" y="0"/>
                </a:lnTo>
                <a:lnTo>
                  <a:pt x="37676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17a8c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37160" rIns="137160" tIns="68400" bIns="684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2850" spc="-1" strike="noStrike">
                <a:solidFill>
                  <a:srgbClr val="ffffff"/>
                </a:solidFill>
                <a:latin typeface="Calibri"/>
                <a:ea typeface="Calibri"/>
              </a:rPr>
              <a:t>ф</a:t>
            </a:r>
            <a:endParaRPr b="0" lang="ru-RU" sz="2850" spc="-1" strike="noStrike">
              <a:latin typeface="Arial"/>
            </a:endParaRPr>
          </a:p>
        </p:txBody>
      </p:sp>
      <p:sp>
        <p:nvSpPr>
          <p:cNvPr id="212" name="Google Shape;19;p 5"/>
          <p:cNvSpPr/>
          <p:nvPr/>
        </p:nvSpPr>
        <p:spPr>
          <a:xfrm>
            <a:off x="12636720" y="-1033200"/>
            <a:ext cx="5069520" cy="12810240"/>
          </a:xfrm>
          <a:custGeom>
            <a:avLst/>
            <a:gdLst/>
            <a:ahLst/>
            <a:rect l="l" t="t" r="r" b="b"/>
            <a:pathLst>
              <a:path w="3379988" h="8540374">
                <a:moveTo>
                  <a:pt x="0" y="0"/>
                </a:moveTo>
                <a:lnTo>
                  <a:pt x="88731" y="20479"/>
                </a:lnTo>
                <a:cubicBezTo>
                  <a:pt x="1981428" y="507449"/>
                  <a:pt x="3379988" y="2225492"/>
                  <a:pt x="3379988" y="4270187"/>
                </a:cubicBezTo>
                <a:cubicBezTo>
                  <a:pt x="3379988" y="6314882"/>
                  <a:pt x="1981428" y="8032926"/>
                  <a:pt x="88731" y="8519895"/>
                </a:cubicBezTo>
                <a:lnTo>
                  <a:pt x="0" y="8540374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Google Shape;20;p 5"/>
          <p:cNvSpPr/>
          <p:nvPr/>
        </p:nvSpPr>
        <p:spPr>
          <a:xfrm>
            <a:off x="12636720" y="-867600"/>
            <a:ext cx="4488120" cy="12479400"/>
          </a:xfrm>
          <a:custGeom>
            <a:avLst/>
            <a:gdLst/>
            <a:ahLst/>
            <a:rect l="l" t="t" r="r" b="b"/>
            <a:pathLst>
              <a:path w="2992368" h="8319802">
                <a:moveTo>
                  <a:pt x="0" y="0"/>
                </a:moveTo>
                <a:lnTo>
                  <a:pt x="113209" y="38306"/>
                </a:lnTo>
                <a:cubicBezTo>
                  <a:pt x="1793328" y="653480"/>
                  <a:pt x="2992368" y="2266665"/>
                  <a:pt x="2992368" y="4159901"/>
                </a:cubicBezTo>
                <a:cubicBezTo>
                  <a:pt x="2992368" y="6053137"/>
                  <a:pt x="1793328" y="7666322"/>
                  <a:pt x="113209" y="8281497"/>
                </a:cubicBezTo>
                <a:lnTo>
                  <a:pt x="0" y="8319802"/>
                </a:lnTo>
                <a:close/>
              </a:path>
            </a:pathLst>
          </a:custGeom>
          <a:solidFill>
            <a:schemeClr val="lt1">
              <a:alpha val="3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Google Shape;21;p 5"/>
          <p:cNvSpPr/>
          <p:nvPr/>
        </p:nvSpPr>
        <p:spPr>
          <a:xfrm>
            <a:off x="12636720" y="-651960"/>
            <a:ext cx="3930120" cy="12047760"/>
          </a:xfrm>
          <a:custGeom>
            <a:avLst/>
            <a:gdLst/>
            <a:ahLst/>
            <a:rect l="l" t="t" r="r" b="b"/>
            <a:pathLst>
              <a:path w="2620254" h="8032130">
                <a:moveTo>
                  <a:pt x="0" y="0"/>
                </a:moveTo>
                <a:lnTo>
                  <a:pt x="134719" y="60906"/>
                </a:lnTo>
                <a:cubicBezTo>
                  <a:pt x="1605387" y="769546"/>
                  <a:pt x="2620254" y="2274288"/>
                  <a:pt x="2620254" y="4016065"/>
                </a:cubicBezTo>
                <a:cubicBezTo>
                  <a:pt x="2620254" y="5757842"/>
                  <a:pt x="1605387" y="7262585"/>
                  <a:pt x="134719" y="7971225"/>
                </a:cubicBezTo>
                <a:lnTo>
                  <a:pt x="0" y="8032130"/>
                </a:lnTo>
                <a:close/>
              </a:path>
            </a:pathLst>
          </a:cu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Заголовок 11"/>
          <p:cNvSpPr/>
          <p:nvPr/>
        </p:nvSpPr>
        <p:spPr>
          <a:xfrm>
            <a:off x="733680" y="457200"/>
            <a:ext cx="1681992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5400" spc="-1" strike="noStrike">
                <a:solidFill>
                  <a:srgbClr val="000000"/>
                </a:solidFill>
                <a:latin typeface="Calibri"/>
              </a:rPr>
              <a:t>Новое в финансовом мошенничестве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216" name="Прямоугольник 5"/>
          <p:cNvSpPr/>
          <p:nvPr/>
        </p:nvSpPr>
        <p:spPr>
          <a:xfrm>
            <a:off x="631080" y="2057400"/>
            <a:ext cx="16344720" cy="590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5000"/>
          </a:bodyPr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В 2022 году необходимо отдельно выделить наиболее популярные способы мошенничества со счетов владельцев карт</a:t>
            </a: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Активно используется опробованная ранее схема с получением права безакцептного списания средств со счетов карт (получение согласия на подписку, согласие на безакцептное списание при покупке и др.)</a:t>
            </a: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С началом специальной военной операции на Украине в феврале 2022 года мошенничество на основе социальной инженерии с территории Украины и не только стало масштабным – используются не только технические средства для подмены номеров входящих звонков, но и полноценные Контакт-центры с большим количеством задействованных сотрудников.</a:t>
            </a: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Большое количество мошеннических звонков гражданам осуществляется от имени МВД, Центрального Банка и других государственных структур</a:t>
            </a:r>
            <a:endParaRPr b="0" lang="ru-RU" sz="3200" spc="-1" strike="noStrike">
              <a:latin typeface="Arial"/>
            </a:endParaRPr>
          </a:p>
          <a:p>
            <a:pPr marL="55440">
              <a:lnSpc>
                <a:spcPct val="100000"/>
              </a:lnSpc>
              <a:spcBef>
                <a:spcPts val="641"/>
              </a:spcBef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3F66E0040559F4AB01D77C4154CD7AF" ma:contentTypeVersion="1" ma:contentTypeDescription="Создание документа." ma:contentTypeScope="" ma:versionID="4f024dcda0ba40ef69cab01ea4d87ffc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BA45CB-F46B-418E-B130-C41A66215EAE}"/>
</file>

<file path=customXml/itemProps2.xml><?xml version="1.0" encoding="utf-8"?>
<ds:datastoreItem xmlns:ds="http://schemas.openxmlformats.org/officeDocument/2006/customXml" ds:itemID="{EC0D9A40-C59E-43C2-BE19-98E293659275}"/>
</file>

<file path=customXml/itemProps3.xml><?xml version="1.0" encoding="utf-8"?>
<ds:datastoreItem xmlns:ds="http://schemas.openxmlformats.org/officeDocument/2006/customXml" ds:itemID="{CD05712E-82F9-499C-8387-0954887D02E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5047</TotalTime>
  <Application>LibreOffice/7.3.5.2$Linux_X86_64 LibreOffice_project/184fe81b8c8c30d8b5082578aee2fed2ea847c01</Application>
  <AppVersion>15.0000</AppVersion>
  <Words>1077</Words>
  <Paragraphs>92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обложки для видео</dc:title>
  <dc:subject/>
  <dc:creator>Епхиева Юлия Сергеевна</dc:creator>
  <dc:description/>
  <cp:lastModifiedBy/>
  <cp:revision>34</cp:revision>
  <dcterms:created xsi:type="dcterms:W3CDTF">2006-08-16T00:00:00Z</dcterms:created>
  <dcterms:modified xsi:type="dcterms:W3CDTF">2023-06-30T13:16:31Z</dcterms:modified>
  <dc:identifier>DAEc2Arx-UE</dc:identifier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16</vt:i4>
  </property>
  <property fmtid="{D5CDD505-2E9C-101B-9397-08002B2CF9AE}" pid="3" name="PresentationFormat">
    <vt:lpwstr>Произвольный</vt:lpwstr>
  </property>
  <property fmtid="{D5CDD505-2E9C-101B-9397-08002B2CF9AE}" pid="4" name="Slides">
    <vt:i4>17</vt:i4>
  </property>
  <property fmtid="{D5CDD505-2E9C-101B-9397-08002B2CF9AE}" pid="5" name="ContentTypeId">
    <vt:lpwstr>0x010100C3F66E0040559F4AB01D77C4154CD7AF</vt:lpwstr>
  </property>
</Properties>
</file>