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8" r:id="rId2"/>
    <p:sldId id="273" r:id="rId3"/>
    <p:sldId id="321" r:id="rId4"/>
    <p:sldId id="323" r:id="rId5"/>
    <p:sldId id="325" r:id="rId6"/>
    <p:sldId id="296" r:id="rId7"/>
    <p:sldId id="297" r:id="rId8"/>
    <p:sldId id="279" r:id="rId9"/>
    <p:sldId id="288" r:id="rId10"/>
    <p:sldId id="319" r:id="rId11"/>
    <p:sldId id="320" r:id="rId12"/>
    <p:sldId id="306" r:id="rId13"/>
    <p:sldId id="326" r:id="rId14"/>
    <p:sldId id="327" r:id="rId15"/>
    <p:sldId id="328" r:id="rId16"/>
    <p:sldId id="329" r:id="rId17"/>
    <p:sldId id="333" r:id="rId18"/>
    <p:sldId id="330" r:id="rId19"/>
    <p:sldId id="331" r:id="rId20"/>
    <p:sldId id="309" r:id="rId21"/>
    <p:sldId id="332" r:id="rId22"/>
    <p:sldId id="291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452" autoAdjust="0"/>
  </p:normalViewPr>
  <p:slideViewPr>
    <p:cSldViewPr>
      <p:cViewPr varScale="1">
        <p:scale>
          <a:sx n="62" d="100"/>
          <a:sy n="62" d="100"/>
        </p:scale>
        <p:origin x="1424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06120816360416E-2"/>
          <c:y val="0.17721875000000001"/>
          <c:w val="0.32495952914184806"/>
          <c:h val="0.82278111352504169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06120816360416E-2"/>
          <c:y val="0.17721875000000001"/>
          <c:w val="0.32495952914184806"/>
          <c:h val="0.82278111352504169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D2734-F8CB-4D10-85EE-22A3EB742991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D9818-AC10-4D9E-A6C4-54AA19C11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0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D9818-AC10-4D9E-A6C4-54AA19C11FE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" cy="1828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809750"/>
            <a:ext cx="871296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cap="all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Методические  рекомендации  по повышению  качества</a:t>
            </a:r>
            <a:endParaRPr lang="ru-RU" sz="28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8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онлайн  курсов</a:t>
            </a:r>
          </a:p>
          <a:p>
            <a:pPr algn="ctr"/>
            <a:endParaRPr lang="ru-RU" sz="28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ru-RU" sz="2800" b="1" cap="all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ru-RU" sz="28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И.И</a:t>
            </a:r>
            <a:r>
              <a:rPr lang="ru-RU" sz="2800" b="1" cap="all" dirty="0">
                <a:solidFill>
                  <a:schemeClr val="bg1"/>
                </a:solidFill>
                <a:latin typeface="Book Antiqua" panose="02040602050305030304" pitchFamily="18" charset="0"/>
              </a:rPr>
              <a:t>. Климова</a:t>
            </a:r>
          </a:p>
          <a:p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департамента</a:t>
            </a:r>
          </a:p>
          <a:p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подготовки</a:t>
            </a:r>
          </a:p>
          <a:p>
            <a:pPr algn="ctr"/>
            <a:endParaRPr lang="ru-RU" sz="2800" b="1" cap="all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Москва 2020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6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4301875" cy="607935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7647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7647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96" y="745844"/>
            <a:ext cx="475510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Самостоятельная работа студента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Смешанное обучение (преимущество: модель перевернутого класса </a:t>
            </a:r>
            <a:r>
              <a:rPr lang="en-US" sz="2400" dirty="0" smtClean="0">
                <a:latin typeface="Arial Black" panose="020B0A04020102020204" pitchFamily="34" charset="0"/>
              </a:rPr>
              <a:t>–flipped class model</a:t>
            </a:r>
            <a:r>
              <a:rPr lang="ru-RU" sz="2400" dirty="0" smtClean="0">
                <a:latin typeface="Arial Black" panose="020B0A04020102020204" pitchFamily="34" charset="0"/>
              </a:rPr>
              <a:t>- больше часов на практические/семинарские занятия: ролевые игры, кейсы, проектные работы)  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МООК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2800" dirty="0"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2800" dirty="0"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endParaRPr lang="ru-RU" sz="2800" dirty="0"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endParaRPr lang="en-US" sz="2800" dirty="0" smtClean="0"/>
          </a:p>
          <a:p>
            <a:pPr marL="0" indent="0" algn="just">
              <a:buNone/>
            </a:pPr>
            <a:endParaRPr lang="en-US" sz="4600" dirty="0" smtClean="0"/>
          </a:p>
          <a:p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-7952" y="8441"/>
            <a:ext cx="7460272" cy="90027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Типы интеграции МООК в образовательный процесс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67081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575124"/>
            <a:ext cx="8229600" cy="62242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Смешанный </a:t>
            </a:r>
            <a:r>
              <a:rPr lang="ru-RU" dirty="0">
                <a:latin typeface="Arial Black" panose="020B0A04020102020204" pitchFamily="34" charset="0"/>
              </a:rPr>
              <a:t>формат обучения</a:t>
            </a:r>
          </a:p>
          <a:p>
            <a:pPr>
              <a:lnSpc>
                <a:spcPct val="60000"/>
              </a:lnSpc>
            </a:pPr>
            <a:endParaRPr lang="ru-RU" dirty="0"/>
          </a:p>
          <a:p>
            <a:pPr marL="0" indent="0">
              <a:lnSpc>
                <a:spcPct val="50000"/>
              </a:lnSpc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«Университеты носят не только функцию образовательного учреждения, где происходит передача знаний. Это социальная структура»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М.А. </a:t>
            </a:r>
            <a:r>
              <a:rPr lang="ru-RU" b="1" dirty="0" err="1" smtClean="0"/>
              <a:t>Эскиндаров</a:t>
            </a:r>
            <a:endParaRPr lang="ru-RU" b="1" dirty="0" smtClean="0"/>
          </a:p>
          <a:p>
            <a:pPr marL="0" indent="0">
              <a:lnSpc>
                <a:spcPct val="50000"/>
              </a:lnSpc>
              <a:buNone/>
            </a:pPr>
            <a:endParaRPr lang="ru-RU" b="1" dirty="0" smtClean="0"/>
          </a:p>
        </p:txBody>
      </p:sp>
      <p:sp>
        <p:nvSpPr>
          <p:cNvPr id="5" name="Пятиугольник 4"/>
          <p:cNvSpPr/>
          <p:nvPr/>
        </p:nvSpPr>
        <p:spPr>
          <a:xfrm>
            <a:off x="8671" y="20942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atin typeface="Arial Black" panose="020B0A04020102020204" pitchFamily="34" charset="0"/>
              </a:rPr>
              <a:t>Общая стратегия вуза</a:t>
            </a:r>
          </a:p>
        </p:txBody>
      </p:sp>
    </p:spTree>
    <p:extLst>
      <p:ext uri="{BB962C8B-B14F-4D97-AF65-F5344CB8AC3E}">
        <p14:creationId xmlns:p14="http://schemas.microsoft.com/office/powerpoint/2010/main" val="21398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67081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08720"/>
            <a:ext cx="8229600" cy="589060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МООК </a:t>
            </a:r>
            <a:r>
              <a:rPr lang="ru-RU" b="1" dirty="0"/>
              <a:t>не подходят для получения первого высшего образования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/>
              <a:t>«Онлайн-курсы должны быть обязательной частью получения образования в любом университете, но полностью заменить традиционное образование они не смогут. Наверное, должны быть и такие предложения в случае, если они устраивают заказчика, то есть выпускника школы [...] Но лучше всего онлайн-обучение подходит для получения второго и последующих высших </a:t>
            </a:r>
            <a:r>
              <a:rPr lang="ru-RU" b="1" dirty="0" smtClean="0"/>
              <a:t>образований»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   В.Н. Фальков</a:t>
            </a:r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современные </a:t>
            </a:r>
            <a:r>
              <a:rPr lang="ru-RU" b="1" dirty="0"/>
              <a:t>студенты не готовы учиться </a:t>
            </a:r>
            <a:r>
              <a:rPr lang="ru-RU" b="1" dirty="0" smtClean="0"/>
              <a:t>онлайн</a:t>
            </a:r>
          </a:p>
          <a:p>
            <a:r>
              <a:rPr lang="ru-RU" b="1" dirty="0" smtClean="0"/>
              <a:t> </a:t>
            </a:r>
            <a:r>
              <a:rPr lang="ru-RU" b="1" dirty="0"/>
              <a:t>«Необходимо быть очень ответственным и организованным человеком. Можно ли так охарактеризовать основную массу молодых студентов? Вряд ли. Когда мы говорим, что онлайн-образование отменит основное образование, это не так», — отметили в ведомстве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-24687" y="-12142"/>
            <a:ext cx="5389418" cy="682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Точка зрения министра науки и образования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67081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08720"/>
            <a:ext cx="8229600" cy="589060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Актуализация контента</a:t>
            </a:r>
          </a:p>
          <a:p>
            <a:pPr marL="0" indent="0">
              <a:buNone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- трудность</a:t>
            </a:r>
          </a:p>
          <a:p>
            <a:pPr marL="0" indent="0"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 - доступность</a:t>
            </a:r>
          </a:p>
          <a:p>
            <a:pPr>
              <a:buFontTx/>
              <a:buChar char="-"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atin typeface="Arial Black" panose="020B0A04020102020204" pitchFamily="34" charset="0"/>
              </a:rPr>
              <a:t>Актуализация тестовых заданий</a:t>
            </a:r>
          </a:p>
          <a:p>
            <a:pPr marL="0" indent="0">
              <a:buNone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Arial Black" panose="020B0A04020102020204" pitchFamily="34" charset="0"/>
              </a:rPr>
              <a:t>тесты для запоминания (внутри  </a:t>
            </a:r>
            <a:r>
              <a:rPr lang="ru-RU" sz="2400" b="1" dirty="0" err="1" smtClean="0">
                <a:latin typeface="Arial Black" panose="020B0A04020102020204" pitchFamily="34" charset="0"/>
              </a:rPr>
              <a:t>видеолекции</a:t>
            </a:r>
            <a:r>
              <a:rPr lang="ru-RU" sz="2400" b="1" dirty="0" smtClean="0">
                <a:latin typeface="Arial Black" panose="020B0A040201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ru-RU" sz="2400" b="1" dirty="0">
                <a:latin typeface="Arial Black" panose="020B0A04020102020204" pitchFamily="34" charset="0"/>
              </a:rPr>
              <a:t>т</a:t>
            </a:r>
            <a:r>
              <a:rPr lang="ru-RU" sz="2400" b="1" dirty="0" smtClean="0">
                <a:latin typeface="Arial Black" panose="020B0A04020102020204" pitchFamily="34" charset="0"/>
              </a:rPr>
              <a:t>есты для понимания</a:t>
            </a:r>
          </a:p>
          <a:p>
            <a:pPr>
              <a:buFontTx/>
              <a:buChar char="-"/>
            </a:pPr>
            <a:r>
              <a:rPr lang="ru-RU" sz="2400" b="1" dirty="0">
                <a:latin typeface="Arial Black" panose="020B0A04020102020204" pitchFamily="34" charset="0"/>
              </a:rPr>
              <a:t>т</a:t>
            </a:r>
            <a:r>
              <a:rPr lang="ru-RU" sz="2400" b="1" dirty="0" smtClean="0">
                <a:latin typeface="Arial Black" panose="020B0A04020102020204" pitchFamily="34" charset="0"/>
              </a:rPr>
              <a:t>есты для применения учебного материала</a:t>
            </a:r>
          </a:p>
          <a:p>
            <a:pPr marL="0" indent="0">
              <a:buNone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(на основе таксономии </a:t>
            </a:r>
            <a:r>
              <a:rPr lang="ru-RU" sz="2400" b="1" dirty="0" err="1" smtClean="0">
                <a:latin typeface="Arial Black" panose="020B0A04020102020204" pitchFamily="34" charset="0"/>
              </a:rPr>
              <a:t>Блума</a:t>
            </a:r>
            <a:r>
              <a:rPr lang="ru-RU" sz="2400" b="1" dirty="0" smtClean="0">
                <a:latin typeface="Arial Black" panose="020B0A04020102020204" pitchFamily="34" charset="0"/>
              </a:rPr>
              <a:t>, 1956)</a:t>
            </a:r>
          </a:p>
          <a:p>
            <a:pPr>
              <a:buFontTx/>
              <a:buChar char="-"/>
            </a:pPr>
            <a:endParaRPr lang="ru-RU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Arial Black" panose="020B0A040201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-24687" y="-12142"/>
            <a:ext cx="5389418" cy="682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Актуализация</a:t>
            </a:r>
            <a:r>
              <a:rPr lang="ru-RU" sz="2400" b="1" dirty="0" smtClean="0">
                <a:latin typeface="Arial Black" panose="020B0A04020102020204" pitchFamily="34" charset="0"/>
              </a:rPr>
              <a:t> МООК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67081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08720"/>
            <a:ext cx="8982236" cy="5890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Параметр трудности контента – ключевой индикатор его доступности </a:t>
            </a:r>
          </a:p>
          <a:p>
            <a:r>
              <a:rPr lang="ru-RU" sz="2400" b="1" dirty="0" smtClean="0">
                <a:latin typeface="Arial Black" panose="020B0A04020102020204" pitchFamily="34" charset="0"/>
              </a:rPr>
              <a:t>анализ заданий с автоматизированным оцениванием</a:t>
            </a:r>
          </a:p>
          <a:p>
            <a:pPr marL="0" indent="0">
              <a:buNone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Оптимальные результаты </a:t>
            </a:r>
          </a:p>
          <a:p>
            <a:pPr marL="0" indent="0">
              <a:buNone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atin typeface="Arial Black" panose="020B0A04020102020204" pitchFamily="34" charset="0"/>
              </a:rPr>
              <a:t> менее 30% студентов решат трудные задания (20%) </a:t>
            </a:r>
          </a:p>
          <a:p>
            <a:r>
              <a:rPr lang="ru-RU" sz="2400" b="1" dirty="0" smtClean="0">
                <a:latin typeface="Arial Black" panose="020B0A04020102020204" pitchFamily="34" charset="0"/>
              </a:rPr>
              <a:t> более 70% студентов решат легкие задания (40%)</a:t>
            </a:r>
          </a:p>
          <a:p>
            <a:r>
              <a:rPr lang="ru-RU" sz="2400" b="1" dirty="0" smtClean="0">
                <a:latin typeface="Arial Black" panose="020B0A04020102020204" pitchFamily="34" charset="0"/>
              </a:rPr>
              <a:t>50% студентов решат задания средней трудности (40%)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-24687" y="-12142"/>
            <a:ext cx="5389418" cy="682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Актуализация контента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67081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08720"/>
            <a:ext cx="8982236" cy="5890609"/>
          </a:xfrm>
        </p:spPr>
        <p:txBody>
          <a:bodyPr>
            <a:normAutofit/>
          </a:bodyPr>
          <a:lstStyle/>
          <a:p>
            <a:endParaRPr lang="ru-RU" sz="2800" b="1" dirty="0" smtClean="0"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atin typeface="Arial Black" panose="020B0A04020102020204" pitchFamily="34" charset="0"/>
              </a:rPr>
              <a:t>уменьшение продолжительности видео (2 - 4 мин.)</a:t>
            </a:r>
          </a:p>
          <a:p>
            <a:endParaRPr lang="ru-RU" sz="2400" b="1" dirty="0" smtClean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д</a:t>
            </a:r>
            <a:r>
              <a:rPr lang="ru-RU" sz="2400" b="1" dirty="0" smtClean="0">
                <a:latin typeface="Arial Black" panose="020B0A04020102020204" pitchFamily="34" charset="0"/>
              </a:rPr>
              <a:t>обавление иллюстрирующих примеров, графиков, диаграмм</a:t>
            </a:r>
          </a:p>
          <a:p>
            <a:pPr marL="0" indent="0">
              <a:buNone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r>
              <a:rPr lang="ru-RU" sz="2400" b="1" dirty="0">
                <a:latin typeface="Arial Black" panose="020B0A04020102020204" pitchFamily="34" charset="0"/>
              </a:rPr>
              <a:t>в</a:t>
            </a:r>
            <a:r>
              <a:rPr lang="ru-RU" sz="2400" b="1" dirty="0" smtClean="0">
                <a:latin typeface="Arial Black" panose="020B0A04020102020204" pitchFamily="34" charset="0"/>
              </a:rPr>
              <a:t>ключение в видео текста, синхронизированного с речью лектора</a:t>
            </a:r>
          </a:p>
          <a:p>
            <a:endParaRPr lang="ru-RU" sz="2400" b="1" dirty="0" smtClean="0">
              <a:latin typeface="Arial Black" panose="020B0A040201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23068"/>
            <a:ext cx="5580111" cy="741636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Способы актуализации контента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67081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08720"/>
            <a:ext cx="8229600" cy="58906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Оценить каждое задание по его уровням измерения: запоминание (40%), понимание (40%) и применение (20%)</a:t>
            </a:r>
          </a:p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Оценить качество каждого задания по ясности и лаконичности формулировок, отсутствию ошибок и неточностей </a:t>
            </a:r>
          </a:p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Оценить трудность каждого задания по содержанию и трудности: легкие  - 40%, средняя трудность – 40%, трудные – 20%</a:t>
            </a:r>
          </a:p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Оценить соответствие каждого задания теме теста</a:t>
            </a:r>
          </a:p>
          <a:p>
            <a:endParaRPr lang="ru-RU" sz="2000" b="1" dirty="0" smtClean="0"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latin typeface="Arial Black" panose="020B0A04020102020204" pitchFamily="34" charset="0"/>
              </a:rPr>
              <a:t>Оценить каждое задание на наличие орфографических ошибок</a:t>
            </a:r>
          </a:p>
          <a:p>
            <a:pPr marL="0" indent="0">
              <a:buNone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endParaRPr lang="ru-RU" b="1" dirty="0" smtClean="0">
              <a:latin typeface="Arial Black" panose="020B0A040201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18757"/>
            <a:ext cx="5389418" cy="682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Содержательная экспертиза тестов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53128" cy="67081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764" y="908720"/>
            <a:ext cx="8229600" cy="5890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atin typeface="Arial Black" panose="020B0A04020102020204" pitchFamily="34" charset="0"/>
              </a:rPr>
              <a:t>Увеличение количества тестовых заданий</a:t>
            </a:r>
          </a:p>
          <a:p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latin typeface="Arial Black" panose="020B0A04020102020204" pitchFamily="34" charset="0"/>
              </a:rPr>
              <a:t>Увеличение количества вариантов выбора тестового задания (7-9</a:t>
            </a:r>
            <a:r>
              <a:rPr lang="ru-RU" sz="2400" b="1" dirty="0" smtClean="0">
                <a:latin typeface="Arial Black" panose="020B0A04020102020204" pitchFamily="34" charset="0"/>
              </a:rPr>
              <a:t>)</a:t>
            </a:r>
          </a:p>
          <a:p>
            <a:endParaRPr lang="ru-RU" sz="2400" b="1" dirty="0">
              <a:latin typeface="Arial Black" panose="020B0A04020102020204" pitchFamily="34" charset="0"/>
            </a:endParaRPr>
          </a:p>
          <a:p>
            <a:r>
              <a:rPr lang="ru-RU" sz="2400" b="1" smtClean="0">
                <a:latin typeface="Arial Black" panose="020B0A04020102020204" pitchFamily="34" charset="0"/>
              </a:rPr>
              <a:t>Прокторинг</a:t>
            </a:r>
            <a:endParaRPr lang="ru-RU" sz="24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4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Доработка заданий после содержательной и количественной экспертизы тестовых заданий</a:t>
            </a:r>
          </a:p>
          <a:p>
            <a:endParaRPr lang="ru-RU" sz="2400" b="1" dirty="0" smtClean="0">
              <a:latin typeface="Arial Black" panose="020B0A04020102020204" pitchFamily="34" charset="0"/>
            </a:endParaRPr>
          </a:p>
          <a:p>
            <a:endParaRPr lang="ru-RU" b="1" dirty="0" smtClean="0">
              <a:latin typeface="Arial Black" panose="020B0A040201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18757"/>
            <a:ext cx="5389418" cy="68295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Количественная экспертиза тестов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319" y="1069314"/>
            <a:ext cx="8332745" cy="5788686"/>
          </a:xfrm>
        </p:spPr>
        <p:txBody>
          <a:bodyPr>
            <a:normAutofit/>
          </a:bodyPr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Онлайн курсы ДЯП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Особенности интеграции МООК в образовательный процесс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Методические рекомендации по актуализации онлайн курсов</a:t>
            </a:r>
          </a:p>
          <a:p>
            <a:pPr marL="0" indent="0">
              <a:buNone/>
            </a:pPr>
            <a:endParaRPr lang="ru-RU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    - контент </a:t>
            </a:r>
            <a:r>
              <a:rPr lang="ru-RU" sz="2400" dirty="0" err="1" smtClean="0">
                <a:latin typeface="Arial Black" panose="020B0A04020102020204" pitchFamily="34" charset="0"/>
              </a:rPr>
              <a:t>видеолекций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   - тестовые задания</a:t>
            </a:r>
          </a:p>
          <a:p>
            <a:endParaRPr lang="ru-RU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7200" dirty="0" smtClean="0">
              <a:latin typeface="Arial Black" panose="020B0A04020102020204" pitchFamily="34" charset="0"/>
            </a:endParaRPr>
          </a:p>
          <a:p>
            <a:endParaRPr lang="ru-RU" sz="7200" dirty="0" smtClean="0">
              <a:latin typeface="Arial Black" panose="020B0A04020102020204" pitchFamily="34" charset="0"/>
            </a:endParaRPr>
          </a:p>
          <a:p>
            <a:endParaRPr lang="ru-RU" sz="123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2300" dirty="0" smtClean="0">
              <a:latin typeface="Arial Black" panose="020B0A04020102020204" pitchFamily="34" charset="0"/>
            </a:endParaRPr>
          </a:p>
          <a:p>
            <a:endParaRPr lang="ru-RU" sz="48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0" y="487392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СОДЕРЖАНИЕ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708"/>
            <a:ext cx="9036496" cy="6057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Грант по программе </a:t>
            </a:r>
            <a:r>
              <a:rPr lang="ru-RU" sz="2400" dirty="0" err="1" smtClean="0">
                <a:latin typeface="Arial Black" panose="020B0A04020102020204" pitchFamily="34" charset="0"/>
              </a:rPr>
              <a:t>Фулбрайта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Приглашенный профессор - </a:t>
            </a:r>
            <a:r>
              <a:rPr lang="en-US" sz="2400" dirty="0" smtClean="0">
                <a:latin typeface="Arial Black" panose="020B0A04020102020204" pitchFamily="34" charset="0"/>
              </a:rPr>
              <a:t>Wesley Curtis, PhD,</a:t>
            </a:r>
            <a:r>
              <a:rPr lang="ru-RU" sz="2400" dirty="0" smtClean="0">
                <a:latin typeface="Arial Black" panose="020B0A04020102020204" pitchFamily="34" charset="0"/>
              </a:rPr>
              <a:t> Директор программ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на английском языке для международных студентов университета Южной Каролины, США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Цели проекта</a:t>
            </a:r>
          </a:p>
          <a:p>
            <a:pPr marL="0" indent="0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     - академические</a:t>
            </a:r>
          </a:p>
          <a:p>
            <a:pPr marL="0" indent="0">
              <a:buNone/>
            </a:pP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    - научные</a:t>
            </a:r>
          </a:p>
          <a:p>
            <a:pPr marL="0" indent="0">
              <a:buNone/>
            </a:pP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    - международные</a:t>
            </a:r>
          </a:p>
          <a:p>
            <a:pPr marL="0" indent="0">
              <a:buNone/>
            </a:pPr>
            <a:endParaRPr lang="ru-RU" sz="24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800" dirty="0" smtClean="0"/>
          </a:p>
          <a:p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endParaRPr lang="en-US" sz="2800" dirty="0" smtClean="0"/>
          </a:p>
          <a:p>
            <a:pPr marL="0" indent="0" algn="just">
              <a:buNone/>
            </a:pPr>
            <a:endParaRPr lang="en-US" sz="4600" dirty="0" smtClean="0"/>
          </a:p>
          <a:p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07504" y="-3933"/>
            <a:ext cx="5832648" cy="76470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 algn="ctr"/>
            <a:r>
              <a:rPr lang="en-US" sz="2000" b="1" dirty="0" smtClean="0"/>
              <a:t> </a:t>
            </a:r>
            <a:r>
              <a:rPr lang="ru-RU" sz="2400" b="1" dirty="0" smtClean="0">
                <a:latin typeface="Arial Black" panose="020B0A04020102020204" pitchFamily="34" charset="0"/>
              </a:rPr>
              <a:t>Модернизация онлайн курса МДК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78362485"/>
              </p:ext>
            </p:extLst>
          </p:nvPr>
        </p:nvGraphicFramePr>
        <p:xfrm>
          <a:off x="121218" y="836712"/>
          <a:ext cx="8771261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89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708"/>
            <a:ext cx="9036496" cy="605729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Открытие новой образовательной программы для бакалавров</a:t>
            </a: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«Перевод </a:t>
            </a:r>
            <a:r>
              <a:rPr lang="ru-RU" sz="2400" dirty="0">
                <a:latin typeface="Arial Black" panose="020B0A04020102020204" pitchFamily="34" charset="0"/>
              </a:rPr>
              <a:t>и межкультурная коммуникация» по направлению «Лингвистика</a:t>
            </a:r>
            <a:r>
              <a:rPr lang="ru-RU" sz="2400" dirty="0" smtClean="0">
                <a:latin typeface="Arial Black" panose="020B0A04020102020204" pitchFamily="34" charset="0"/>
              </a:rPr>
              <a:t>»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   Базисные программы</a:t>
            </a:r>
          </a:p>
          <a:p>
            <a:pPr marL="0" indent="0">
              <a:buNone/>
            </a:pP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«Переводчик в сфере профессиональной коммуникации» - программа </a:t>
            </a:r>
            <a:r>
              <a:rPr lang="ru-RU" sz="2400" dirty="0">
                <a:latin typeface="Arial Black" panose="020B0A04020102020204" pitchFamily="34" charset="0"/>
              </a:rPr>
              <a:t>профессиональной </a:t>
            </a:r>
            <a:r>
              <a:rPr lang="ru-RU" sz="2400" dirty="0" smtClean="0">
                <a:latin typeface="Arial Black" panose="020B0A04020102020204" pitchFamily="34" charset="0"/>
              </a:rPr>
              <a:t>переподготовки </a:t>
            </a: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«Межкультурная деловая коммуникация» - дисциплина по выбору, </a:t>
            </a:r>
            <a:r>
              <a:rPr lang="ru-RU" sz="2400" dirty="0">
                <a:latin typeface="Arial Black" panose="020B0A04020102020204" pitchFamily="34" charset="0"/>
              </a:rPr>
              <a:t>программа повышения </a:t>
            </a:r>
            <a:r>
              <a:rPr lang="ru-RU" sz="2400" dirty="0" smtClean="0">
                <a:latin typeface="Arial Black" panose="020B0A04020102020204" pitchFamily="34" charset="0"/>
              </a:rPr>
              <a:t>квалификации</a:t>
            </a:r>
            <a:endParaRPr lang="ru-RU" sz="2800" dirty="0" smtClean="0"/>
          </a:p>
          <a:p>
            <a:endParaRPr lang="ru-RU" sz="2800" dirty="0" smtClean="0"/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endParaRPr lang="en-US" sz="2800" dirty="0" smtClean="0"/>
          </a:p>
          <a:p>
            <a:pPr marL="0" indent="0" algn="just">
              <a:buNone/>
            </a:pPr>
            <a:endParaRPr lang="en-US" sz="4600" dirty="0" smtClean="0"/>
          </a:p>
          <a:p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07504" y="-3933"/>
            <a:ext cx="5832648" cy="76470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 algn="ctr"/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ru-RU" sz="2800" b="1" dirty="0">
                <a:latin typeface="Arial Black" panose="020B0A04020102020204" pitchFamily="34" charset="0"/>
              </a:rPr>
              <a:t>Н</a:t>
            </a:r>
            <a:r>
              <a:rPr lang="ru-RU" sz="2800" b="1" dirty="0" smtClean="0">
                <a:latin typeface="Arial Black" panose="020B0A04020102020204" pitchFamily="34" charset="0"/>
              </a:rPr>
              <a:t>овая образовательная программа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78362485"/>
              </p:ext>
            </p:extLst>
          </p:nvPr>
        </p:nvGraphicFramePr>
        <p:xfrm>
          <a:off x="121218" y="836712"/>
          <a:ext cx="8771261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1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Arial Black" panose="020B0A04020102020204" pitchFamily="34" charset="0"/>
              </a:rPr>
              <a:t>Спасибо за внимание</a:t>
            </a:r>
          </a:p>
          <a:p>
            <a:pPr marL="0" indent="0" algn="ctr">
              <a:buNone/>
            </a:pPr>
            <a:endParaRPr lang="ru-RU" sz="60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И.И. Климова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iiklimova@fa.ru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319" y="554182"/>
            <a:ext cx="9163319" cy="6303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Английский язык</a:t>
            </a:r>
          </a:p>
          <a:p>
            <a:pPr marL="0" indent="0">
              <a:buNone/>
            </a:pP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Межкультурная деловая коммуникация 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Основы деловой и публичной коммуникации (в работе)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Академическое письмо (в работе)</a:t>
            </a: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>
                <a:latin typeface="Arial Black" panose="020B0A04020102020204" pitchFamily="34" charset="0"/>
              </a:rPr>
              <a:t>Межкультурная деловая </a:t>
            </a:r>
            <a:r>
              <a:rPr lang="ru-RU" sz="2400" dirty="0" smtClean="0">
                <a:latin typeface="Arial Black" panose="020B0A04020102020204" pitchFamily="34" charset="0"/>
              </a:rPr>
              <a:t>коммуникация (актуализация, проходит внешнюю экспертизу)</a:t>
            </a:r>
            <a:endParaRPr lang="ru-RU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 smtClean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  <a:p>
            <a:pPr marL="1371600" indent="-1371600">
              <a:buAutoNum type="arabicPeriod"/>
            </a:pPr>
            <a:endParaRPr lang="ru-RU" sz="7200" dirty="0" smtClean="0">
              <a:latin typeface="Arial Black" panose="020B0A04020102020204" pitchFamily="34" charset="0"/>
            </a:endParaRPr>
          </a:p>
          <a:p>
            <a:endParaRPr lang="ru-RU" sz="7200" dirty="0" smtClean="0">
              <a:latin typeface="Arial Black" panose="020B0A04020102020204" pitchFamily="34" charset="0"/>
            </a:endParaRPr>
          </a:p>
          <a:p>
            <a:endParaRPr lang="ru-RU" sz="123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2300" dirty="0" smtClean="0">
              <a:latin typeface="Arial Black" panose="020B0A04020102020204" pitchFamily="34" charset="0"/>
            </a:endParaRPr>
          </a:p>
          <a:p>
            <a:endParaRPr lang="ru-RU" sz="48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-19319" y="0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ОНЛАЙН КУРСЫ ДЯП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319" y="554182"/>
            <a:ext cx="8332745" cy="6303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Русский как иностранный (РКИ)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b="1" dirty="0">
                <a:latin typeface="Arial Black" panose="020B0A04020102020204" pitchFamily="34" charset="0"/>
              </a:rPr>
              <a:t>Тренажёр «Русский язык как иностранный (Приключения Тома в России</a:t>
            </a:r>
            <a:r>
              <a:rPr lang="ru-RU" sz="2400" b="1" dirty="0" smtClean="0">
                <a:latin typeface="Arial Black" panose="020B0A04020102020204" pitchFamily="34" charset="0"/>
              </a:rPr>
              <a:t>)»</a:t>
            </a:r>
          </a:p>
          <a:p>
            <a:pPr algn="just"/>
            <a:endParaRPr lang="ru-RU" b="1" dirty="0">
              <a:latin typeface="Arial Black" panose="020B0A04020102020204" pitchFamily="34" charset="0"/>
            </a:endParaRPr>
          </a:p>
          <a:p>
            <a:pPr algn="just"/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Онлайн курс «</a:t>
            </a:r>
            <a:r>
              <a:rPr lang="ru-RU" sz="2400" dirty="0" err="1">
                <a:latin typeface="Arial Black" panose="020B0A04020102020204" pitchFamily="34" charset="0"/>
              </a:rPr>
              <a:t>Элементарно.Ру</a:t>
            </a:r>
            <a:r>
              <a:rPr lang="ru-RU" sz="2400" dirty="0" smtClean="0">
                <a:latin typeface="Arial Black" panose="020B0A04020102020204" pitchFamily="34" charset="0"/>
              </a:rPr>
              <a:t>» (в работе)</a:t>
            </a:r>
            <a:endParaRPr lang="ru-RU" sz="2400" dirty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7200" dirty="0" smtClean="0">
              <a:latin typeface="Arial Black" panose="020B0A04020102020204" pitchFamily="34" charset="0"/>
            </a:endParaRPr>
          </a:p>
          <a:p>
            <a:endParaRPr lang="ru-RU" sz="7200" dirty="0" smtClean="0">
              <a:latin typeface="Arial Black" panose="020B0A04020102020204" pitchFamily="34" charset="0"/>
            </a:endParaRPr>
          </a:p>
          <a:p>
            <a:endParaRPr lang="ru-RU" sz="123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2300" dirty="0" smtClean="0">
              <a:latin typeface="Arial Black" panose="020B0A04020102020204" pitchFamily="34" charset="0"/>
            </a:endParaRPr>
          </a:p>
          <a:p>
            <a:endParaRPr lang="ru-RU" sz="48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-19319" y="0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ОНЛАЙН КУРСЫ ДЯП 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FE762-7890-4E02-AB29-69B3DCE21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9" t="19260" r="17085" b="10519"/>
          <a:stretch/>
        </p:blipFill>
        <p:spPr>
          <a:xfrm>
            <a:off x="2627784" y="2503901"/>
            <a:ext cx="3722355" cy="23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319" y="554182"/>
            <a:ext cx="9163319" cy="63038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3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2300" dirty="0" smtClean="0">
              <a:latin typeface="Arial Black" panose="020B0A04020102020204" pitchFamily="34" charset="0"/>
            </a:endParaRPr>
          </a:p>
          <a:p>
            <a:endParaRPr lang="ru-RU" sz="48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-19319" y="0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Техническая часть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9319" y="2008527"/>
            <a:ext cx="91633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Тренажёр </a:t>
            </a:r>
            <a:r>
              <a:rPr lang="ru-RU" sz="2400" dirty="0">
                <a:latin typeface="Arial Black" panose="020B0A04020102020204" pitchFamily="34" charset="0"/>
              </a:rPr>
              <a:t>«Русский язык как иностранный (Приключения Тома в России)» - Центр электронного обучения и дистанционных образовательных технологий со стороны </a:t>
            </a:r>
            <a:r>
              <a:rPr lang="ru-RU" sz="2400" dirty="0" err="1">
                <a:latin typeface="Arial Black" panose="020B0A04020102020204" pitchFamily="34" charset="0"/>
              </a:rPr>
              <a:t>Финуниверситета</a:t>
            </a:r>
            <a:r>
              <a:rPr lang="ru-RU" sz="2400" dirty="0">
                <a:latin typeface="Arial Black" panose="020B0A04020102020204" pitchFamily="34" charset="0"/>
              </a:rPr>
              <a:t>, </a:t>
            </a:r>
            <a:r>
              <a:rPr lang="ru-RU" sz="2400" b="1" dirty="0">
                <a:latin typeface="Arial Black" panose="020B0A04020102020204" pitchFamily="34" charset="0"/>
              </a:rPr>
              <a:t>реализация - Компания «</a:t>
            </a:r>
            <a:r>
              <a:rPr lang="ru-RU" sz="2400" b="1" dirty="0" err="1">
                <a:latin typeface="Arial Black" panose="020B0A04020102020204" pitchFamily="34" charset="0"/>
              </a:rPr>
              <a:t>Лабиус</a:t>
            </a:r>
            <a:r>
              <a:rPr lang="ru-RU" sz="2400" b="1" dirty="0" smtClean="0">
                <a:latin typeface="Arial Black" panose="020B0A04020102020204" pitchFamily="34" charset="0"/>
              </a:rPr>
              <a:t>»</a:t>
            </a:r>
          </a:p>
          <a:p>
            <a:pPr algn="just"/>
            <a:endParaRPr lang="ru-RU" sz="2400" b="1" dirty="0">
              <a:latin typeface="Arial Black" panose="020B0A040201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Онлайн </a:t>
            </a:r>
            <a:r>
              <a:rPr lang="ru-RU" sz="2400" dirty="0" smtClean="0">
                <a:latin typeface="Arial Black" panose="020B0A04020102020204" pitchFamily="34" charset="0"/>
              </a:rPr>
              <a:t>курсы - </a:t>
            </a:r>
            <a:r>
              <a:rPr lang="ru-RU" sz="2400" dirty="0">
                <a:latin typeface="Arial Black" panose="020B0A04020102020204" pitchFamily="34" charset="0"/>
              </a:rPr>
              <a:t>Центр электронного обучения и дистанционных образовательных технологий со стороны </a:t>
            </a:r>
            <a:r>
              <a:rPr lang="ru-RU" sz="2400" dirty="0" err="1" smtClean="0">
                <a:latin typeface="Arial Black" panose="020B0A04020102020204" pitchFamily="34" charset="0"/>
              </a:rPr>
              <a:t>Финуниверситета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Intercultural business communication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endParaRPr lang="en-US" dirty="0"/>
          </a:p>
          <a:p>
            <a:endParaRPr lang="ru-RU" dirty="0"/>
          </a:p>
        </p:txBody>
      </p:sp>
      <p:pic>
        <p:nvPicPr>
          <p:cNvPr id="6146" name="Picture 2" descr="C:\Users\Robo\Desktop\Финунивер\скриншоты для ППТ\заставка к курс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789700" cy="56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иугольник 5"/>
          <p:cNvSpPr/>
          <p:nvPr/>
        </p:nvSpPr>
        <p:spPr>
          <a:xfrm>
            <a:off x="13742" y="0"/>
            <a:ext cx="5451765" cy="363640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Intercultural Business Communication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4068"/>
            <a:ext cx="8229600" cy="17128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you'll </a:t>
            </a:r>
            <a:r>
              <a:rPr lang="en-US" b="1" dirty="0" smtClean="0"/>
              <a:t>learn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Culture </a:t>
            </a:r>
            <a:r>
              <a:rPr lang="en-US" dirty="0">
                <a:latin typeface="Arial Black" panose="020B0A04020102020204" pitchFamily="34" charset="0"/>
              </a:rPr>
              <a:t>is the key to competitiveness. </a:t>
            </a:r>
            <a:r>
              <a:rPr lang="en-US" dirty="0" smtClean="0">
                <a:latin typeface="Arial Black" panose="020B0A04020102020204" pitchFamily="34" charset="0"/>
              </a:rPr>
              <a:t>Communication </a:t>
            </a:r>
            <a:r>
              <a:rPr lang="en-US" dirty="0">
                <a:latin typeface="Arial Black" panose="020B0A04020102020204" pitchFamily="34" charset="0"/>
              </a:rPr>
              <a:t>with foreign partners. European and Asian styles of </a:t>
            </a:r>
            <a:r>
              <a:rPr lang="en-US" dirty="0" smtClean="0">
                <a:latin typeface="Arial Black" panose="020B0A04020102020204" pitchFamily="34" charset="0"/>
              </a:rPr>
              <a:t>communication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High-context vs low-context cultures.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Monochronic</a:t>
            </a:r>
            <a:r>
              <a:rPr lang="en-US" dirty="0" smtClean="0">
                <a:latin typeface="Arial Black" panose="020B0A04020102020204" pitchFamily="34" charset="0"/>
              </a:rPr>
              <a:t> vs </a:t>
            </a:r>
            <a:r>
              <a:rPr lang="en-US" dirty="0" err="1" smtClean="0">
                <a:latin typeface="Arial Black" panose="020B0A04020102020204" pitchFamily="34" charset="0"/>
              </a:rPr>
              <a:t>polychronic</a:t>
            </a:r>
            <a:r>
              <a:rPr lang="en-US" dirty="0" smtClean="0">
                <a:latin typeface="Arial Black" panose="020B0A04020102020204" pitchFamily="34" charset="0"/>
              </a:rPr>
              <a:t> cultures. Global etiquette.</a:t>
            </a:r>
            <a:endParaRPr lang="ru-RU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Non-verbal communication across cultures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World </a:t>
            </a:r>
            <a:r>
              <a:rPr lang="en-US" dirty="0">
                <a:latin typeface="Arial Black" panose="020B0A04020102020204" pitchFamily="34" charset="0"/>
              </a:rPr>
              <a:t>Cultural Business </a:t>
            </a:r>
            <a:r>
              <a:rPr lang="en-US" dirty="0" smtClean="0">
                <a:latin typeface="Arial Black" panose="020B0A04020102020204" pitchFamily="34" charset="0"/>
              </a:rPr>
              <a:t>Models</a:t>
            </a:r>
            <a:endParaRPr lang="ru-RU" dirty="0" smtClean="0">
              <a:latin typeface="Arial Black" panose="020B0A04020102020204" pitchFamily="34" charset="0"/>
            </a:endParaRPr>
          </a:p>
          <a:p>
            <a:endParaRPr lang="en-US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Negotiation strategies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r>
              <a:rPr lang="en-US" dirty="0" smtClean="0">
                <a:latin typeface="Arial Black" panose="020B0A04020102020204" pitchFamily="34" charset="0"/>
              </a:rPr>
              <a:t>Working </a:t>
            </a:r>
            <a:r>
              <a:rPr lang="en-US" dirty="0">
                <a:latin typeface="Arial Black" panose="020B0A04020102020204" pitchFamily="34" charset="0"/>
              </a:rPr>
              <a:t>abroad: challenges and benefits. Managing a cross-cultural team and getting international experience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2254" y="9887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СОДЕРЖАНИЕ КУРСА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obo\Desktop\Финунивер\скриншоты для ППТ\Видео 1 топик 1png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7" t="7479" r="17303"/>
          <a:stretch/>
        </p:blipFill>
        <p:spPr bwMode="auto">
          <a:xfrm>
            <a:off x="1043608" y="980728"/>
            <a:ext cx="67687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0" y="5755"/>
            <a:ext cx="6660232" cy="68999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Lecturing by Thomas </a:t>
            </a:r>
            <a:r>
              <a:rPr lang="en-US" sz="2400" b="1" dirty="0" err="1" smtClean="0">
                <a:latin typeface="Arial Black" panose="020B0A04020102020204" pitchFamily="34" charset="0"/>
              </a:rPr>
              <a:t>Humpage</a:t>
            </a:r>
            <a:r>
              <a:rPr lang="en-US" sz="2400" b="1" dirty="0" smtClean="0">
                <a:latin typeface="Arial Black" panose="020B0A04020102020204" pitchFamily="34" charset="0"/>
              </a:rPr>
              <a:t> (UK)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0" y="116632"/>
            <a:ext cx="5389418" cy="55418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Face-to-face sessions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043" t="28000" r="20073" b="27952"/>
          <a:stretch/>
        </p:blipFill>
        <p:spPr>
          <a:xfrm>
            <a:off x="395536" y="980728"/>
            <a:ext cx="8208912" cy="45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4679</TotalTime>
  <Words>611</Words>
  <Application>Microsoft Office PowerPoint</Application>
  <PresentationFormat>Экран (4:3)</PresentationFormat>
  <Paragraphs>202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Intercultural business communication </vt:lpstr>
      <vt:lpstr>What you'll learn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INTERNATIONALIZATION OF ESP CURRICULUM</dc:title>
  <dc:creator>Robo</dc:creator>
  <cp:lastModifiedBy>localboss</cp:lastModifiedBy>
  <cp:revision>203</cp:revision>
  <cp:lastPrinted>2019-03-21T09:59:20Z</cp:lastPrinted>
  <dcterms:created xsi:type="dcterms:W3CDTF">2018-11-04T11:08:12Z</dcterms:created>
  <dcterms:modified xsi:type="dcterms:W3CDTF">2020-02-27T12:32:22Z</dcterms:modified>
</cp:coreProperties>
</file>