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439" r:id="rId2"/>
    <p:sldId id="441" r:id="rId3"/>
    <p:sldId id="463" r:id="rId4"/>
    <p:sldId id="464" r:id="rId5"/>
    <p:sldId id="482" r:id="rId6"/>
    <p:sldId id="483" r:id="rId7"/>
    <p:sldId id="484" r:id="rId8"/>
    <p:sldId id="485" r:id="rId9"/>
    <p:sldId id="389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елгородцев Виктор Петрович" initials="БВП" lastIdx="2" clrIdx="0">
    <p:extLst>
      <p:ext uri="{19B8F6BF-5375-455C-9EA6-DF929625EA0E}">
        <p15:presenceInfo xmlns:p15="http://schemas.microsoft.com/office/powerpoint/2012/main" userId="S-1-5-21-253769567-97405767-927750060-564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BBD7D2"/>
    <a:srgbClr val="8BB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6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2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631C-E7BB-44A8-B3CA-C0535C952705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7391E-4B1D-45AE-9697-097D5D2B7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47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206BB-31B6-40EC-AF26-8B8154D964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138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206BB-31B6-40EC-AF26-8B8154D964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324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206BB-31B6-40EC-AF26-8B8154D964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3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86F-8DC5-4D1F-BEB5-BA254F2075E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D240-6ADF-4AD4-89B9-0F6330B63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09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86F-8DC5-4D1F-BEB5-BA254F2075E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D240-6ADF-4AD4-89B9-0F6330B63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159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86F-8DC5-4D1F-BEB5-BA254F2075E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D240-6ADF-4AD4-89B9-0F6330B63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73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86F-8DC5-4D1F-BEB5-BA254F2075E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D240-6ADF-4AD4-89B9-0F6330B63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97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86F-8DC5-4D1F-BEB5-BA254F2075E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D240-6ADF-4AD4-89B9-0F6330B63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77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86F-8DC5-4D1F-BEB5-BA254F2075E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D240-6ADF-4AD4-89B9-0F6330B63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4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86F-8DC5-4D1F-BEB5-BA254F2075E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D240-6ADF-4AD4-89B9-0F6330B63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84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86F-8DC5-4D1F-BEB5-BA254F2075E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D240-6ADF-4AD4-89B9-0F6330B63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50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86F-8DC5-4D1F-BEB5-BA254F2075E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D240-6ADF-4AD4-89B9-0F6330B63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37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86F-8DC5-4D1F-BEB5-BA254F2075E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D240-6ADF-4AD4-89B9-0F6330B63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6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86F-8DC5-4D1F-BEB5-BA254F2075E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D240-6ADF-4AD4-89B9-0F6330B63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73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8286F-8DC5-4D1F-BEB5-BA254F2075E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8D240-6ADF-4AD4-89B9-0F6330B63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29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98%D0%9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759522" y="57790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1369862"/>
            <a:ext cx="90470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должны воплощаться инновации в научно-педагогической деятельности</a:t>
            </a:r>
            <a:endParaRPr lang="ru-RU" sz="5333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323" y="3076724"/>
            <a:ext cx="3020291" cy="3768436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1358537" y="5173106"/>
            <a:ext cx="9849394" cy="159928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Заместитель проректора </a:t>
            </a:r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стратегическому развитию </a:t>
            </a:r>
            <a:b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практико-ориентированному образованию </a:t>
            </a:r>
            <a:b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БЕЛГОРОДЦЕВ Виктор Петрович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 февраля 2018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48862" y="4848537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23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ятиугольник 20"/>
          <p:cNvSpPr/>
          <p:nvPr/>
        </p:nvSpPr>
        <p:spPr>
          <a:xfrm>
            <a:off x="113212" y="96275"/>
            <a:ext cx="4779299" cy="554183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3211" y="173311"/>
            <a:ext cx="467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Инновационная  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деятельность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536" y="790562"/>
            <a:ext cx="11717518" cy="6145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  <a:defRPr sz="1600" b="1">
                <a:solidFill>
                  <a:srgbClr val="24666A"/>
                </a:solidFill>
                <a:latin typeface="Book Antiqua" panose="02040602050305030304" pitchFamily="18" charset="0"/>
                <a:cs typeface="Angsana New" panose="02020603050405020304" pitchFamily="18" charset="-34"/>
              </a:defRPr>
            </a:lvl1pPr>
          </a:lstStyle>
          <a:p>
            <a:pPr marL="0" indent="0">
              <a:spcAft>
                <a:spcPts val="20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ИННОВАЦИЯ – </a:t>
            </a:r>
            <a:r>
              <a:rPr lang="ru-RU" sz="2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внедренное новшество, обеспечивающее качественный рост эффективности процессов или продукции, востребованное рынком.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ru-RU" sz="2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Является </a:t>
            </a:r>
            <a:r>
              <a:rPr lang="ru-RU" sz="2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конечным </a:t>
            </a:r>
            <a:r>
              <a:rPr lang="ru-RU" sz="2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РИД"/>
              </a:rPr>
              <a:t>результатом интеллектуальной деятельности</a:t>
            </a:r>
            <a:r>
              <a:rPr lang="ru-RU" sz="2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научно-педагогического работника, </a:t>
            </a:r>
            <a:r>
              <a:rPr lang="ru-RU" sz="2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фантазии, творческого процесса, открытий, изобретений и рационализации. </a:t>
            </a:r>
            <a:r>
              <a:rPr lang="ru-RU" sz="2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Примером инновации является выведение на рынок продукции </a:t>
            </a:r>
            <a:r>
              <a:rPr lang="ru-RU" sz="2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(технологий, товаров </a:t>
            </a:r>
            <a:r>
              <a:rPr lang="ru-RU" sz="2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услуг) с новыми потребительскими свойствами или качественным повышением эффективности производственных систем</a:t>
            </a:r>
            <a:r>
              <a:rPr lang="ru-RU" sz="2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ru-RU" sz="2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Для </a:t>
            </a:r>
            <a:r>
              <a:rPr lang="ru-RU" sz="2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Финуниверситета </a:t>
            </a:r>
            <a:r>
              <a:rPr lang="ru-RU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инновационной деятельностью </a:t>
            </a:r>
            <a:r>
              <a:rPr lang="ru-RU" sz="2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является осуществление комплекса </a:t>
            </a:r>
            <a:r>
              <a:rPr lang="ru-RU" sz="2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научных, технологических, организационных, финансовых и коммерческих мероприятий, направленный на коммерциализацию накопленных знаний, технологий и оборудования. Результатом инновационной деятельности являются новые или дополнительные товары/услуги или товары/услуги с новыми качествами. </a:t>
            </a:r>
            <a:endParaRPr lang="ru-RU" sz="2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3" descr="\\fa.ru\work\LP\Department\УОС\ЛОГОТИП, корп цвет\LOGO\logo_FU_RUS_c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216" y="34085"/>
            <a:ext cx="2062859" cy="55945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4"/>
          <p:cNvSpPr txBox="1">
            <a:spLocks/>
          </p:cNvSpPr>
          <p:nvPr/>
        </p:nvSpPr>
        <p:spPr>
          <a:xfrm>
            <a:off x="6274628" y="96275"/>
            <a:ext cx="3432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4295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ятиугольник 20"/>
          <p:cNvSpPr/>
          <p:nvPr/>
        </p:nvSpPr>
        <p:spPr>
          <a:xfrm>
            <a:off x="113211" y="173311"/>
            <a:ext cx="4656751" cy="47714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3212" y="173311"/>
            <a:ext cx="4939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Инновационная деятельность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195" y="995448"/>
            <a:ext cx="1164829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  <a:defRPr sz="1600" b="1">
                <a:solidFill>
                  <a:srgbClr val="24666A"/>
                </a:solidFill>
                <a:latin typeface="Book Antiqua" panose="02040602050305030304" pitchFamily="18" charset="0"/>
                <a:cs typeface="Angsana New" panose="02020603050405020304" pitchFamily="18" charset="-34"/>
              </a:defRPr>
            </a:lvl1pPr>
          </a:lstStyle>
          <a:p>
            <a:pPr marL="0" lvl="0" indent="0">
              <a:buNone/>
            </a:pPr>
            <a:r>
              <a:rPr lang="ru-RU" sz="2800" u="sng" dirty="0" smtClean="0">
                <a:solidFill>
                  <a:schemeClr val="tx1"/>
                </a:solidFill>
              </a:rPr>
              <a:t>Результаты </a:t>
            </a:r>
            <a:r>
              <a:rPr lang="ru-RU" sz="2800" u="sng" dirty="0">
                <a:solidFill>
                  <a:schemeClr val="tx1"/>
                </a:solidFill>
              </a:rPr>
              <a:t>интеллектуальной деятельности </a:t>
            </a:r>
            <a:r>
              <a:rPr lang="ru-RU" sz="2800" b="0" dirty="0">
                <a:solidFill>
                  <a:schemeClr val="tx1"/>
                </a:solidFill>
              </a:rPr>
              <a:t>– нематериальные результаты, отнесенные Гражданским кодексом Российской Федерации (далее – ГК РФ) к интеллектуальной собственности: </a:t>
            </a:r>
            <a:r>
              <a:rPr lang="ru-RU" sz="2800" b="0" dirty="0" smtClean="0">
                <a:solidFill>
                  <a:schemeClr val="tx1"/>
                </a:solidFill>
              </a:rPr>
              <a:t>   </a:t>
            </a:r>
          </a:p>
          <a:p>
            <a:pPr marL="263525" lvl="0" indent="0">
              <a:buFont typeface="Wingdings" panose="05000000000000000000" pitchFamily="2" charset="2"/>
              <a:buChar char="ü"/>
            </a:pPr>
            <a:r>
              <a:rPr lang="ru-RU" sz="2800" b="0" dirty="0">
                <a:solidFill>
                  <a:schemeClr val="tx1"/>
                </a:solidFill>
              </a:rPr>
              <a:t> </a:t>
            </a:r>
            <a:r>
              <a:rPr lang="ru-RU" sz="2800" b="0" dirty="0" smtClean="0">
                <a:solidFill>
                  <a:schemeClr val="tx1"/>
                </a:solidFill>
              </a:rPr>
              <a:t>произведения </a:t>
            </a:r>
            <a:r>
              <a:rPr lang="ru-RU" sz="2800" b="0" dirty="0">
                <a:solidFill>
                  <a:schemeClr val="tx1"/>
                </a:solidFill>
              </a:rPr>
              <a:t>науки, литературы и искусства; </a:t>
            </a:r>
            <a:endParaRPr lang="ru-RU" sz="2800" b="0" dirty="0" smtClean="0">
              <a:solidFill>
                <a:schemeClr val="tx1"/>
              </a:solidFill>
            </a:endParaRPr>
          </a:p>
          <a:p>
            <a:pPr marL="263525" lvl="0" indent="0">
              <a:buFont typeface="Wingdings" panose="05000000000000000000" pitchFamily="2" charset="2"/>
              <a:buChar char="ü"/>
            </a:pPr>
            <a:r>
              <a:rPr lang="ru-RU" sz="2800" b="0" dirty="0" smtClean="0">
                <a:solidFill>
                  <a:schemeClr val="tx1"/>
                </a:solidFill>
              </a:rPr>
              <a:t> программы </a:t>
            </a:r>
            <a:r>
              <a:rPr lang="ru-RU" sz="2800" b="0" dirty="0">
                <a:solidFill>
                  <a:schemeClr val="tx1"/>
                </a:solidFill>
              </a:rPr>
              <a:t>для ЭВМ; </a:t>
            </a:r>
            <a:endParaRPr lang="ru-RU" sz="2800" b="0" dirty="0" smtClean="0">
              <a:solidFill>
                <a:schemeClr val="tx1"/>
              </a:solidFill>
            </a:endParaRPr>
          </a:p>
          <a:p>
            <a:pPr marL="263525" lvl="0" indent="0">
              <a:buFont typeface="Wingdings" panose="05000000000000000000" pitchFamily="2" charset="2"/>
              <a:buChar char="ü"/>
            </a:pPr>
            <a:r>
              <a:rPr lang="ru-RU" sz="2800" b="0" dirty="0">
                <a:solidFill>
                  <a:schemeClr val="tx1"/>
                </a:solidFill>
              </a:rPr>
              <a:t> </a:t>
            </a:r>
            <a:r>
              <a:rPr lang="ru-RU" sz="2800" b="0" dirty="0" smtClean="0">
                <a:solidFill>
                  <a:schemeClr val="tx1"/>
                </a:solidFill>
              </a:rPr>
              <a:t>базы </a:t>
            </a:r>
            <a:r>
              <a:rPr lang="ru-RU" sz="2800" b="0" dirty="0">
                <a:solidFill>
                  <a:schemeClr val="tx1"/>
                </a:solidFill>
              </a:rPr>
              <a:t>данных; </a:t>
            </a:r>
            <a:endParaRPr lang="ru-RU" sz="2800" b="0" dirty="0" smtClean="0">
              <a:solidFill>
                <a:schemeClr val="tx1"/>
              </a:solidFill>
            </a:endParaRPr>
          </a:p>
          <a:p>
            <a:pPr marL="263525" lvl="0" indent="0">
              <a:buFont typeface="Wingdings" panose="05000000000000000000" pitchFamily="2" charset="2"/>
              <a:buChar char="ü"/>
            </a:pPr>
            <a:r>
              <a:rPr lang="ru-RU" sz="2800" b="0" dirty="0">
                <a:solidFill>
                  <a:schemeClr val="tx1"/>
                </a:solidFill>
              </a:rPr>
              <a:t> </a:t>
            </a:r>
            <a:r>
              <a:rPr lang="ru-RU" sz="2800" b="0" dirty="0" smtClean="0">
                <a:solidFill>
                  <a:schemeClr val="tx1"/>
                </a:solidFill>
              </a:rPr>
              <a:t>исполнения</a:t>
            </a:r>
            <a:r>
              <a:rPr lang="ru-RU" sz="2800" b="0" dirty="0">
                <a:solidFill>
                  <a:schemeClr val="tx1"/>
                </a:solidFill>
              </a:rPr>
              <a:t>; фонограммы; сообщения в эфир или по кабелю радио- или телепередач; </a:t>
            </a:r>
            <a:endParaRPr lang="ru-RU" sz="2800" b="0" dirty="0" smtClean="0">
              <a:solidFill>
                <a:schemeClr val="tx1"/>
              </a:solidFill>
            </a:endParaRPr>
          </a:p>
          <a:p>
            <a:pPr marL="263525" lvl="0" indent="0">
              <a:buFont typeface="Wingdings" panose="05000000000000000000" pitchFamily="2" charset="2"/>
              <a:buChar char="ü"/>
            </a:pPr>
            <a:r>
              <a:rPr lang="ru-RU" sz="2800" b="0" dirty="0">
                <a:solidFill>
                  <a:schemeClr val="tx1"/>
                </a:solidFill>
              </a:rPr>
              <a:t> </a:t>
            </a:r>
            <a:r>
              <a:rPr lang="ru-RU" sz="2800" b="0" dirty="0" smtClean="0">
                <a:solidFill>
                  <a:schemeClr val="tx1"/>
                </a:solidFill>
              </a:rPr>
              <a:t> изобретения</a:t>
            </a:r>
            <a:r>
              <a:rPr lang="ru-RU" sz="2800" b="0" dirty="0">
                <a:solidFill>
                  <a:schemeClr val="tx1"/>
                </a:solidFill>
              </a:rPr>
              <a:t>; </a:t>
            </a:r>
            <a:endParaRPr lang="ru-RU" sz="2800" b="0" dirty="0" smtClean="0">
              <a:solidFill>
                <a:schemeClr val="tx1"/>
              </a:solidFill>
            </a:endParaRPr>
          </a:p>
          <a:p>
            <a:pPr marL="263525" lvl="0" indent="0">
              <a:buFont typeface="Wingdings" panose="05000000000000000000" pitchFamily="2" charset="2"/>
              <a:buChar char="ü"/>
            </a:pPr>
            <a:r>
              <a:rPr lang="ru-RU" sz="2800" b="0" dirty="0">
                <a:solidFill>
                  <a:schemeClr val="tx1"/>
                </a:solidFill>
              </a:rPr>
              <a:t> </a:t>
            </a:r>
            <a:r>
              <a:rPr lang="ru-RU" sz="2800" b="0" dirty="0" smtClean="0">
                <a:solidFill>
                  <a:schemeClr val="tx1"/>
                </a:solidFill>
              </a:rPr>
              <a:t> полезные </a:t>
            </a:r>
            <a:r>
              <a:rPr lang="ru-RU" sz="2800" b="0" dirty="0">
                <a:solidFill>
                  <a:schemeClr val="tx1"/>
                </a:solidFill>
              </a:rPr>
              <a:t>модели; </a:t>
            </a:r>
            <a:endParaRPr lang="ru-RU" sz="2800" b="0" dirty="0" smtClean="0">
              <a:solidFill>
                <a:schemeClr val="tx1"/>
              </a:solidFill>
            </a:endParaRPr>
          </a:p>
          <a:p>
            <a:pPr marL="263525" lvl="0" indent="0">
              <a:buFont typeface="Wingdings" panose="05000000000000000000" pitchFamily="2" charset="2"/>
              <a:buChar char="ü"/>
            </a:pPr>
            <a:r>
              <a:rPr lang="ru-RU" sz="2800" b="0" dirty="0">
                <a:solidFill>
                  <a:schemeClr val="tx1"/>
                </a:solidFill>
              </a:rPr>
              <a:t> </a:t>
            </a:r>
            <a:r>
              <a:rPr lang="ru-RU" sz="2800" b="0" dirty="0" smtClean="0">
                <a:solidFill>
                  <a:schemeClr val="tx1"/>
                </a:solidFill>
              </a:rPr>
              <a:t> фирменные </a:t>
            </a:r>
            <a:r>
              <a:rPr lang="ru-RU" sz="2800" b="0" dirty="0">
                <a:solidFill>
                  <a:schemeClr val="tx1"/>
                </a:solidFill>
              </a:rPr>
              <a:t>наименования; </a:t>
            </a:r>
            <a:endParaRPr lang="ru-RU" sz="2800" b="0" dirty="0" smtClean="0">
              <a:solidFill>
                <a:schemeClr val="tx1"/>
              </a:solidFill>
            </a:endParaRPr>
          </a:p>
          <a:p>
            <a:pPr marL="263525" lvl="0" indent="0">
              <a:buFont typeface="Wingdings" panose="05000000000000000000" pitchFamily="2" charset="2"/>
              <a:buChar char="ü"/>
            </a:pPr>
            <a:r>
              <a:rPr lang="ru-RU" sz="2800" b="0" dirty="0">
                <a:solidFill>
                  <a:schemeClr val="tx1"/>
                </a:solidFill>
              </a:rPr>
              <a:t> </a:t>
            </a:r>
            <a:r>
              <a:rPr lang="ru-RU" sz="2800" b="0" dirty="0" smtClean="0">
                <a:solidFill>
                  <a:schemeClr val="tx1"/>
                </a:solidFill>
              </a:rPr>
              <a:t> товарные </a:t>
            </a:r>
            <a:r>
              <a:rPr lang="ru-RU" sz="2800" b="0" dirty="0">
                <a:solidFill>
                  <a:schemeClr val="tx1"/>
                </a:solidFill>
              </a:rPr>
              <a:t>знаки и знаки обслуживания</a:t>
            </a:r>
            <a:r>
              <a:rPr lang="ru-RU" sz="2800" b="0" dirty="0" smtClean="0">
                <a:solidFill>
                  <a:schemeClr val="tx1"/>
                </a:solidFill>
              </a:rPr>
              <a:t>;</a:t>
            </a:r>
            <a:endParaRPr lang="ru-RU" sz="2800" b="0" dirty="0">
              <a:solidFill>
                <a:schemeClr val="tx1"/>
              </a:solidFill>
            </a:endParaRPr>
          </a:p>
        </p:txBody>
      </p:sp>
      <p:pic>
        <p:nvPicPr>
          <p:cNvPr id="8" name="Picture 3" descr="\\fa.ru\work\LP\Department\УОС\ЛОГОТИП, корп цвет\LOGO\logo_FU_RUS_c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216" y="34085"/>
            <a:ext cx="2062859" cy="55945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4"/>
          <p:cNvSpPr txBox="1">
            <a:spLocks/>
          </p:cNvSpPr>
          <p:nvPr/>
        </p:nvSpPr>
        <p:spPr>
          <a:xfrm>
            <a:off x="6274628" y="96275"/>
            <a:ext cx="3432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3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0313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ятиугольник 20"/>
          <p:cNvSpPr/>
          <p:nvPr/>
        </p:nvSpPr>
        <p:spPr>
          <a:xfrm>
            <a:off x="113212" y="96275"/>
            <a:ext cx="4647324" cy="554183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3213" y="173311"/>
            <a:ext cx="449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Инновационная деятельность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212" y="810203"/>
            <a:ext cx="1199080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  <a:defRPr sz="1600" b="1">
                <a:solidFill>
                  <a:srgbClr val="24666A"/>
                </a:solidFill>
                <a:latin typeface="Book Antiqua" panose="02040602050305030304" pitchFamily="18" charset="0"/>
                <a:cs typeface="Angsana New" panose="02020603050405020304" pitchFamily="18" charset="-34"/>
              </a:defRPr>
            </a:lvl1pPr>
          </a:lstStyle>
          <a:p>
            <a:pPr marL="0" lvl="0" indent="358775">
              <a:buNone/>
            </a:pPr>
            <a:r>
              <a:rPr lang="ru-RU" sz="2400" dirty="0" smtClean="0"/>
              <a:t>Результаты </a:t>
            </a:r>
            <a:r>
              <a:rPr lang="ru-RU" sz="2400" dirty="0"/>
              <a:t>интеллектуальной деятельности</a:t>
            </a:r>
            <a:r>
              <a:rPr lang="ru-RU" sz="2400" b="0" dirty="0"/>
              <a:t>, созданные в Финуниверситете </a:t>
            </a:r>
            <a:r>
              <a:rPr lang="ru-RU" sz="2400" b="0" dirty="0" smtClean="0"/>
              <a:t>– РИД, </a:t>
            </a:r>
            <a:r>
              <a:rPr lang="ru-RU" sz="2400" b="0" dirty="0"/>
              <a:t>относящиеся к следующим категориям:</a:t>
            </a:r>
          </a:p>
          <a:p>
            <a:pPr marL="358775" indent="84138">
              <a:buFont typeface="Wingdings" panose="05000000000000000000" pitchFamily="2" charset="2"/>
              <a:buChar char="ü"/>
            </a:pPr>
            <a:r>
              <a:rPr lang="ru-RU" sz="2400" b="0" dirty="0"/>
              <a:t>результаты интеллектуальной деятельности, признаваемые служебными в соответствии с требованиями статей 1295, 1320, 1370, 1430, 1461, 1470 ГК РФ;</a:t>
            </a:r>
          </a:p>
          <a:p>
            <a:pPr marL="358775" indent="84138">
              <a:buFont typeface="Wingdings" panose="05000000000000000000" pitchFamily="2" charset="2"/>
              <a:buChar char="ü"/>
            </a:pPr>
            <a:r>
              <a:rPr lang="ru-RU" sz="2400" b="0" dirty="0"/>
              <a:t>фонограммы, базы данных и единые технологии, в отношении которых Финуниверситет в соответствии со статьями 1322, 1333, 1542 и 1544 ГК РФ выступает в качестве изготовителя либо лица, организовавшего создание соответствующего результата; </a:t>
            </a:r>
          </a:p>
          <a:p>
            <a:pPr marL="358775" indent="84138">
              <a:buFont typeface="Wingdings" panose="05000000000000000000" pitchFamily="2" charset="2"/>
              <a:buChar char="ü"/>
            </a:pPr>
            <a:r>
              <a:rPr lang="ru-RU" sz="2400" b="0" dirty="0"/>
              <a:t>результаты интеллектуальной деятельности, созданные работниками и обучающимися Финуниверситета в рамках гражданско-правового договора заключенного с Финуниверситетом, предусматривающего создание соответствующих результатов;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ИНТЕЛЛЕКТУАЛЬНАЯ СОБСТВЕННОСТЬ </a:t>
            </a:r>
            <a:r>
              <a:rPr lang="ru-RU" sz="2400" b="0" dirty="0" smtClean="0">
                <a:solidFill>
                  <a:schemeClr val="tx1"/>
                </a:solidFill>
              </a:rPr>
              <a:t>– </a:t>
            </a:r>
            <a:r>
              <a:rPr lang="ru-RU" sz="2400" b="0" dirty="0">
                <a:solidFill>
                  <a:schemeClr val="tx1"/>
                </a:solidFill>
              </a:rPr>
              <a:t>результаты интеллектуальной деятельности и приравненные к ним средства индивидуализации юридических лиц, товаров, работ, услуг и предприятий, но не права на </a:t>
            </a:r>
            <a:r>
              <a:rPr lang="ru-RU" sz="2400" b="0" dirty="0" smtClean="0">
                <a:solidFill>
                  <a:schemeClr val="tx1"/>
                </a:solidFill>
              </a:rPr>
              <a:t>них.</a:t>
            </a:r>
            <a:endParaRPr lang="ru-RU" sz="2400" b="0" dirty="0">
              <a:solidFill>
                <a:schemeClr val="tx1"/>
              </a:solidFill>
            </a:endParaRPr>
          </a:p>
        </p:txBody>
      </p:sp>
      <p:pic>
        <p:nvPicPr>
          <p:cNvPr id="8" name="Picture 3" descr="\\fa.ru\work\LP\Department\УОС\ЛОГОТИП, корп цвет\LOGO\logo_FU_RUS_c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216" y="34085"/>
            <a:ext cx="2062859" cy="55945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4"/>
          <p:cNvSpPr txBox="1">
            <a:spLocks/>
          </p:cNvSpPr>
          <p:nvPr/>
        </p:nvSpPr>
        <p:spPr>
          <a:xfrm>
            <a:off x="6274628" y="96275"/>
            <a:ext cx="3432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859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0120" y="-69641"/>
            <a:ext cx="2086288" cy="748822"/>
          </a:xfrm>
          <a:prstGeom prst="rect">
            <a:avLst/>
          </a:prstGeom>
        </p:spPr>
      </p:pic>
      <p:sp>
        <p:nvSpPr>
          <p:cNvPr id="10" name="Пятиугольник 9"/>
          <p:cNvSpPr/>
          <p:nvPr/>
        </p:nvSpPr>
        <p:spPr>
          <a:xfrm>
            <a:off x="113211" y="96275"/>
            <a:ext cx="5514591" cy="554183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08147" y="131719"/>
            <a:ext cx="5334814" cy="49045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деятельность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4"/>
          <p:cNvSpPr txBox="1">
            <a:spLocks/>
          </p:cNvSpPr>
          <p:nvPr/>
        </p:nvSpPr>
        <p:spPr>
          <a:xfrm>
            <a:off x="6274628" y="96275"/>
            <a:ext cx="3432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20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0346" y="778137"/>
            <a:ext cx="11801601" cy="6086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итогам научных 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исследований в 2017 году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Научного фонда и 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Государственного задания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баланс 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Финуниверситета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поставлено –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67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РИДов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них в виде секрета производства (ноу-хау) –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51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программ для ЭВМ (программных продуктов) –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баз данных –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произведений науки –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07000"/>
              </a:lnSpc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этом в виде секрета производства (ноу-хау) были разработаны модели, технологии, методики (оценки, расчета. деятельности, прогнозирования, диагностики и др.), системы индексов и показателей эффективности, классификаторы, методологии (мониторинга, расчета, построения), компромиссные схемы деятельности, научно-практические и методические рекомендации, внутренние регламенты и стандарты.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Финуниверситете сформирован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банк, объемом из более чем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РИДов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достаточный как для предъявления рынку инноваций, так и для создания </a:t>
            </a:r>
            <a:r>
              <a:rPr lang="ru-RU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МИПов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 не менее по проблемам обучения </a:t>
            </a:r>
            <a:r>
              <a:rPr lang="ru-RU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РИДов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Финуниверситете нет!</a:t>
            </a:r>
            <a:endParaRPr lang="ru-RU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4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424114" y="44450"/>
            <a:ext cx="8243887" cy="431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2351088" y="627064"/>
            <a:ext cx="8316912" cy="5322887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  <a:defRPr/>
            </a:pP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364" name="Text Box 23"/>
          <p:cNvSpPr txBox="1">
            <a:spLocks noChangeArrowheads="1"/>
          </p:cNvSpPr>
          <p:nvPr/>
        </p:nvSpPr>
        <p:spPr bwMode="auto">
          <a:xfrm>
            <a:off x="1487488" y="44450"/>
            <a:ext cx="9180513" cy="6813550"/>
          </a:xfrm>
          <a:prstGeom prst="rect">
            <a:avLst/>
          </a:prstGeom>
          <a:gradFill rotWithShape="0">
            <a:gsLst>
              <a:gs pos="0">
                <a:srgbClr val="FFF5FF"/>
              </a:gs>
              <a:gs pos="100000">
                <a:srgbClr val="FFCCFF"/>
              </a:gs>
            </a:gsLst>
            <a:lin ang="2700000" scaled="1"/>
          </a:gradFill>
          <a:ln w="38100">
            <a:solidFill>
              <a:srgbClr val="622423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137160" tIns="91440" rIns="137160" bIns="91440" anchor="ctr"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594993" y="1585214"/>
            <a:ext cx="3774193" cy="1195714"/>
          </a:xfrm>
          <a:prstGeom prst="rect">
            <a:avLst/>
          </a:prstGeom>
          <a:gradFill flip="none" rotWithShape="1">
            <a:gsLst>
              <a:gs pos="0">
                <a:srgbClr val="9BBB59">
                  <a:tint val="66000"/>
                  <a:satMod val="160000"/>
                </a:srgbClr>
              </a:gs>
              <a:gs pos="50000">
                <a:srgbClr val="9BBB59">
                  <a:tint val="44500"/>
                  <a:satMod val="160000"/>
                </a:srgbClr>
              </a:gs>
              <a:gs pos="100000">
                <a:srgbClr val="9BBB5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accent5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>
            <a:defPPr>
              <a:defRPr lang="ru-RU"/>
            </a:defPPr>
            <a:lvl1pPr marL="0" marR="0" lvl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3200" i="1" u="none" strike="noStrike" cap="none" normalizeH="0" baseline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 altLang="ru-RU" dirty="0"/>
          </a:p>
          <a:p>
            <a:pPr>
              <a:defRPr/>
            </a:pPr>
            <a:r>
              <a:rPr lang="ru-RU" altLang="ru-RU" dirty="0"/>
              <a:t>Содержание бучения (СО)</a:t>
            </a:r>
          </a:p>
          <a:p>
            <a:pPr>
              <a:defRPr/>
            </a:pPr>
            <a:endParaRPr lang="ru-RU" altLang="ru-RU" dirty="0"/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1641054" y="605266"/>
            <a:ext cx="3674939" cy="588465"/>
          </a:xfrm>
          <a:prstGeom prst="rect">
            <a:avLst/>
          </a:prstGeom>
          <a:gradFill flip="none" rotWithShape="1">
            <a:gsLst>
              <a:gs pos="0">
                <a:srgbClr val="9BBB59">
                  <a:tint val="66000"/>
                  <a:satMod val="160000"/>
                </a:srgbClr>
              </a:gs>
              <a:gs pos="50000">
                <a:srgbClr val="9BBB59">
                  <a:tint val="44500"/>
                  <a:satMod val="160000"/>
                </a:srgbClr>
              </a:gs>
              <a:gs pos="100000">
                <a:srgbClr val="9BBB5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accent5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Обучаемые</a:t>
            </a:r>
            <a:endParaRPr lang="ru-RU" alt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6736520" y="583845"/>
            <a:ext cx="3677534" cy="677108"/>
          </a:xfrm>
          <a:prstGeom prst="rect">
            <a:avLst/>
          </a:prstGeom>
          <a:gradFill flip="none" rotWithShape="1">
            <a:gsLst>
              <a:gs pos="0">
                <a:srgbClr val="9BBB59">
                  <a:tint val="66000"/>
                  <a:satMod val="160000"/>
                </a:srgbClr>
              </a:gs>
              <a:gs pos="50000">
                <a:srgbClr val="9BBB59">
                  <a:tint val="44500"/>
                  <a:satMod val="160000"/>
                </a:srgbClr>
              </a:gs>
              <a:gs pos="100000">
                <a:srgbClr val="9BBB5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accent5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>
            <a:defPPr>
              <a:defRPr lang="ru-RU"/>
            </a:defPPr>
            <a:lvl1pPr marL="0" marR="0" lvl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3200" i="1" u="none" strike="noStrike" cap="none" normalizeH="0" baseline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ru-RU" altLang="ru-RU" dirty="0"/>
              <a:t>Преподаватели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5706768" y="1556793"/>
            <a:ext cx="4781721" cy="1250437"/>
          </a:xfrm>
          <a:prstGeom prst="rect">
            <a:avLst/>
          </a:prstGeom>
          <a:gradFill flip="none" rotWithShape="1">
            <a:gsLst>
              <a:gs pos="0">
                <a:srgbClr val="9BBB59">
                  <a:tint val="66000"/>
                  <a:satMod val="160000"/>
                </a:srgbClr>
              </a:gs>
              <a:gs pos="50000">
                <a:srgbClr val="9BBB59">
                  <a:tint val="44500"/>
                  <a:satMod val="160000"/>
                </a:srgbClr>
              </a:gs>
              <a:gs pos="100000">
                <a:srgbClr val="9BBB5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accent5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>
            <a:defPPr>
              <a:defRPr lang="ru-RU"/>
            </a:defPPr>
            <a:lvl1pPr marL="0" marR="0" lvl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3200" i="1" u="none" strike="noStrike" cap="none" normalizeH="0" baseline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ru-RU" altLang="ru-RU" dirty="0"/>
              <a:t>Цель обучения (ЦО)</a:t>
            </a:r>
          </a:p>
          <a:p>
            <a:pPr>
              <a:lnSpc>
                <a:spcPct val="90000"/>
              </a:lnSpc>
              <a:defRPr/>
            </a:pPr>
            <a:r>
              <a:rPr lang="ru-RU" altLang="ru-RU" dirty="0"/>
              <a:t>(результаты обучения, компетенции)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792289" y="3213100"/>
            <a:ext cx="8696325" cy="3455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622423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161089" y="3875089"/>
            <a:ext cx="3640137" cy="9874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5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>
            <a:defPPr>
              <a:defRPr lang="ru-RU"/>
            </a:defPPr>
            <a:lvl1pPr marL="0" marR="0" lvl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3200" i="1" u="none" strike="noStrike" cap="none" normalizeH="0" baseline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ru-RU" altLang="ru-RU" dirty="0"/>
              <a:t>Методы обучения (МО)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847850" y="3827463"/>
            <a:ext cx="3492500" cy="10350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5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>
            <a:defPPr>
              <a:defRPr lang="ru-RU"/>
            </a:defPPr>
            <a:lvl1pPr marL="0" marR="0" lvl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3200" i="1" u="none" strike="noStrike" cap="none" normalizeH="0" baseline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ru-RU" altLang="ru-RU" dirty="0"/>
              <a:t>Формы обучения (ФО)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4224339" y="5381625"/>
            <a:ext cx="3925887" cy="1087438"/>
          </a:xfrm>
          <a:prstGeom prst="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  <a:ln w="38100">
            <a:solidFill>
              <a:schemeClr val="accent5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>
            <a:defPPr>
              <a:defRPr lang="ru-RU"/>
            </a:defPPr>
            <a:lvl1pPr marL="0" marR="0" lvl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3200" i="1" u="none" strike="noStrike" cap="none" normalizeH="0" baseline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ru-RU" altLang="ru-RU" dirty="0"/>
              <a:t>Средства обучения (</a:t>
            </a:r>
            <a:r>
              <a:rPr lang="ru-RU" altLang="ru-RU" dirty="0" err="1"/>
              <a:t>СрО</a:t>
            </a:r>
            <a:r>
              <a:rPr lang="ru-RU" altLang="ru-RU" dirty="0"/>
              <a:t>)</a:t>
            </a:r>
          </a:p>
        </p:txBody>
      </p:sp>
      <p:sp>
        <p:nvSpPr>
          <p:cNvPr id="15381" name="AutoShape 21"/>
          <p:cNvSpPr>
            <a:spLocks noChangeArrowheads="1"/>
          </p:cNvSpPr>
          <p:nvPr/>
        </p:nvSpPr>
        <p:spPr bwMode="auto">
          <a:xfrm>
            <a:off x="5303838" y="677863"/>
            <a:ext cx="1536700" cy="158750"/>
          </a:xfrm>
          <a:prstGeom prst="leftRightArrow">
            <a:avLst>
              <a:gd name="adj1" fmla="val 50000"/>
              <a:gd name="adj2" fmla="val 276149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lIns="137160" tIns="91440" rIns="137160" bIns="91440" anchor="ctr"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5382" name="AutoShape 17"/>
          <p:cNvSpPr>
            <a:spLocks noChangeArrowheads="1"/>
          </p:cNvSpPr>
          <p:nvPr/>
        </p:nvSpPr>
        <p:spPr bwMode="auto">
          <a:xfrm>
            <a:off x="5105400" y="1979613"/>
            <a:ext cx="846138" cy="146050"/>
          </a:xfrm>
          <a:prstGeom prst="leftRightArrow">
            <a:avLst>
              <a:gd name="adj1" fmla="val 50000"/>
              <a:gd name="adj2" fmla="val 270497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lIns="137160" tIns="91440" rIns="137160" bIns="91440" anchor="ctr"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5383" name="AutoShape 6"/>
          <p:cNvSpPr>
            <a:spLocks noChangeArrowheads="1"/>
          </p:cNvSpPr>
          <p:nvPr/>
        </p:nvSpPr>
        <p:spPr bwMode="auto">
          <a:xfrm rot="9618466">
            <a:off x="2601914" y="1309689"/>
            <a:ext cx="1241425" cy="141287"/>
          </a:xfrm>
          <a:prstGeom prst="leftRightArrow">
            <a:avLst>
              <a:gd name="adj1" fmla="val 50000"/>
              <a:gd name="adj2" fmla="val 175731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lIns="137160" tIns="91440" rIns="137160" bIns="91440" anchor="ctr"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5384" name="AutoShape 5"/>
          <p:cNvSpPr>
            <a:spLocks noChangeArrowheads="1"/>
          </p:cNvSpPr>
          <p:nvPr/>
        </p:nvSpPr>
        <p:spPr bwMode="auto">
          <a:xfrm rot="11651516">
            <a:off x="8528051" y="1373189"/>
            <a:ext cx="1241425" cy="141287"/>
          </a:xfrm>
          <a:prstGeom prst="leftRightArrow">
            <a:avLst>
              <a:gd name="adj1" fmla="val 50000"/>
              <a:gd name="adj2" fmla="val 175731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lIns="137160" tIns="91440" rIns="137160" bIns="91440" anchor="ctr"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5385" name="AutoShape 4"/>
          <p:cNvSpPr>
            <a:spLocks noChangeArrowheads="1"/>
          </p:cNvSpPr>
          <p:nvPr/>
        </p:nvSpPr>
        <p:spPr bwMode="auto">
          <a:xfrm rot="5400000">
            <a:off x="1607345" y="2932908"/>
            <a:ext cx="790575" cy="166687"/>
          </a:xfrm>
          <a:prstGeom prst="leftRightArrow">
            <a:avLst>
              <a:gd name="adj1" fmla="val 50000"/>
              <a:gd name="adj2" fmla="val 123776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lIns="137160" tIns="91440" rIns="137160" bIns="91440" anchor="ctr"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5386" name="AutoShape 14"/>
          <p:cNvSpPr>
            <a:spLocks noChangeArrowheads="1"/>
          </p:cNvSpPr>
          <p:nvPr/>
        </p:nvSpPr>
        <p:spPr bwMode="auto">
          <a:xfrm>
            <a:off x="5159375" y="4340226"/>
            <a:ext cx="1073150" cy="168275"/>
          </a:xfrm>
          <a:prstGeom prst="leftRightArrow">
            <a:avLst>
              <a:gd name="adj1" fmla="val 50000"/>
              <a:gd name="adj2" fmla="val 262180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lIns="137160" tIns="91440" rIns="137160" bIns="91440" anchor="ctr"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5387" name="AutoShape 7"/>
          <p:cNvSpPr>
            <a:spLocks noChangeArrowheads="1"/>
          </p:cNvSpPr>
          <p:nvPr/>
        </p:nvSpPr>
        <p:spPr bwMode="auto">
          <a:xfrm rot="1720848">
            <a:off x="3098801" y="5097464"/>
            <a:ext cx="1241425" cy="130175"/>
          </a:xfrm>
          <a:prstGeom prst="leftRightArrow">
            <a:avLst>
              <a:gd name="adj1" fmla="val 50000"/>
              <a:gd name="adj2" fmla="val 190732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lIns="137160" tIns="91440" rIns="137160" bIns="91440" anchor="ctr"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5388" name="AutoShape 8"/>
          <p:cNvSpPr>
            <a:spLocks noChangeArrowheads="1"/>
          </p:cNvSpPr>
          <p:nvPr/>
        </p:nvSpPr>
        <p:spPr bwMode="auto">
          <a:xfrm rot="20384689">
            <a:off x="8094663" y="5081589"/>
            <a:ext cx="1344612" cy="134937"/>
          </a:xfrm>
          <a:prstGeom prst="leftRightArrow">
            <a:avLst>
              <a:gd name="adj1" fmla="val 50000"/>
              <a:gd name="adj2" fmla="val 199295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lIns="137160" tIns="91440" rIns="137160" bIns="91440" anchor="ctr"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334962" y="3141663"/>
            <a:ext cx="11090276" cy="6143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622423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91440" rIns="137160" bIns="91440" anchor="ctr">
            <a:spAutoFit/>
          </a:bodyPr>
          <a:lstStyle/>
          <a:p>
            <a:pPr indent="450850" algn="ctr">
              <a:defRPr/>
            </a:pPr>
            <a:r>
              <a:rPr lang="ru-RU" altLang="ru-RU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 И Д А К Т И Ч Е С К А Я    П О Д С И С Т Е М А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1641475" y="44450"/>
            <a:ext cx="87757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4508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defRPr/>
            </a:pPr>
            <a:r>
              <a:rPr lang="ru-RU" altLang="ru-RU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 Е Д А Г О Г И Ч Е С К А Я   С И С Т Е М А</a:t>
            </a:r>
          </a:p>
          <a:p>
            <a:pPr>
              <a:defRPr/>
            </a:pP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91" name="Rectangle 25"/>
          <p:cNvSpPr>
            <a:spLocks noChangeArrowheads="1"/>
          </p:cNvSpPr>
          <p:nvPr/>
        </p:nvSpPr>
        <p:spPr bwMode="auto">
          <a:xfrm>
            <a:off x="1676401" y="180945"/>
            <a:ext cx="184731" cy="40011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5392" name="Rectangle 28"/>
          <p:cNvSpPr>
            <a:spLocks noChangeArrowheads="1"/>
          </p:cNvSpPr>
          <p:nvPr/>
        </p:nvSpPr>
        <p:spPr bwMode="auto">
          <a:xfrm>
            <a:off x="1676401" y="638145"/>
            <a:ext cx="184731" cy="40011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5394" name="Rectangle 40"/>
          <p:cNvSpPr>
            <a:spLocks noChangeArrowheads="1"/>
          </p:cNvSpPr>
          <p:nvPr/>
        </p:nvSpPr>
        <p:spPr bwMode="auto">
          <a:xfrm>
            <a:off x="1676401" y="1170057"/>
            <a:ext cx="184731" cy="707886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ru-RU" altLang="ru-RU"/>
          </a:p>
          <a:p>
            <a:endParaRPr lang="ru-RU" altLang="ru-RU"/>
          </a:p>
        </p:txBody>
      </p:sp>
      <p:sp>
        <p:nvSpPr>
          <p:cNvPr id="15395" name="Rectangle 48"/>
          <p:cNvSpPr>
            <a:spLocks noChangeArrowheads="1"/>
          </p:cNvSpPr>
          <p:nvPr/>
        </p:nvSpPr>
        <p:spPr bwMode="auto">
          <a:xfrm>
            <a:off x="1676401" y="1431667"/>
            <a:ext cx="646331" cy="184666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sz="600"/>
              <a:t>	</a:t>
            </a:r>
            <a:endParaRPr lang="ru-RU" altLang="ru-RU"/>
          </a:p>
        </p:txBody>
      </p:sp>
      <p:sp>
        <p:nvSpPr>
          <p:cNvPr id="15396" name="AutoShape 4"/>
          <p:cNvSpPr>
            <a:spLocks noChangeArrowheads="1"/>
          </p:cNvSpPr>
          <p:nvPr/>
        </p:nvSpPr>
        <p:spPr bwMode="auto">
          <a:xfrm rot="5400000">
            <a:off x="9866313" y="2898776"/>
            <a:ext cx="790575" cy="165100"/>
          </a:xfrm>
          <a:prstGeom prst="leftRightArrow">
            <a:avLst>
              <a:gd name="adj1" fmla="val 50000"/>
              <a:gd name="adj2" fmla="val 124966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lIns="137160" tIns="91440" rIns="137160" bIns="91440" anchor="ctr"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ru-RU" altLang="ru-RU"/>
          </a:p>
        </p:txBody>
      </p:sp>
      <p:pic>
        <p:nvPicPr>
          <p:cNvPr id="29" name="Picture 3" descr="\\fa.ru\work\LP\Department\УОС\ЛОГОТИП, корп цвет\LOGO\logo_FU_RUS_c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556" y="34085"/>
            <a:ext cx="1692924" cy="55945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798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0" y="-26988"/>
            <a:ext cx="8229600" cy="613092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ВИДЫ И ФОРМЫ МЕТОДИЧЕСКОЙ РАБОТЫ 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ФИНАНСОВОМ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УНИВЕРСИТЕТЕ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6" name="Поле 2"/>
          <p:cNvSpPr txBox="1">
            <a:spLocks noChangeArrowheads="1"/>
          </p:cNvSpPr>
          <p:nvPr/>
        </p:nvSpPr>
        <p:spPr bwMode="auto">
          <a:xfrm>
            <a:off x="107876" y="887773"/>
            <a:ext cx="3547343" cy="377825"/>
          </a:xfrm>
          <a:prstGeom prst="rect">
            <a:avLst/>
          </a:prstGeom>
          <a:gradFill rotWithShape="0">
            <a:gsLst>
              <a:gs pos="0">
                <a:srgbClr val="9BBB59"/>
              </a:gs>
              <a:gs pos="100000">
                <a:srgbClr val="9BBB59">
                  <a:gamma/>
                  <a:tint val="20000"/>
                  <a:invGamma/>
                </a:srgbClr>
              </a:gs>
            </a:gsLst>
            <a:lin ang="5400000" scaled="1"/>
          </a:gradFill>
          <a:ln w="38100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Учебно-методическая работа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оле 13"/>
          <p:cNvSpPr txBox="1">
            <a:spLocks noChangeArrowheads="1"/>
          </p:cNvSpPr>
          <p:nvPr/>
        </p:nvSpPr>
        <p:spPr bwMode="auto">
          <a:xfrm>
            <a:off x="65989" y="1472711"/>
            <a:ext cx="3943270" cy="2172189"/>
          </a:xfrm>
          <a:prstGeom prst="rect">
            <a:avLst/>
          </a:prstGeom>
          <a:gradFill rotWithShape="0">
            <a:gsLst>
              <a:gs pos="0">
                <a:srgbClr val="9BBB59"/>
              </a:gs>
              <a:gs pos="100000">
                <a:srgbClr val="9BBB59">
                  <a:gamma/>
                  <a:tint val="20000"/>
                  <a:invGamma/>
                </a:srgbClr>
              </a:gs>
            </a:gsLst>
            <a:lin ang="5400000" scaled="1"/>
          </a:gradFill>
          <a:ln w="38100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algn="ctr">
              <a:spcAft>
                <a:spcPts val="100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Информационно-методическое обеспечение всех видов учебных занятий, промежуточной и итоговой аттестации по всем  реализуемым образовательным программам (методические материалы, интерактивные лекции и практические задания, кейсы и фонды оценочных средств, и т.д. и т.п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Поле 14"/>
          <p:cNvSpPr txBox="1">
            <a:spLocks noChangeArrowheads="1"/>
          </p:cNvSpPr>
          <p:nvPr/>
        </p:nvSpPr>
        <p:spPr bwMode="auto">
          <a:xfrm>
            <a:off x="76529" y="3814586"/>
            <a:ext cx="3932730" cy="859631"/>
          </a:xfrm>
          <a:prstGeom prst="rect">
            <a:avLst/>
          </a:prstGeom>
          <a:gradFill rotWithShape="0">
            <a:gsLst>
              <a:gs pos="0">
                <a:srgbClr val="9BBB59"/>
              </a:gs>
              <a:gs pos="100000">
                <a:srgbClr val="9BBB59">
                  <a:gamma/>
                  <a:tint val="20000"/>
                  <a:invGamma/>
                </a:srgbClr>
              </a:gs>
            </a:gsLst>
            <a:lin ang="5400000" scaled="1"/>
          </a:gradFill>
          <a:ln w="38100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algn="ctr">
              <a:spcAft>
                <a:spcPts val="100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педагогического мастерства ППС,  профессионального уровня  АУП,  работников факультетов и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филиалов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оле 15"/>
          <p:cNvSpPr txBox="1">
            <a:spLocks noChangeArrowheads="1"/>
          </p:cNvSpPr>
          <p:nvPr/>
        </p:nvSpPr>
        <p:spPr bwMode="auto">
          <a:xfrm>
            <a:off x="98425" y="4835951"/>
            <a:ext cx="3910833" cy="850294"/>
          </a:xfrm>
          <a:prstGeom prst="rect">
            <a:avLst/>
          </a:prstGeom>
          <a:gradFill rotWithShape="0">
            <a:gsLst>
              <a:gs pos="0">
                <a:srgbClr val="9BBB59"/>
              </a:gs>
              <a:gs pos="100000">
                <a:srgbClr val="9BBB59">
                  <a:gamma/>
                  <a:tint val="20000"/>
                  <a:invGamma/>
                </a:srgbClr>
              </a:gs>
            </a:gsLst>
            <a:lin ang="5400000" scaled="1"/>
          </a:gradFill>
          <a:ln w="38100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algn="ctr">
              <a:spcAft>
                <a:spcPts val="100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Рассмотрение вопросов методики (технологии) обучения и внедрения их результатов в образовательный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оле 3"/>
          <p:cNvSpPr txBox="1">
            <a:spLocks noChangeArrowheads="1"/>
          </p:cNvSpPr>
          <p:nvPr/>
        </p:nvSpPr>
        <p:spPr bwMode="auto">
          <a:xfrm>
            <a:off x="4156897" y="908050"/>
            <a:ext cx="3683767" cy="3937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lin ang="5400000" scaled="1"/>
          </a:gradFill>
          <a:ln w="38100">
            <a:solidFill>
              <a:srgbClr val="FFC00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Организационно-методическая работа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оле 16"/>
          <p:cNvSpPr txBox="1">
            <a:spLocks noChangeArrowheads="1"/>
          </p:cNvSpPr>
          <p:nvPr/>
        </p:nvSpPr>
        <p:spPr bwMode="auto">
          <a:xfrm>
            <a:off x="4156898" y="1484313"/>
            <a:ext cx="3739327" cy="1674812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lin ang="5400000" scaled="1"/>
          </a:gra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algn="ctr">
              <a:spcAft>
                <a:spcPts val="100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информационно-методического обеспечения всех видов учебных занятий, практик, промежуточной и итоговой аттестации по всем  реализуемым образовательным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программам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Поле 17"/>
          <p:cNvSpPr txBox="1">
            <a:spLocks noChangeArrowheads="1"/>
          </p:cNvSpPr>
          <p:nvPr/>
        </p:nvSpPr>
        <p:spPr bwMode="auto">
          <a:xfrm>
            <a:off x="4156897" y="3267076"/>
            <a:ext cx="3739328" cy="2386013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lin ang="5400000" scaled="1"/>
          </a:gra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indent="90170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проведения: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170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Учебно-методических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сборов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семинаров и др. мероприятий;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170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Учебно-методических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совещаний;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170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Методических занятий: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indent="90170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инструкторско-методических;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indent="90170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показных;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indent="90170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открытых;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indent="90170">
              <a:spcAft>
                <a:spcPts val="100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пробных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Поле 20"/>
          <p:cNvSpPr txBox="1">
            <a:spLocks noChangeArrowheads="1"/>
          </p:cNvSpPr>
          <p:nvPr/>
        </p:nvSpPr>
        <p:spPr bwMode="auto">
          <a:xfrm>
            <a:off x="107876" y="5819775"/>
            <a:ext cx="7788351" cy="922338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lin ang="5400000" scaled="1"/>
          </a:gra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indent="90170">
              <a:lnSpc>
                <a:spcPct val="80000"/>
              </a:lnSpc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проведения заседаний: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170" algn="just">
              <a:lnSpc>
                <a:spcPct val="80000"/>
              </a:lnSpc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Ученого совета,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учебно-методического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совета, ученых советов факультетов, филиалов, советов учебно-научных департаментов, кафедр, на которых обсуждаются вопросы методической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оле 4"/>
          <p:cNvSpPr txBox="1">
            <a:spLocks noChangeArrowheads="1"/>
          </p:cNvSpPr>
          <p:nvPr/>
        </p:nvSpPr>
        <p:spPr bwMode="auto">
          <a:xfrm>
            <a:off x="7989888" y="915989"/>
            <a:ext cx="4066994" cy="377825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Научно-методическая работа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оле 10"/>
          <p:cNvSpPr txBox="1">
            <a:spLocks noChangeArrowheads="1"/>
          </p:cNvSpPr>
          <p:nvPr/>
        </p:nvSpPr>
        <p:spPr bwMode="auto">
          <a:xfrm>
            <a:off x="8035926" y="1475181"/>
            <a:ext cx="4020956" cy="725487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rgbClr val="F79646">
                <a:lumMod val="75000"/>
              </a:srgbClr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НИР в области образования, обучения и педагогических технологий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оле 5"/>
          <p:cNvSpPr txBox="1">
            <a:spLocks noChangeArrowheads="1"/>
          </p:cNvSpPr>
          <p:nvPr/>
        </p:nvSpPr>
        <p:spPr bwMode="auto">
          <a:xfrm>
            <a:off x="8053388" y="2381642"/>
            <a:ext cx="4003494" cy="459983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rgbClr val="F79646">
                <a:lumMod val="75000"/>
              </a:srgbClr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Научно-методические мероприятия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оле 6"/>
          <p:cNvSpPr txBox="1">
            <a:spLocks noChangeArrowheads="1"/>
          </p:cNvSpPr>
          <p:nvPr/>
        </p:nvSpPr>
        <p:spPr bwMode="auto">
          <a:xfrm>
            <a:off x="8043864" y="3046413"/>
            <a:ext cx="4013018" cy="400050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rgbClr val="F79646">
                <a:lumMod val="75000"/>
              </a:srgbClr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учебников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оле 7"/>
          <p:cNvSpPr txBox="1">
            <a:spLocks noChangeArrowheads="1"/>
          </p:cNvSpPr>
          <p:nvPr/>
        </p:nvSpPr>
        <p:spPr bwMode="auto">
          <a:xfrm>
            <a:off x="8053388" y="3644901"/>
            <a:ext cx="4003494" cy="377825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rgbClr val="F79646">
                <a:lumMod val="75000"/>
              </a:srgbClr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учебных пособий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оле 8"/>
          <p:cNvSpPr txBox="1">
            <a:spLocks noChangeArrowheads="1"/>
          </p:cNvSpPr>
          <p:nvPr/>
        </p:nvSpPr>
        <p:spPr bwMode="auto">
          <a:xfrm>
            <a:off x="8053388" y="4203701"/>
            <a:ext cx="4003494" cy="377825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rgbClr val="F79646">
                <a:lumMod val="75000"/>
              </a:srgbClr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кейсов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оле 9"/>
          <p:cNvSpPr txBox="1">
            <a:spLocks noChangeArrowheads="1"/>
          </p:cNvSpPr>
          <p:nvPr/>
        </p:nvSpPr>
        <p:spPr bwMode="auto">
          <a:xfrm>
            <a:off x="8035924" y="4765675"/>
            <a:ext cx="4020957" cy="534988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rgbClr val="F79646">
                <a:lumMod val="75000"/>
              </a:srgbClr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научно-методических монографий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оле 11"/>
          <p:cNvSpPr txBox="1">
            <a:spLocks noChangeArrowheads="1"/>
          </p:cNvSpPr>
          <p:nvPr/>
        </p:nvSpPr>
        <p:spPr bwMode="auto">
          <a:xfrm>
            <a:off x="8035926" y="5484814"/>
            <a:ext cx="4020955" cy="536575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rgbClr val="F79646">
                <a:lumMod val="75000"/>
              </a:srgbClr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научно-методических публикаций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оле 12"/>
          <p:cNvSpPr txBox="1">
            <a:spLocks noChangeArrowheads="1"/>
          </p:cNvSpPr>
          <p:nvPr/>
        </p:nvSpPr>
        <p:spPr bwMode="auto">
          <a:xfrm>
            <a:off x="8053387" y="6211889"/>
            <a:ext cx="4003493" cy="490537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rgbClr val="F79646">
                <a:lumMod val="75000"/>
              </a:srgbClr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 upright="1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Педагогические эксперименты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ятиугольник 22"/>
          <p:cNvSpPr/>
          <p:nvPr/>
        </p:nvSpPr>
        <p:spPr>
          <a:xfrm>
            <a:off x="113211" y="96275"/>
            <a:ext cx="3148463" cy="51646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Заголовок 8"/>
          <p:cNvSpPr>
            <a:spLocks noGrp="1"/>
          </p:cNvSpPr>
          <p:nvPr>
            <p:ph type="title"/>
          </p:nvPr>
        </p:nvSpPr>
        <p:spPr>
          <a:xfrm>
            <a:off x="65989" y="131719"/>
            <a:ext cx="3280526" cy="49045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деятельность</a:t>
            </a: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icture 3" descr="\\fa.ru\work\LP\Department\УОС\ЛОГОТИП, корп цвет\LOGO\logo_FU_RUS_c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216" y="34085"/>
            <a:ext cx="2062859" cy="55945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709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553905" y="117475"/>
            <a:ext cx="6174557" cy="431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И ФОРМЫ НАУЧНОЙ ДЕЯТЕЛЬНОСТИ В ФИНУНИВЕРСИТЕТЕ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3120" y="723901"/>
            <a:ext cx="2982079" cy="1336674"/>
          </a:xfrm>
          <a:prstGeom prst="rect">
            <a:avLst/>
          </a:prstGeom>
          <a:gradFill rotWithShape="0">
            <a:gsLst>
              <a:gs pos="0">
                <a:srgbClr val="9BBB59"/>
              </a:gs>
              <a:gs pos="100000">
                <a:srgbClr val="9BBB59">
                  <a:gamma/>
                  <a:tint val="20000"/>
                  <a:invGamma/>
                </a:srgbClr>
              </a:gs>
            </a:gsLst>
            <a:lin ang="5400000" scaled="1"/>
          </a:gradFill>
          <a:ln w="38100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spcAft>
                <a:spcPts val="800"/>
              </a:spcAft>
              <a:defRPr/>
            </a:pP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Научные исследования научно-педагогических работников по профильной </a:t>
            </a:r>
            <a:r>
              <a:rPr lang="ru-RU" alt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для университета тематике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42121" y="2201863"/>
            <a:ext cx="2124075" cy="541337"/>
          </a:xfrm>
          <a:prstGeom prst="rect">
            <a:avLst/>
          </a:prstGeom>
          <a:gradFill rotWithShape="0">
            <a:gsLst>
              <a:gs pos="0">
                <a:srgbClr val="9BBB59"/>
              </a:gs>
              <a:gs pos="100000">
                <a:srgbClr val="9BBB59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spcAft>
                <a:spcPts val="800"/>
              </a:spcAft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Общеуниверситетская</a:t>
            </a:r>
            <a:r>
              <a:rPr lang="ru-RU" alt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НИР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56419" y="2879726"/>
            <a:ext cx="2036762" cy="792162"/>
          </a:xfrm>
          <a:prstGeom prst="rect">
            <a:avLst/>
          </a:prstGeom>
          <a:gradFill rotWithShape="0">
            <a:gsLst>
              <a:gs pos="0">
                <a:srgbClr val="9BBB59"/>
              </a:gs>
              <a:gs pos="100000">
                <a:srgbClr val="9BBB59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НИР по грантам </a:t>
            </a:r>
          </a:p>
          <a:p>
            <a:pPr algn="ctr">
              <a:defRPr/>
            </a:pPr>
            <a:r>
              <a:rPr lang="ru-RU" alt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научного фонда</a:t>
            </a:r>
          </a:p>
          <a:p>
            <a:pPr algn="ctr">
              <a:defRPr/>
            </a:pPr>
            <a:r>
              <a:rPr lang="ru-RU" alt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Финуниверситета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0231" y="3809304"/>
            <a:ext cx="2012950" cy="596900"/>
          </a:xfrm>
          <a:prstGeom prst="rect">
            <a:avLst/>
          </a:prstGeom>
          <a:gradFill rotWithShape="0">
            <a:gsLst>
              <a:gs pos="0">
                <a:srgbClr val="9BBB59"/>
              </a:gs>
              <a:gs pos="100000">
                <a:srgbClr val="9BBB59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НИР по </a:t>
            </a:r>
          </a:p>
          <a:p>
            <a:pPr algn="ctr">
              <a:defRPr/>
            </a:pPr>
            <a:r>
              <a:rPr lang="ru-RU" alt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Госзаданию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8807" y="4545406"/>
            <a:ext cx="2012950" cy="566738"/>
          </a:xfrm>
          <a:prstGeom prst="rect">
            <a:avLst/>
          </a:prstGeom>
          <a:gradFill rotWithShape="0">
            <a:gsLst>
              <a:gs pos="0">
                <a:srgbClr val="9BBB59"/>
              </a:gs>
              <a:gs pos="100000">
                <a:srgbClr val="9BBB59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Хоздоговорные</a:t>
            </a:r>
          </a:p>
          <a:p>
            <a:pPr algn="ctr">
              <a:defRPr/>
            </a:pPr>
            <a:r>
              <a:rPr lang="ru-RU" alt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НИР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15092" y="5254717"/>
            <a:ext cx="2012950" cy="566737"/>
          </a:xfrm>
          <a:prstGeom prst="rect">
            <a:avLst/>
          </a:prstGeom>
          <a:gradFill rotWithShape="0">
            <a:gsLst>
              <a:gs pos="0">
                <a:srgbClr val="9BBB59"/>
              </a:gs>
              <a:gs pos="100000">
                <a:srgbClr val="9BBB59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spcAft>
                <a:spcPts val="800"/>
              </a:spcAft>
              <a:defRPr/>
            </a:pPr>
            <a:r>
              <a:rPr lang="ru-RU" alt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НИР по внешним грантам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11007" y="5964027"/>
            <a:ext cx="2012950" cy="801687"/>
          </a:xfrm>
          <a:prstGeom prst="rect">
            <a:avLst/>
          </a:prstGeom>
          <a:gradFill rotWithShape="0">
            <a:gsLst>
              <a:gs pos="0">
                <a:srgbClr val="9BBB59"/>
              </a:gs>
              <a:gs pos="100000">
                <a:srgbClr val="9BBB59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Экспертно-аналитическая </a:t>
            </a:r>
          </a:p>
          <a:p>
            <a:pPr algn="ctr">
              <a:defRPr/>
            </a:pPr>
            <a:r>
              <a:rPr lang="ru-RU" alt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деятельность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246028" y="723901"/>
            <a:ext cx="2164174" cy="1336675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lin ang="5400000" scaled="1"/>
          </a:gradFill>
          <a:ln w="38100">
            <a:solidFill>
              <a:srgbClr val="FFC00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Научно-исследовательская деятельность  </a:t>
            </a:r>
          </a:p>
          <a:p>
            <a:pPr algn="ctr">
              <a:defRPr/>
            </a:pP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студентов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402207" y="2376487"/>
            <a:ext cx="1905000" cy="677863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FFC00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Студенческие научные мероприятия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402502" y="3287713"/>
            <a:ext cx="1905000" cy="566737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FFC00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Студенческое научное общество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3420977" y="4107754"/>
            <a:ext cx="1905000" cy="566738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FFC00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Студенческие научные конкурсы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426279" y="4889192"/>
            <a:ext cx="1905000" cy="701675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FFC00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НИР студентов,  магистрантов и аспирантов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3441056" y="5821454"/>
            <a:ext cx="1905000" cy="847725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FFC000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НИ практика студентов,  магистрантов и аспирантов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545137" y="723901"/>
            <a:ext cx="1968025" cy="1395413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100000">
                <a:srgbClr val="92CDDC">
                  <a:gamma/>
                  <a:tint val="20000"/>
                  <a:invGamma/>
                </a:srgbClr>
              </a:gs>
            </a:gsLst>
            <a:lin ang="5400000" scaled="1"/>
          </a:gradFill>
          <a:ln w="38100">
            <a:solidFill>
              <a:srgbClr val="8DB3E2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Подготовка научно-педагогических кадров высшей квалификации</a:t>
            </a:r>
            <a:endParaRPr lang="ru-RU" alt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5840414" y="2328864"/>
            <a:ext cx="1335087" cy="719137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100000">
                <a:srgbClr val="92CDDC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8DB3E2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Подготовка докторских диссертаций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7663991" y="692151"/>
            <a:ext cx="2177593" cy="1427163"/>
          </a:xfrm>
          <a:prstGeom prst="rect">
            <a:avLst/>
          </a:prstGeom>
          <a:gradFill rotWithShape="0">
            <a:gsLst>
              <a:gs pos="0">
                <a:srgbClr val="FF7C80"/>
              </a:gs>
              <a:gs pos="100000">
                <a:srgbClr val="FF7C80">
                  <a:gamma/>
                  <a:tint val="20000"/>
                  <a:invGamma/>
                </a:srgbClr>
              </a:gs>
            </a:gsLst>
            <a:lin ang="5400000" scaled="1"/>
          </a:gradFill>
          <a:ln w="38100">
            <a:solidFill>
              <a:srgbClr val="F79BA6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spcAft>
                <a:spcPts val="800"/>
              </a:spcAft>
              <a:defRPr/>
            </a:pPr>
            <a:endParaRPr lang="ru-RU" alt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  <a:defRPr/>
            </a:pP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Научные мероприятия</a:t>
            </a:r>
          </a:p>
          <a:p>
            <a:pPr algn="ctr">
              <a:defRPr/>
            </a:pP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9992412" y="675481"/>
            <a:ext cx="2036190" cy="143351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20000"/>
                  <a:invGamma/>
                </a:srgbClr>
              </a:gs>
            </a:gsLst>
            <a:lin ang="5400000" scaled="1"/>
          </a:gradFill>
          <a:ln w="38100">
            <a:solidFill>
              <a:srgbClr val="E36C0A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spcAft>
                <a:spcPts val="800"/>
              </a:spcAft>
              <a:defRPr/>
            </a:pPr>
            <a:endParaRPr lang="ru-RU" alt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  <a:defRPr/>
            </a:pPr>
            <a:r>
              <a:rPr lang="ru-RU" alt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Публикационня</a:t>
            </a:r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деятельность</a:t>
            </a:r>
          </a:p>
          <a:p>
            <a:pPr algn="ctr">
              <a:defRPr/>
            </a:pP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5808664" y="3500439"/>
            <a:ext cx="1335087" cy="719137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100000">
                <a:srgbClr val="92CDDC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8DB3E2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Подготовка </a:t>
            </a:r>
            <a:r>
              <a:rPr lang="ru-RU" alt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кандидатск</a:t>
            </a: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диссертаций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5768975" y="4725989"/>
            <a:ext cx="1335088" cy="719137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100000">
                <a:srgbClr val="92CDDC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8DB3E2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Подготовка </a:t>
            </a:r>
            <a:r>
              <a:rPr lang="ru-RU" alt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магистерск</a:t>
            </a: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диссертаций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735639" y="5949950"/>
            <a:ext cx="1470025" cy="719138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100000">
                <a:srgbClr val="92CDDC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8DB3E2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Деятельность </a:t>
            </a:r>
            <a:r>
              <a:rPr lang="ru-RU" alt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диссоветов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7948218" y="2329549"/>
            <a:ext cx="1565275" cy="566737"/>
          </a:xfrm>
          <a:prstGeom prst="rect">
            <a:avLst/>
          </a:prstGeom>
          <a:gradFill rotWithShape="0">
            <a:gsLst>
              <a:gs pos="0">
                <a:srgbClr val="FF7C80"/>
              </a:gs>
              <a:gs pos="100000">
                <a:srgbClr val="FF7C80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F79BA6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spcAft>
                <a:spcPts val="800"/>
              </a:spcAft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Международн. конференции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7943883" y="3076484"/>
            <a:ext cx="1565275" cy="566738"/>
          </a:xfrm>
          <a:prstGeom prst="rect">
            <a:avLst/>
          </a:prstGeom>
          <a:gradFill rotWithShape="0">
            <a:gsLst>
              <a:gs pos="0">
                <a:srgbClr val="FF7C80"/>
              </a:gs>
              <a:gs pos="100000">
                <a:srgbClr val="FF7C80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F79BA6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spcAft>
                <a:spcPts val="800"/>
              </a:spcAft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Межвузовские конференции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7929168" y="3837648"/>
            <a:ext cx="1565275" cy="566738"/>
          </a:xfrm>
          <a:prstGeom prst="rect">
            <a:avLst/>
          </a:prstGeom>
          <a:gradFill rotWithShape="0">
            <a:gsLst>
              <a:gs pos="0">
                <a:srgbClr val="FF7C80"/>
              </a:gs>
              <a:gs pos="100000">
                <a:srgbClr val="FF7C80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F79BA6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spcAft>
                <a:spcPts val="800"/>
              </a:spcAft>
              <a:defRPr/>
            </a:pPr>
            <a:r>
              <a:rPr lang="ru-RU" alt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Внутривузовск</a:t>
            </a: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конференции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7870262" y="4609724"/>
            <a:ext cx="1565275" cy="566737"/>
          </a:xfrm>
          <a:prstGeom prst="rect">
            <a:avLst/>
          </a:prstGeom>
          <a:gradFill rotWithShape="0">
            <a:gsLst>
              <a:gs pos="0">
                <a:srgbClr val="FF7C80"/>
              </a:gs>
              <a:gs pos="100000">
                <a:srgbClr val="FF7C80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F79BA6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spcAft>
                <a:spcPts val="800"/>
              </a:spcAft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Международн. конференции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7887521" y="5396549"/>
            <a:ext cx="1565275" cy="566737"/>
          </a:xfrm>
          <a:prstGeom prst="rect">
            <a:avLst/>
          </a:prstGeom>
          <a:gradFill rotWithShape="0">
            <a:gsLst>
              <a:gs pos="0">
                <a:srgbClr val="FF7C80"/>
              </a:gs>
              <a:gs pos="100000">
                <a:srgbClr val="FF7C80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F79BA6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Конференции</a:t>
            </a:r>
          </a:p>
          <a:p>
            <a:pPr algn="ctr"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департамента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7925228" y="6177257"/>
            <a:ext cx="1565275" cy="566738"/>
          </a:xfrm>
          <a:prstGeom prst="rect">
            <a:avLst/>
          </a:prstGeom>
          <a:gradFill rotWithShape="0">
            <a:gsLst>
              <a:gs pos="0">
                <a:srgbClr val="FF7C80"/>
              </a:gs>
              <a:gs pos="100000">
                <a:srgbClr val="FF7C80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F79BA6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Конференции</a:t>
            </a:r>
          </a:p>
          <a:p>
            <a:pPr algn="ctr"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Кафедр, НИСП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10208819" y="2328069"/>
            <a:ext cx="1603375" cy="719137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E36C0A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Подготовка монографий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10191356" y="4011304"/>
            <a:ext cx="1620838" cy="8778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E36C0A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Подготовка публикаций в отечественных изданиях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10161590" y="5802313"/>
            <a:ext cx="1622425" cy="8778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20000"/>
                  <a:invGamma/>
                </a:srgbClr>
              </a:gs>
            </a:gsLst>
            <a:lin ang="5400000" scaled="1"/>
          </a:gradFill>
          <a:ln w="38100" algn="ctr">
            <a:solidFill>
              <a:srgbClr val="E36C0A"/>
            </a:solidFill>
            <a:miter lim="800000"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lIns="137160" tIns="91440" rIns="137160" bIns="91440" anchor="ctr"/>
          <a:lstStyle/>
          <a:p>
            <a:pPr algn="ctr">
              <a:defRPr/>
            </a:pPr>
            <a:r>
              <a:rPr lang="ru-RU" alt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Подготовка публикаций в зарубежных изданиях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Пятиугольник 35"/>
          <p:cNvSpPr/>
          <p:nvPr/>
        </p:nvSpPr>
        <p:spPr>
          <a:xfrm>
            <a:off x="113211" y="96275"/>
            <a:ext cx="3148463" cy="51646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Заголовок 8"/>
          <p:cNvSpPr txBox="1">
            <a:spLocks/>
          </p:cNvSpPr>
          <p:nvPr/>
        </p:nvSpPr>
        <p:spPr>
          <a:xfrm>
            <a:off x="147168" y="58906"/>
            <a:ext cx="3280526" cy="4904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деятельность</a:t>
            </a: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Picture 3" descr="\\fa.ru\work\LP\Department\УОС\ЛОГОТИП, корп цвет\LOGO\logo_FU_RUS_c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216" y="34085"/>
            <a:ext cx="2062859" cy="55945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88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0" y="0"/>
            <a:ext cx="3131127" cy="10466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32364" y="1581785"/>
            <a:ext cx="7176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r>
              <a:rPr lang="ru-RU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Спасибо за внимание</a:t>
            </a:r>
            <a:r>
              <a:rPr lang="ru-RU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!</a:t>
            </a:r>
            <a:endParaRPr lang="ru-RU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420" y="764697"/>
            <a:ext cx="7592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780907" y="3448718"/>
            <a:ext cx="6664751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18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3586</TotalTime>
  <Words>867</Words>
  <Application>Microsoft Office PowerPoint</Application>
  <PresentationFormat>Широкоэкранный</PresentationFormat>
  <Paragraphs>118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Angsana New</vt:lpstr>
      <vt:lpstr>Arial</vt:lpstr>
      <vt:lpstr>Book Antiqua</vt:lpstr>
      <vt:lpstr>Calibri</vt:lpstr>
      <vt:lpstr>Calibri Light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Инновационная деятельность</vt:lpstr>
      <vt:lpstr>Презентация PowerPoint</vt:lpstr>
      <vt:lpstr>Инновационная деятельность</vt:lpstr>
      <vt:lpstr>ВИДЫ И ФОРМЫ НАУЧНОЙ ДЕЯТЕЛЬНОСТИ В ФИНУНИВЕРСИТЕТЕ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Шаховский Роман Анатольевич</dc:creator>
  <cp:lastModifiedBy>Белгородцев Виктор Петрович</cp:lastModifiedBy>
  <cp:revision>471</cp:revision>
  <cp:lastPrinted>2017-12-19T07:20:26Z</cp:lastPrinted>
  <dcterms:created xsi:type="dcterms:W3CDTF">2017-07-18T12:37:54Z</dcterms:created>
  <dcterms:modified xsi:type="dcterms:W3CDTF">2018-02-21T11:27:22Z</dcterms:modified>
</cp:coreProperties>
</file>