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6" r:id="rId2"/>
    <p:sldId id="276" r:id="rId3"/>
    <p:sldId id="274" r:id="rId4"/>
    <p:sldId id="275" r:id="rId5"/>
    <p:sldId id="277" r:id="rId6"/>
    <p:sldId id="278" r:id="rId7"/>
    <p:sldId id="279" r:id="rId8"/>
    <p:sldId id="280" r:id="rId9"/>
    <p:sldId id="273" r:id="rId10"/>
    <p:sldId id="281" r:id="rId11"/>
    <p:sldId id="263" r:id="rId12"/>
    <p:sldId id="257" r:id="rId13"/>
    <p:sldId id="258" r:id="rId14"/>
    <p:sldId id="259" r:id="rId15"/>
    <p:sldId id="260" r:id="rId16"/>
    <p:sldId id="286" r:id="rId17"/>
    <p:sldId id="265" r:id="rId18"/>
    <p:sldId id="272" r:id="rId19"/>
    <p:sldId id="266" r:id="rId20"/>
    <p:sldId id="268" r:id="rId21"/>
    <p:sldId id="270" r:id="rId22"/>
    <p:sldId id="283" r:id="rId23"/>
    <p:sldId id="28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42"/>
    <a:srgbClr val="008080"/>
    <a:srgbClr val="009999"/>
    <a:srgbClr val="0066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294346019247684"/>
          <c:y val="0.11144013248343977"/>
          <c:w val="0.6551120953630809"/>
          <c:h val="0.85652845681871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магистратура</c:v>
                </c:pt>
              </c:strCache>
            </c:strRef>
          </c:tx>
          <c:invertIfNegative val="0"/>
          <c:dLbls>
            <c:spPr>
              <a:noFill/>
              <a:ln w="2539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затрудняюсь ответить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9.0000000000000028E-3</c:v>
                </c:pt>
                <c:pt idx="1">
                  <c:v>2.5999999999999999E-2</c:v>
                </c:pt>
                <c:pt idx="2">
                  <c:v>0.27100000000000002</c:v>
                </c:pt>
                <c:pt idx="3">
                  <c:v>0.69499999999999995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01-4DC1-AD59-74F4B1A227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специалитет</c:v>
                </c:pt>
              </c:strCache>
            </c:strRef>
          </c:tx>
          <c:invertIfNegative val="0"/>
          <c:dLbls>
            <c:spPr>
              <a:noFill/>
              <a:ln w="2539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затрудняюсь ответить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1.4E-2</c:v>
                </c:pt>
                <c:pt idx="1">
                  <c:v>5.0000000000000018E-3</c:v>
                </c:pt>
                <c:pt idx="2">
                  <c:v>0.23100000000000001</c:v>
                </c:pt>
                <c:pt idx="3">
                  <c:v>0.75000000000000022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01-4DC1-AD59-74F4B1A2279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бакалавриат</c:v>
                </c:pt>
              </c:strCache>
            </c:strRef>
          </c:tx>
          <c:invertIfNegative val="0"/>
          <c:dLbls>
            <c:spPr>
              <a:noFill/>
              <a:ln w="2539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затрудняюсь ответить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Лист1!$D$2:$D$5</c:f>
              <c:numCache>
                <c:formatCode>0.0%</c:formatCode>
                <c:ptCount val="4"/>
                <c:pt idx="0">
                  <c:v>1.0000000000000004E-2</c:v>
                </c:pt>
                <c:pt idx="1">
                  <c:v>1.0999999999999998E-2</c:v>
                </c:pt>
                <c:pt idx="2">
                  <c:v>0.28300000000000008</c:v>
                </c:pt>
                <c:pt idx="3">
                  <c:v>0.69599999999999995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01-4DC1-AD59-74F4B1A2279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Финансовый университет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 w="2539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затрудняюсь ответить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Лист1!$E$2:$E$5</c:f>
              <c:numCache>
                <c:formatCode>0.0%</c:formatCode>
                <c:ptCount val="4"/>
                <c:pt idx="0">
                  <c:v>1.0999999999999998E-2</c:v>
                </c:pt>
                <c:pt idx="1">
                  <c:v>1.2E-2</c:v>
                </c:pt>
                <c:pt idx="2">
                  <c:v>0.26900000000000002</c:v>
                </c:pt>
                <c:pt idx="3">
                  <c:v>0.70800000000000018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01-4DC1-AD59-74F4B1A22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37176320"/>
        <c:axId val="199792280"/>
      </c:barChart>
      <c:catAx>
        <c:axId val="1371763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99792280"/>
        <c:crosses val="autoZero"/>
        <c:auto val="1"/>
        <c:lblAlgn val="ctr"/>
        <c:lblOffset val="100"/>
        <c:noMultiLvlLbl val="0"/>
      </c:catAx>
      <c:valAx>
        <c:axId val="19979228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137176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2459221346894658E-2"/>
          <c:y val="1.6628310986949175E-2"/>
          <c:w val="0.97705722850000998"/>
          <c:h val="6.3517311119190109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294346019247701"/>
          <c:y val="0.11144013248343977"/>
          <c:w val="0.55094542869641439"/>
          <c:h val="0.844909073865766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магистратура</c:v>
                </c:pt>
              </c:strCache>
            </c:strRef>
          </c:tx>
          <c:invertIfNegative val="0"/>
          <c:dLbls>
            <c:spPr>
              <a:noFill/>
              <a:ln w="2538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затрудняюсь ответить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1.4999999999999998E-2</c:v>
                </c:pt>
                <c:pt idx="1">
                  <c:v>0.14100000000000001</c:v>
                </c:pt>
                <c:pt idx="2">
                  <c:v>0.48000000000000009</c:v>
                </c:pt>
                <c:pt idx="3">
                  <c:v>0.36500000000000016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4-4228-93A5-52691823BB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специалитет</c:v>
                </c:pt>
              </c:strCache>
            </c:strRef>
          </c:tx>
          <c:invertIfNegative val="0"/>
          <c:dLbls>
            <c:spPr>
              <a:noFill/>
              <a:ln w="2538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затрудняюсь ответить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2.4E-2</c:v>
                </c:pt>
                <c:pt idx="1">
                  <c:v>0.10900000000000003</c:v>
                </c:pt>
                <c:pt idx="2">
                  <c:v>0.40900000000000009</c:v>
                </c:pt>
                <c:pt idx="3">
                  <c:v>0.45800000000000002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94-4228-93A5-52691823BB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бакалавриат</c:v>
                </c:pt>
              </c:strCache>
            </c:strRef>
          </c:tx>
          <c:invertIfNegative val="0"/>
          <c:dLbls>
            <c:spPr>
              <a:noFill/>
              <a:ln w="2538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затрудняюсь ответить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Лист1!$D$2:$D$5</c:f>
              <c:numCache>
                <c:formatCode>0.0%</c:formatCode>
                <c:ptCount val="4"/>
                <c:pt idx="0">
                  <c:v>2.3E-2</c:v>
                </c:pt>
                <c:pt idx="1">
                  <c:v>0.16600000000000001</c:v>
                </c:pt>
                <c:pt idx="2">
                  <c:v>0.46800000000000008</c:v>
                </c:pt>
                <c:pt idx="3">
                  <c:v>0.34300000000000008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94-4228-93A5-52691823BB8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Финансовый университет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 w="2538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затрудняюсь ответить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Лист1!$E$2:$E$5</c:f>
              <c:numCache>
                <c:formatCode>0.0%</c:formatCode>
                <c:ptCount val="4"/>
                <c:pt idx="0">
                  <c:v>2.1999999999999999E-2</c:v>
                </c:pt>
                <c:pt idx="1">
                  <c:v>0.14900000000000005</c:v>
                </c:pt>
                <c:pt idx="2">
                  <c:v>0.45700000000000002</c:v>
                </c:pt>
                <c:pt idx="3">
                  <c:v>0.37200000000000011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94-4228-93A5-52691823B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99794632"/>
        <c:axId val="199795808"/>
      </c:barChart>
      <c:catAx>
        <c:axId val="1997946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99795808"/>
        <c:crosses val="autoZero"/>
        <c:auto val="1"/>
        <c:lblAlgn val="ctr"/>
        <c:lblOffset val="100"/>
        <c:noMultiLvlLbl val="0"/>
      </c:catAx>
      <c:valAx>
        <c:axId val="19979580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199794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690717629509485E-3"/>
          <c:y val="1.7058004602974942E-2"/>
          <c:w val="0.98461856474098075"/>
          <c:h val="7.653067049374867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AAB11-214C-4C2D-AF0A-1366777E74A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0E10B-EF74-411D-A8AC-9F2DCBE37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4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E10B-EF74-411D-A8AC-9F2DCBE378E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3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A45B-C6EE-46E3-8E27-DDDA519ED554}" type="datetime1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6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61C-8CE3-4E49-BF57-EA111B74CD49}" type="datetime1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2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7BA8-B56A-4FCE-B0D9-F4FF6339DBB2}" type="datetime1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0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18CD-3D53-408E-9291-42F1F8DBE62E}" type="datetime1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0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029B-E2FC-4B0A-9164-48A45FEA8271}" type="datetime1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25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0958-6A30-4DCD-967C-786442AE5C0D}" type="datetime1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8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B63B-F150-4069-AAC3-AD0474A88716}" type="datetime1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2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5E89-B0CD-4A0B-88D1-66008334E326}" type="datetime1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1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D537-F8A1-4AAB-8CC2-652262FF79BE}" type="datetime1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2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3EA7-52C4-4865-B7DF-4A98A88665FD}" type="datetime1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3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DFE7-9AB3-44CD-BF76-3E3907682468}" type="datetime1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0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101D-EBF7-4B89-B286-9779D49235E4}" type="datetime1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0C89-A1CC-4569-8F52-694680E67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0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2216" y="247572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Преподаватель и Практик в одном лице: мечта современного студента</a:t>
            </a:r>
            <a:endParaRPr lang="ru-RU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23722" r="6195" b="30687"/>
          <a:stretch/>
        </p:blipFill>
        <p:spPr>
          <a:xfrm>
            <a:off x="0" y="0"/>
            <a:ext cx="4764079" cy="1618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51341" y="427678"/>
            <a:ext cx="3476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Совет молодых ученых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2178" y="5223842"/>
            <a:ext cx="74840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Председатель Совета молодых ученых,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профессор Департамента менеджмента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Финансового университета, д.э.н., проф.,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 член СРО аудиторов «Содружество»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  </a:t>
            </a:r>
            <a:r>
              <a:rPr lang="ru-RU" sz="2400" b="1" dirty="0" smtClean="0">
                <a:latin typeface="Arial Black" panose="020B0A04020102020204" pitchFamily="34" charset="0"/>
              </a:rPr>
              <a:t>Е.Н. Харитонова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2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43138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Анализ кейсов </a:t>
            </a:r>
            <a:br>
              <a:rPr lang="ru-RU" sz="4400" b="1" dirty="0" smtClean="0">
                <a:solidFill>
                  <a:srgbClr val="004442"/>
                </a:solidFill>
                <a:latin typeface="Arial Black" panose="020B0A04020102020204" pitchFamily="34" charset="0"/>
              </a:rPr>
            </a:br>
            <a:r>
              <a:rPr lang="ru-RU" sz="4400" b="1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«Совмещение практической деятельности и преподавателя» на пример НПР Финансового университета, входящих в состав Совета молодых ученых</a:t>
            </a:r>
            <a:endParaRPr lang="ru-RU" sz="4400" b="1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7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354"/>
            <a:ext cx="121920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Харитонова Екатерина Николаевна </a:t>
            </a:r>
            <a:endParaRPr lang="ru-RU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74244"/>
              </p:ext>
            </p:extLst>
          </p:nvPr>
        </p:nvGraphicFramePr>
        <p:xfrm>
          <a:off x="4044781" y="1316610"/>
          <a:ext cx="7730732" cy="502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9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94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Преподаватель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Практик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8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Профессор Департамента менеджмента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Финансового университета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Член Диссертационного совета Д 505.001.05 при Финансовом университете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Член Ученого совета Финансового университета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Член совета Департамента менеджмента Финансового университета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Руководитель методической группы «Менеджмент» Департамента менеджмента Финансового университета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/>
                        <a:t>Заместитель директора ООО «Аудиторская фирма «Консалтинг»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/>
                        <a:t>Лектор для ряда курсов повышения квалификации аттестованных аудиторов и профессиональных бухгалтеров Учебного центра БДО Юникон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/>
                        <a:t>Член Саморегулируемой организации аудиторов Ассоциация «Содружество»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/>
                        <a:t>Член экспертного совета фракции «Справедливая Россия» в Государственной Думе Федерального собрания РФ (секция по преодолению социального неравенства)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9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Оценка студентов – 9,1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22" t="17618" r="48592" b="43621"/>
          <a:stretch/>
        </p:blipFill>
        <p:spPr>
          <a:xfrm>
            <a:off x="451944" y="1460939"/>
            <a:ext cx="3310759" cy="3352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47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3614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​</a:t>
            </a:r>
            <a:r>
              <a:rPr lang="ru-RU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Борисов Олег Игоревич</a:t>
            </a:r>
            <a:endParaRPr lang="ru-RU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t="-679" r="12599" b="679"/>
          <a:stretch/>
        </p:blipFill>
        <p:spPr>
          <a:xfrm>
            <a:off x="616732" y="1539177"/>
            <a:ext cx="3338881" cy="464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746830"/>
              </p:ext>
            </p:extLst>
          </p:nvPr>
        </p:nvGraphicFramePr>
        <p:xfrm>
          <a:off x="4445125" y="1539177"/>
          <a:ext cx="7032172" cy="47548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1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Преподаватель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Практик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Доцент Департамента налоговой политики и таможенно-тарифного регулирования Финансового университета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 Проведение занятий в Институте Делового Администрирования и Бизнеса Финансового университета, РЭА им Г.В. Плеханова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 Участник НИР в рамках гранта Банка </a:t>
                      </a:r>
                      <a:r>
                        <a:rPr lang="ru-RU" sz="1800" b="1" dirty="0" err="1" smtClean="0"/>
                        <a:t>Сандер</a:t>
                      </a:r>
                      <a:endParaRPr lang="ru-RU" sz="18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Заместитель декана по учебной и воспитательной работе Факультета налогов и налогообложения Финансового университета </a:t>
                      </a:r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Работа в сфере налогообложения организаций финансового сектора экономики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7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Оценка студентов - 9,7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09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49" y="365125"/>
            <a:ext cx="11920151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Назарова Наталья Александровна</a:t>
            </a:r>
            <a:endParaRPr lang="ru-RU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" t="11208" r="491" b="571"/>
          <a:stretch/>
        </p:blipFill>
        <p:spPr>
          <a:xfrm>
            <a:off x="787412" y="1637920"/>
            <a:ext cx="3054530" cy="4414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7046"/>
              </p:ext>
            </p:extLst>
          </p:nvPr>
        </p:nvGraphicFramePr>
        <p:xfrm>
          <a:off x="4321628" y="1637920"/>
          <a:ext cx="7032172" cy="45866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1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33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Преподаватель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Практик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Доцент ​Департамент налоговой политики и таможенно-тарифного регулирования Финансового университета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Заместитель руководителя департамента Налоговой политики и таможенно-тарифного регулирования Финансового университета по учебно-методической работе </a:t>
                      </a:r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Член конкурсной комиссии для проведения конкурса на замещение вакантной должности гражданской службы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 налоговых органах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7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Оценка студентов - 9,5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42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5" y="74116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Пуляева Валентина Николаевна</a:t>
            </a:r>
            <a:endParaRPr lang="ru-RU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018" y="1416149"/>
            <a:ext cx="3829468" cy="4724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53483"/>
              </p:ext>
            </p:extLst>
          </p:nvPr>
        </p:nvGraphicFramePr>
        <p:xfrm>
          <a:off x="4655002" y="1690578"/>
          <a:ext cx="7032172" cy="41757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2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1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Преподаватель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Практик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Доцент кафедры «Управление персоналом и психология» Финансового университета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Финалист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Всероссийского конкурса молодых преподавателей вузов (организатор - АНО «Молодежные научно-образовательные инициативы» при поддержке Общероссийской общественной организации «Российский Союз ректоров»)</a:t>
                      </a:r>
                      <a:endParaRPr lang="ru-RU" sz="2000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Аудитор ООО «Аудиторская фирма «Консалтинг»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7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Оценка студентов - 9,4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9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507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Юшков Игорь Валерьевич</a:t>
            </a:r>
            <a:endParaRPr lang="ru-RU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047" y="1292352"/>
            <a:ext cx="3280373" cy="4917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59520"/>
              </p:ext>
            </p:extLst>
          </p:nvPr>
        </p:nvGraphicFramePr>
        <p:xfrm>
          <a:off x="4151870" y="1424391"/>
          <a:ext cx="7720380" cy="44500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079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Преподаватель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Практик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Ассистент Департамента политологии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Финансового университета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Ведущий аналитик Фонда национальной энергетической безопасности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Специалист по энергетической политике России и проблеме энергетического фактора в международных отношениях.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 Член российско-белорусского дискуссионного клуба, Ассоциации прибалтийских исследований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/>
                        <a:t>Колумнист</a:t>
                      </a:r>
                      <a:r>
                        <a:rPr lang="ru-RU" sz="1800" b="1" dirty="0" smtClean="0"/>
                        <a:t> порталов Forbes.ru, «</a:t>
                      </a:r>
                      <a:r>
                        <a:rPr lang="ru-RU" sz="1800" b="1" dirty="0" err="1" smtClean="0"/>
                        <a:t>ЕвразияЭксперт</a:t>
                      </a:r>
                      <a:r>
                        <a:rPr lang="ru-RU" sz="1800" b="1" dirty="0" smtClean="0"/>
                        <a:t>», «Известия»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7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Оценка студентов - 9,4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825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​Малкова Юлия Васильевна </a:t>
            </a:r>
            <a:endParaRPr lang="ru-RU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72" y="1608083"/>
            <a:ext cx="2875080" cy="3941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EF0C89-A1CC-4569-8F52-694680E6725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46756"/>
              </p:ext>
            </p:extLst>
          </p:nvPr>
        </p:nvGraphicFramePr>
        <p:xfrm>
          <a:off x="4184994" y="1608083"/>
          <a:ext cx="7032172" cy="4236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1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3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Преподаватель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Практик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Доцент Департамента налоговой политики и таможенно-тарифного регулирования Финансового </a:t>
                      </a:r>
                      <a:r>
                        <a:rPr lang="ru-RU" sz="2000" b="1" dirty="0" smtClean="0"/>
                        <a:t>университета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Ученый секретарь диссертационного</a:t>
                      </a:r>
                      <a:r>
                        <a:rPr lang="ru-RU" sz="2000" b="1" baseline="0" dirty="0" smtClean="0"/>
                        <a:t> совета при Финансовом университете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Д 505.001.08</a:t>
                      </a:r>
                      <a:endParaRPr lang="ru-RU" sz="2000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Заместитель руководителя Департамента налоговой политики и таможенно-тарифного регулирования Финансового университета по методической работе и </a:t>
                      </a:r>
                      <a:r>
                        <a:rPr lang="ru-RU" sz="2000" b="1" dirty="0" smtClean="0"/>
                        <a:t>магистратуре</a:t>
                      </a:r>
                      <a:endParaRPr lang="en-US" sz="20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Опыт</a:t>
                      </a:r>
                      <a:r>
                        <a:rPr lang="ru-RU" sz="2000" b="1" baseline="0" dirty="0" smtClean="0"/>
                        <a:t> в сфере бухгалтерского учета и налогообложения компаний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7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Оценка студентов – 8,9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36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408" y="78694"/>
            <a:ext cx="11143735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Кирпичева Мария Александровна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2" b="8046"/>
          <a:stretch/>
        </p:blipFill>
        <p:spPr>
          <a:xfrm>
            <a:off x="329413" y="1404257"/>
            <a:ext cx="3476761" cy="4808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426525"/>
              </p:ext>
            </p:extLst>
          </p:nvPr>
        </p:nvGraphicFramePr>
        <p:xfrm>
          <a:off x="3996110" y="1148507"/>
          <a:ext cx="7935028" cy="532023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86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9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Преподаватель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Практик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42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Доцент Департамента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менеджмента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Финансового университета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Член экспертной комиссии МНСК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/>
                        <a:t>Начальник отдела маркетинга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Финансового университета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Разработчик и преподаватель курсов для слушателей программ MBA (</a:t>
                      </a:r>
                      <a:r>
                        <a:rPr lang="ru-RU" sz="1600" b="1" dirty="0" err="1" smtClean="0"/>
                        <a:t>Master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of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Business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Administration</a:t>
                      </a:r>
                      <a:r>
                        <a:rPr lang="ru-RU" sz="1600" b="1" dirty="0" smtClean="0"/>
                        <a:t>): маркетинг, маркетинговые коммуникации  в бизнес- школе РЭУ им. Г.В. Плеханова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Член экспертной комиссии конкурса «</a:t>
                      </a:r>
                      <a:r>
                        <a:rPr lang="ru-RU" sz="1600" b="1" dirty="0" err="1" smtClean="0"/>
                        <a:t>Мосгортех</a:t>
                      </a:r>
                      <a:r>
                        <a:rPr lang="ru-RU" sz="1600" b="1" dirty="0" smtClean="0"/>
                        <a:t>»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(организатор конкурса  «Агентство инноваций города Москвы»)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Наставник и член экспертной комиссии бизнес-конференции на экономическом факультете МГУ им. М.В. Ломоносова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Член экспертной комиссии Московского городского конкурса научно-исследовательских и проектных работ обучающихся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Член ассоциации партнеров бизнес-школы </a:t>
                      </a:r>
                      <a:r>
                        <a:rPr lang="ru-RU" sz="1600" b="1" dirty="0" err="1" smtClean="0"/>
                        <a:t>KinderMBA</a:t>
                      </a:r>
                      <a:endParaRPr lang="ru-RU" sz="16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1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Оценка студентов – 8,8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002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914" y="169183"/>
            <a:ext cx="10678886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Панюкова Вероника Васильевна</a:t>
            </a:r>
            <a:endParaRPr lang="ru-RU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582" y="1310640"/>
            <a:ext cx="3340475" cy="5027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032599"/>
              </p:ext>
            </p:extLst>
          </p:nvPr>
        </p:nvGraphicFramePr>
        <p:xfrm>
          <a:off x="4015389" y="1310640"/>
          <a:ext cx="7730732" cy="5151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9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1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63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Преподаватель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Практик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85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Доцент Департамента менеджмента Финансового университета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/>
                        <a:t>Член Ученого совета Факультета менеджмента Финансового университета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/>
                        <a:t>Руководитель методической группы «Логистика» Департамента менеджмента Финансового университета.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/>
                        <a:t>Член Гильдии маркетологов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/>
                        <a:t>Член технического комитета по стандартизации</a:t>
                      </a:r>
                      <a:r>
                        <a:rPr lang="ru-RU" sz="2000" b="1" i="0" baseline="0" dirty="0" smtClean="0"/>
                        <a:t> </a:t>
                      </a:r>
                      <a:r>
                        <a:rPr lang="ru-RU" sz="2000" b="1" i="0" dirty="0" smtClean="0"/>
                        <a:t>«Услуги торговли и общественного питания»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/>
                        <a:t>Федерального агентства по техническому регулированию и метрологии (</a:t>
                      </a:r>
                      <a:r>
                        <a:rPr lang="ru-RU" sz="2000" b="1" i="0" dirty="0" err="1" smtClean="0"/>
                        <a:t>Росстандарт</a:t>
                      </a:r>
                      <a:r>
                        <a:rPr lang="ru-RU" sz="2000" b="1" i="0" dirty="0" smtClean="0"/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/>
                        <a:t>Эксперт деловой программы всероссийской конференции «Франчайзинг. Регионы»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/>
                        <a:t>Заместитель главного редактора «Торгово-экономического журнала»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3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Оценка студентов – 8,8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EF0C89-A1CC-4569-8F52-694680E6725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178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670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Селезнев Павел Сергеевич</a:t>
            </a:r>
            <a:endParaRPr lang="ru-RU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7" y="1374289"/>
            <a:ext cx="2976320" cy="4464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49420"/>
              </p:ext>
            </p:extLst>
          </p:nvPr>
        </p:nvGraphicFramePr>
        <p:xfrm>
          <a:off x="3200399" y="720184"/>
          <a:ext cx="8860971" cy="592509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8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01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Преподаватель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Практик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3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Доцент Департамента политологии Финансового университета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Член диссертационного совета по политическим наукам МГУ им. М.В. Ломоносова (МГУ.23.03)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​</a:t>
                      </a:r>
                      <a:r>
                        <a:rPr lang="ru-RU" sz="1600" b="1" dirty="0" smtClean="0"/>
                        <a:t>Заместитель директора по персоналу Финансового</a:t>
                      </a:r>
                      <a:r>
                        <a:rPr lang="ru-RU" sz="1600" b="1" baseline="0" dirty="0" smtClean="0"/>
                        <a:t> университета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Помощник на общественных началах депутата В.М. Кононова (фракция «Единая Россия»)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Член Экспертного совета по научно-технологическому развитию и интеллектуальной собственности при Комитете по образованию и науке Государственной Думы Федерального Собрания РФ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Эксперт Комитета по регламенту, взаимодействию с федеральными округами и субъектами Российской Федерации Палаты молодых законодателей при Совете Федерации Федерального Собрания РФ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Член Комиссии по работе с талантливой молодежью Совета Минобрнауки России по делам молодежи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Член экспертной группы по определению лучших кадровых стратегий и практик на государственной гражданской и муниципальной службе Минтруда России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Член редакционного совета журналов «Экономика.</a:t>
                      </a:r>
                      <a:r>
                        <a:rPr lang="ru-RU" sz="1600" b="1" baseline="0" dirty="0" smtClean="0"/>
                        <a:t> Бизнес. Банки», «Гуманитарные науки» и «Наука. Общество. Оборона». 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Оценка студентов – 8,6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4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Усредненная информация об оценке выпускниками Финансового университета уровня теоретической и практической подготовки в университете</a:t>
            </a:r>
            <a:endParaRPr lang="ru-RU" sz="4000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51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Шайдуллина Венера Камилевна</a:t>
            </a:r>
            <a:endParaRPr lang="ru-RU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7" y="1540566"/>
            <a:ext cx="3179679" cy="4934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02026"/>
              </p:ext>
            </p:extLst>
          </p:nvPr>
        </p:nvGraphicFramePr>
        <p:xfrm>
          <a:off x="4102039" y="1723868"/>
          <a:ext cx="7730732" cy="45415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42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25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Преподаватель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Практик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8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Старший преподаватель Департамента правового регулирования экономической деятельности Финансового университета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/>
                        <a:t>Член Центра правовой поддержки Департамента правового регулирования экономической деятельности, направление «</a:t>
                      </a:r>
                      <a:r>
                        <a:rPr lang="ru-RU" sz="2000" b="1" i="0" dirty="0" err="1" smtClean="0"/>
                        <a:t>Криптовалюта</a:t>
                      </a:r>
                      <a:r>
                        <a:rPr lang="ru-RU" sz="2000" b="1" i="0" dirty="0" smtClean="0"/>
                        <a:t>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/>
                        <a:t>Председатель Частного учреждения «Научно-экспертный центр правовой защиты»</a:t>
                      </a:r>
                    </a:p>
                    <a:p>
                      <a:pPr algn="ctr"/>
                      <a:endParaRPr lang="ru-RU" sz="2000" b="1" i="0" dirty="0" smtClean="0"/>
                    </a:p>
                    <a:p>
                      <a:pPr algn="ctr"/>
                      <a:r>
                        <a:rPr lang="ru-RU" sz="2000" b="1" i="0" dirty="0" smtClean="0"/>
                        <a:t>Руководитель сети частных детских садов «ВЕМИ»</a:t>
                      </a:r>
                      <a:endParaRPr lang="ru-RU" sz="2000" b="1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9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Оценка студентов – 8,2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90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30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Хаиров Бари Галимович</a:t>
            </a:r>
            <a:endParaRPr lang="ru-RU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55" t="666" r="33703" b="31723"/>
          <a:stretch/>
        </p:blipFill>
        <p:spPr>
          <a:xfrm>
            <a:off x="164439" y="1566818"/>
            <a:ext cx="3441152" cy="4161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56435"/>
              </p:ext>
            </p:extLst>
          </p:nvPr>
        </p:nvGraphicFramePr>
        <p:xfrm>
          <a:off x="3755572" y="1230079"/>
          <a:ext cx="8228656" cy="512627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43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4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93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Преподаватель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Практик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Доцент кафедры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«Финансы и кредит»</a:t>
                      </a:r>
                      <a:r>
                        <a:rPr lang="ru-RU" sz="1800" b="1" baseline="0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/>
                        <a:t>Омского филиала </a:t>
                      </a:r>
                      <a:r>
                        <a:rPr lang="ru-RU" sz="1800" b="1" dirty="0" smtClean="0"/>
                        <a:t>Финансового университета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/>
                        <a:t>Приглашенный профессор университета «</a:t>
                      </a:r>
                      <a:r>
                        <a:rPr lang="ru-RU" sz="1800" b="1" i="0" dirty="0" err="1" smtClean="0"/>
                        <a:t>Сырдария</a:t>
                      </a:r>
                      <a:r>
                        <a:rPr lang="ru-RU" sz="1800" b="1" i="0" dirty="0" smtClean="0"/>
                        <a:t>» (Республика Казахстан)</a:t>
                      </a:r>
                      <a:endParaRPr lang="ru-RU" sz="1800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/>
                        <a:t>Заместитель директора по научной работе Омского филиала  Финансового</a:t>
                      </a:r>
                      <a:r>
                        <a:rPr lang="ru-RU" sz="1600" b="1" i="0" baseline="0" dirty="0" smtClean="0"/>
                        <a:t> университета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/>
                        <a:t>Председатель ассоциации «Лесопромышленный кластер Омской области»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/>
                        <a:t>Член аттестационной комиссии Управления Федеральной налоговой службы по Омской области;</a:t>
                      </a:r>
                      <a:r>
                        <a:rPr lang="ru-RU" sz="1600" b="1" i="0" baseline="0" dirty="0" smtClean="0"/>
                        <a:t> </a:t>
                      </a:r>
                      <a:r>
                        <a:rPr lang="ru-RU" sz="1600" b="1" i="0" dirty="0" smtClean="0"/>
                        <a:t>Управления Федерального казначейства по Омской области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/>
                        <a:t>Эксперт аттестационной комиссии Инспекции Федеральной налоговой службы №2 по Центральному административному округу г. Омска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/>
                        <a:t>Эксперт Центра консалтинга, аутсорсинга и права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/>
                        <a:t>Ученый секретарь Омской региональной общественной организации Вольного экономического общества России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611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5" y="201839"/>
            <a:ext cx="11103429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4442"/>
                </a:solidFill>
                <a:latin typeface="Arial Black" panose="020B0A04020102020204" pitchFamily="34" charset="0"/>
              </a:rPr>
              <a:t>В продолжение дискуссии: стажировки преподавателей «на практике»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/>
              <a:t>Поиск мест </a:t>
            </a:r>
            <a:r>
              <a:rPr lang="ru-RU" sz="3200" b="1" dirty="0" smtClean="0"/>
              <a:t>стажировок для преподавателей</a:t>
            </a: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 smtClean="0"/>
              <a:t>Определение конкретных задач и целей стажировок</a:t>
            </a: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 smtClean="0"/>
              <a:t>Проблема неэффективности и формализма стажировок для преподавателей</a:t>
            </a: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 smtClean="0"/>
              <a:t>Внедрение результатов стажировок в учебный процесс (новые задания, кейсы и т.д.)</a:t>
            </a: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 smtClean="0"/>
              <a:t>Поиск путей постоянного участия НПР во внешней среде (экспертная </a:t>
            </a:r>
            <a:r>
              <a:rPr lang="ru-RU" sz="3200" b="1" smtClean="0"/>
              <a:t>работа, комиссии</a:t>
            </a:r>
            <a:r>
              <a:rPr lang="ru-RU" sz="3200" b="1" dirty="0" smtClean="0"/>
              <a:t>, СРО и др.)</a:t>
            </a:r>
            <a:endParaRPr lang="ru-RU" sz="3200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07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707" y="1742397"/>
            <a:ext cx="10515600" cy="18934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9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4914"/>
            <a:ext cx="10515600" cy="1015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4442"/>
                </a:solidFill>
                <a:latin typeface="Arial Black" panose="020B0A04020102020204" pitchFamily="34" charset="0"/>
              </a:rPr>
              <a:t>Как вы оцениваете уровень теоретической подготовки в Финансовом университете?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598059"/>
              </p:ext>
            </p:extLst>
          </p:nvPr>
        </p:nvGraphicFramePr>
        <p:xfrm>
          <a:off x="457199" y="1506537"/>
          <a:ext cx="10994571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658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83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4442"/>
                </a:solidFill>
                <a:latin typeface="Arial Black" panose="020B0A04020102020204" pitchFamily="34" charset="0"/>
              </a:rPr>
              <a:t>Как вы оцениваете уровень практической подготовки в Финансовом университете</a:t>
            </a:r>
            <a:r>
              <a:rPr lang="ru-RU" sz="3200" b="1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?</a:t>
            </a:r>
            <a:endParaRPr lang="ru-RU" sz="3200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248375"/>
              </p:ext>
            </p:extLst>
          </p:nvPr>
        </p:nvGraphicFramePr>
        <p:xfrm>
          <a:off x="348343" y="1360714"/>
          <a:ext cx="11375571" cy="5170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04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Часть результатов </a:t>
            </a:r>
            <a:r>
              <a:rPr lang="ru-RU" sz="4000" dirty="0">
                <a:solidFill>
                  <a:srgbClr val="004442"/>
                </a:solidFill>
                <a:latin typeface="Arial Black" panose="020B0A04020102020204" pitchFamily="34" charset="0"/>
              </a:rPr>
              <a:t>исследования </a:t>
            </a:r>
            <a:r>
              <a:rPr lang="ru-RU" sz="4000" b="1" dirty="0">
                <a:solidFill>
                  <a:srgbClr val="004442"/>
                </a:solidFill>
                <a:latin typeface="Arial Black" panose="020B0A04020102020204" pitchFamily="34" charset="0"/>
              </a:rPr>
              <a:t>«Перспективы использования новых информационно-коммуникационных технологий </a:t>
            </a:r>
            <a:r>
              <a:rPr lang="ru-RU" sz="4000" b="1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в </a:t>
            </a:r>
            <a:r>
              <a:rPr lang="ru-RU" sz="4000" b="1" dirty="0">
                <a:solidFill>
                  <a:srgbClr val="004442"/>
                </a:solidFill>
                <a:latin typeface="Arial Black" panose="020B0A04020102020204" pitchFamily="34" charset="0"/>
              </a:rPr>
              <a:t>современном высшем экономическом образовании»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16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Устраивает ли Вас существующая система экономического образования в вузе, где Вы учитесь?</a:t>
            </a:r>
            <a:endParaRPr lang="ru-RU" sz="3200" b="1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06" t="32094" r="34099" b="41138"/>
          <a:stretch/>
        </p:blipFill>
        <p:spPr>
          <a:xfrm>
            <a:off x="1386834" y="2100943"/>
            <a:ext cx="9418332" cy="414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7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4" y="200931"/>
            <a:ext cx="11615057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4442"/>
                </a:solidFill>
                <a:latin typeface="Arial Black" panose="020B0A04020102020204" pitchFamily="34" charset="0"/>
              </a:rPr>
              <a:t>В целом</a:t>
            </a:r>
            <a:r>
              <a:rPr lang="ru-RU" sz="3200" b="1" dirty="0">
                <a:solidFill>
                  <a:srgbClr val="004442"/>
                </a:solidFill>
                <a:latin typeface="Arial Black" panose="020B0A04020102020204" pitchFamily="34" charset="0"/>
              </a:rPr>
              <a:t>, экономическому образованию в вузе, где Вы учитесь, можно поставить оценку</a:t>
            </a:r>
            <a:endParaRPr lang="ru-RU" sz="3200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7</a:t>
            </a:fld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06" t="49129" r="33677" b="23625"/>
          <a:stretch/>
        </p:blipFill>
        <p:spPr>
          <a:xfrm>
            <a:off x="1268905" y="1748915"/>
            <a:ext cx="9904558" cy="43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7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6" y="320675"/>
            <a:ext cx="11898086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4442"/>
                </a:solidFill>
                <a:latin typeface="Arial Black" panose="020B0A04020102020204" pitchFamily="34" charset="0"/>
              </a:rPr>
              <a:t>Нужно ли, по Вашему мнению, вносить изменения в существующую систему экономического образования в вузе, где Вы учитесь?</a:t>
            </a:r>
            <a:endParaRPr lang="ru-RU" sz="3200" dirty="0">
              <a:solidFill>
                <a:srgbClr val="00444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8</a:t>
            </a:fld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47" t="46354" r="33255" b="29129"/>
          <a:stretch/>
        </p:blipFill>
        <p:spPr>
          <a:xfrm>
            <a:off x="1541059" y="2090058"/>
            <a:ext cx="10071778" cy="39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3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444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Проблемные вопросы</a:t>
            </a:r>
            <a:endParaRPr lang="ru-RU" sz="5400" dirty="0">
              <a:solidFill>
                <a:srgbClr val="00444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471" y="1883229"/>
            <a:ext cx="10853057" cy="3788228"/>
          </a:xfrm>
        </p:spPr>
        <p:txBody>
          <a:bodyPr>
            <a:noAutofit/>
          </a:bodyPr>
          <a:lstStyle/>
          <a:p>
            <a:pPr marL="358775" indent="-358775" algn="just"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 smtClean="0">
                <a:solidFill>
                  <a:srgbClr val="004442"/>
                </a:solidFill>
              </a:rPr>
              <a:t>Как на качество педагогической деятельности, уровень теоретической и практической подготовки студентов, влияет собственный практический опыт Преподавателя? </a:t>
            </a:r>
          </a:p>
          <a:p>
            <a:pPr marL="358775" indent="-358775" algn="just">
              <a:buClr>
                <a:srgbClr val="FF0000"/>
              </a:buClr>
              <a:buFont typeface="+mj-lt"/>
              <a:buAutoNum type="arabicPeriod"/>
            </a:pPr>
            <a:endParaRPr lang="ru-RU" sz="3200" b="1" dirty="0">
              <a:solidFill>
                <a:srgbClr val="004442"/>
              </a:solidFill>
            </a:endParaRPr>
          </a:p>
          <a:p>
            <a:pPr marL="358775" indent="-358775" algn="just"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 smtClean="0">
                <a:solidFill>
                  <a:srgbClr val="004442"/>
                </a:solidFill>
              </a:rPr>
              <a:t>Что помогает Преподавателям мотивировать студентов на получение знаний и развитие их профессиональных компетенций? </a:t>
            </a:r>
            <a:endParaRPr lang="ru-RU" sz="3200" b="1" dirty="0">
              <a:solidFill>
                <a:srgbClr val="00444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0C89-A1CC-4569-8F52-694680E6725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95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1086</Words>
  <Application>Microsoft Office PowerPoint</Application>
  <PresentationFormat>Широкоэкранный</PresentationFormat>
  <Paragraphs>209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Тема Office</vt:lpstr>
      <vt:lpstr>Преподаватель и Практик в одном лице: мечта современного студента</vt:lpstr>
      <vt:lpstr>Усредненная информация об оценке выпускниками Финансового университета уровня теоретической и практической подготовки в университете</vt:lpstr>
      <vt:lpstr>Как вы оцениваете уровень теоретической подготовки в Финансовом университете? </vt:lpstr>
      <vt:lpstr>Как вы оцениваете уровень практической подготовки в Финансовом университете?</vt:lpstr>
      <vt:lpstr>Часть результатов исследования «Перспективы использования новых информационно-коммуникационных технологий в современном высшем экономическом образовании»</vt:lpstr>
      <vt:lpstr>Устраивает ли Вас существующая система экономического образования в вузе, где Вы учитесь?</vt:lpstr>
      <vt:lpstr>В целом, экономическому образованию в вузе, где Вы учитесь, можно поставить оценку</vt:lpstr>
      <vt:lpstr>Нужно ли, по Вашему мнению, вносить изменения в существующую систему экономического образования в вузе, где Вы учитесь?</vt:lpstr>
      <vt:lpstr>Проблемные вопросы</vt:lpstr>
      <vt:lpstr>Анализ кейсов  «Совмещение практической деятельности и преподавателя» на пример НПР Финансового университета, входящих в состав Совета молодых ученых</vt:lpstr>
      <vt:lpstr>Харитонова Екатерина Николаевна </vt:lpstr>
      <vt:lpstr>​Борисов Олег Игоревич</vt:lpstr>
      <vt:lpstr>Назарова Наталья Александровна</vt:lpstr>
      <vt:lpstr>Пуляева Валентина Николаевна</vt:lpstr>
      <vt:lpstr>Юшков Игорь Валерьевич</vt:lpstr>
      <vt:lpstr>​Малкова Юлия Васильевна </vt:lpstr>
      <vt:lpstr>Кирпичева Мария Александровна</vt:lpstr>
      <vt:lpstr>Панюкова Вероника Васильевна</vt:lpstr>
      <vt:lpstr>Селезнев Павел Сергеевич</vt:lpstr>
      <vt:lpstr>Шайдуллина Венера Камилевна</vt:lpstr>
      <vt:lpstr>Хаиров Бари Галимович</vt:lpstr>
      <vt:lpstr>В продолжение дискуссии: стажировки преподавателей «на практике»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Харитонова Екатерина Николаевна</dc:creator>
  <cp:lastModifiedBy>Харитонова Екатерина Николаевна</cp:lastModifiedBy>
  <cp:revision>49</cp:revision>
  <dcterms:created xsi:type="dcterms:W3CDTF">2018-02-15T09:33:54Z</dcterms:created>
  <dcterms:modified xsi:type="dcterms:W3CDTF">2018-02-22T09:28:43Z</dcterms:modified>
</cp:coreProperties>
</file>